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charts/chart2.xml" ContentType="application/vnd.openxmlformats-officedocument.drawingml.chart+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5.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7.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notesSlides/notesSlide34.xml" ContentType="application/vnd.openxmlformats-officedocument.presentationml.notesSlide+xml"/>
  <Override PartName="/ppt/charts/chart9.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0.xml" ContentType="application/vnd.openxmlformats-officedocument.drawingml.chart+xml"/>
  <Override PartName="/ppt/notesSlides/notesSlide37.xml" ContentType="application/vnd.openxmlformats-officedocument.presentationml.notesSlide+xml"/>
  <Override PartName="/ppt/charts/chart11.xml" ContentType="application/vnd.openxmlformats-officedocument.drawingml.chart+xml"/>
  <Override PartName="/ppt/notesSlides/notesSlide38.xml" ContentType="application/vnd.openxmlformats-officedocument.presentationml.notesSlide+xml"/>
  <Override PartName="/ppt/charts/chart12.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3.xml" ContentType="application/vnd.openxmlformats-officedocument.drawingml.chart+xml"/>
  <Override PartName="/ppt/notesSlides/notesSlide41.xml" ContentType="application/vnd.openxmlformats-officedocument.presentationml.notesSlide+xml"/>
  <Override PartName="/ppt/charts/chart14.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15.xml" ContentType="application/vnd.openxmlformats-officedocument.drawingml.chart+xml"/>
  <Override PartName="/ppt/notesSlides/notesSlide44.xml" ContentType="application/vnd.openxmlformats-officedocument.presentationml.notesSlide+xml"/>
  <Override PartName="/ppt/charts/chart16.xml" ContentType="application/vnd.openxmlformats-officedocument.drawingml.chart+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17.xml" ContentType="application/vnd.openxmlformats-officedocument.drawingml.char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18.xml" ContentType="application/vnd.openxmlformats-officedocument.drawingml.chart+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handoutMasterIdLst>
    <p:handoutMasterId r:id="rId60"/>
  </p:handoutMasterIdLst>
  <p:sldIdLst>
    <p:sldId id="287" r:id="rId2"/>
    <p:sldId id="533" r:id="rId3"/>
    <p:sldId id="780" r:id="rId4"/>
    <p:sldId id="801" r:id="rId5"/>
    <p:sldId id="777" r:id="rId6"/>
    <p:sldId id="778" r:id="rId7"/>
    <p:sldId id="779" r:id="rId8"/>
    <p:sldId id="688" r:id="rId9"/>
    <p:sldId id="718" r:id="rId10"/>
    <p:sldId id="719" r:id="rId11"/>
    <p:sldId id="720" r:id="rId12"/>
    <p:sldId id="535" r:id="rId13"/>
    <p:sldId id="721" r:id="rId14"/>
    <p:sldId id="725" r:id="rId15"/>
    <p:sldId id="729" r:id="rId16"/>
    <p:sldId id="733" r:id="rId17"/>
    <p:sldId id="737" r:id="rId18"/>
    <p:sldId id="740" r:id="rId19"/>
    <p:sldId id="743" r:id="rId20"/>
    <p:sldId id="746" r:id="rId21"/>
    <p:sldId id="747" r:id="rId22"/>
    <p:sldId id="748" r:id="rId23"/>
    <p:sldId id="749" r:id="rId24"/>
    <p:sldId id="750" r:id="rId25"/>
    <p:sldId id="753" r:id="rId26"/>
    <p:sldId id="752" r:id="rId27"/>
    <p:sldId id="754" r:id="rId28"/>
    <p:sldId id="781" r:id="rId29"/>
    <p:sldId id="803" r:id="rId30"/>
    <p:sldId id="755" r:id="rId31"/>
    <p:sldId id="756" r:id="rId32"/>
    <p:sldId id="757" r:id="rId33"/>
    <p:sldId id="758" r:id="rId34"/>
    <p:sldId id="759" r:id="rId35"/>
    <p:sldId id="784" r:id="rId36"/>
    <p:sldId id="785" r:id="rId37"/>
    <p:sldId id="786" r:id="rId38"/>
    <p:sldId id="787" r:id="rId39"/>
    <p:sldId id="788" r:id="rId40"/>
    <p:sldId id="789" r:id="rId41"/>
    <p:sldId id="790" r:id="rId42"/>
    <p:sldId id="791" r:id="rId43"/>
    <p:sldId id="792" r:id="rId44"/>
    <p:sldId id="793" r:id="rId45"/>
    <p:sldId id="770" r:id="rId46"/>
    <p:sldId id="771" r:id="rId47"/>
    <p:sldId id="773" r:id="rId48"/>
    <p:sldId id="774" r:id="rId49"/>
    <p:sldId id="775" r:id="rId50"/>
    <p:sldId id="776" r:id="rId51"/>
    <p:sldId id="796" r:id="rId52"/>
    <p:sldId id="800" r:id="rId53"/>
    <p:sldId id="804" r:id="rId54"/>
    <p:sldId id="809" r:id="rId55"/>
    <p:sldId id="805" r:id="rId56"/>
    <p:sldId id="806" r:id="rId57"/>
    <p:sldId id="807" r:id="rId5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F628"/>
    <a:srgbClr val="FF0000"/>
    <a:srgbClr val="FF3300"/>
    <a:srgbClr val="FF6600"/>
    <a:srgbClr val="FFFF99"/>
    <a:srgbClr val="FC6600"/>
    <a:srgbClr val="3333FF"/>
    <a:srgbClr val="6666FF"/>
    <a:srgbClr val="0000C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7707" autoAdjust="0"/>
  </p:normalViewPr>
  <p:slideViewPr>
    <p:cSldViewPr>
      <p:cViewPr varScale="1">
        <p:scale>
          <a:sx n="122" d="100"/>
          <a:sy n="122" d="100"/>
        </p:scale>
        <p:origin x="1266" y="90"/>
      </p:cViewPr>
      <p:guideLst>
        <p:guide orient="horz" pos="2160"/>
        <p:guide pos="2880"/>
      </p:guideLst>
    </p:cSldViewPr>
  </p:slideViewPr>
  <p:notesTextViewPr>
    <p:cViewPr>
      <p:scale>
        <a:sx n="75" d="100"/>
        <a:sy n="75" d="100"/>
      </p:scale>
      <p:origin x="0" y="0"/>
    </p:cViewPr>
  </p:notesTextViewPr>
  <p:sorterViewPr>
    <p:cViewPr varScale="1">
      <p:scale>
        <a:sx n="1" d="1"/>
        <a:sy n="1" d="1"/>
      </p:scale>
      <p:origin x="0" y="0"/>
    </p:cViewPr>
  </p:sorterViewPr>
  <p:notesViewPr>
    <p:cSldViewPr>
      <p:cViewPr>
        <p:scale>
          <a:sx n="66" d="100"/>
          <a:sy n="66" d="100"/>
        </p:scale>
        <p:origin x="-2616"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12.xml.rels><?xml version="1.0" encoding="UTF-8" standalone="yes"?>
<Relationships xmlns="http://schemas.openxmlformats.org/package/2006/relationships"><Relationship Id="rId1" Type="http://schemas.openxmlformats.org/officeDocument/2006/relationships/oleObject" Target="file:///C:\Users\cxulz\Documents\GAP%20Analysis%202016\7%20-%20Higher%20Education%20Enrollment\Graph_College-Going%20rate%20in%20State%20ESCs%2010%20and%2011%20by%20Ethnicity_2004%20-2016.xlsx" TargetMode="Externa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5.xml.rels><?xml version="1.0" encoding="UTF-8" standalone="yes"?>
<Relationships xmlns="http://schemas.openxmlformats.org/package/2006/relationships"><Relationship Id="rId1" Type="http://schemas.openxmlformats.org/officeDocument/2006/relationships/oleObject" Target="file:///C:\Users\cxulz\Documents\GAP%20Analysis%202016\7%20-%20Higher%20Education%20Enrollment\Graph_College-Going%20rate%20in%20State%20ESCs%2010%20and%2011%20by%20SES_2004%20-%202016.xlsx" TargetMode="Externa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7.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18.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2.xml.rels><?xml version="1.0" encoding="UTF-8" standalone="yes"?>
<Relationships xmlns="http://schemas.openxmlformats.org/package/2006/relationships"><Relationship Id="rId1" Type="http://schemas.openxmlformats.org/officeDocument/2006/relationships/oleObject" Target="file:///C:\Users\cxulz\Documents\GAP%20Analysis%202016\4%20-%202)%20SAT_ACT%20AP_IB%20Results%20-%20from%20AEIS\Graph_SAT_ACT_1996-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xulz\Documents\GAP%20Analysis%202016\4%20-%202)%20SAT_ACT%20AP_IB%20Results%20-%20from%20AEIS\Graph_SAT_ACT_1996-2015.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xulz\Documents\GAP%20Analysis%202016\4%20-%204)%20Dual%20Enrollment%20from%20THECB\dual_credit_enrollment_by_region_fall_2015.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1" Type="http://schemas.openxmlformats.org/officeDocument/2006/relationships/oleObject" Target="file:///C:\Users\cxulz\Documents\GAP%20Analysis%202016\7%20-%20Higher%20Education%20Enrollment\Graph_HE%20Enrollment%20in%20North%20Texas%20Counties%201996-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008096773881123E-2"/>
          <c:w val="0.90340472941677208"/>
          <c:h val="0.71761164835384172"/>
        </c:manualLayout>
      </c:layout>
      <c:lineChart>
        <c:grouping val="standard"/>
        <c:varyColors val="0"/>
        <c:ser>
          <c:idx val="0"/>
          <c:order val="0"/>
          <c:tx>
            <c:strRef>
              <c:f>Sheet1!$B$2:$B$3</c:f>
              <c:strCache>
                <c:ptCount val="2"/>
                <c:pt idx="0">
                  <c:v>State</c:v>
                </c:pt>
                <c:pt idx="1">
                  <c:v>% of
Graduates Taking
SAT/ACT
</c:v>
                </c:pt>
              </c:strCache>
            </c:strRef>
          </c:tx>
          <c:spPr>
            <a:ln>
              <a:solidFill>
                <a:srgbClr val="FF0000"/>
              </a:solidFill>
            </a:ln>
          </c:spPr>
          <c:marker>
            <c:symbol val="triangle"/>
            <c:size val="5"/>
          </c:marker>
          <c:trendline>
            <c:spPr>
              <a:ln>
                <a:noFill/>
              </a:ln>
            </c:spPr>
            <c:trendlineType val="linear"/>
            <c:dispRSqr val="0"/>
            <c:dispEq val="1"/>
            <c:trendlineLbl>
              <c:layout>
                <c:manualLayout>
                  <c:x val="-0.66528120930414625"/>
                  <c:y val="0.73940354069287151"/>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0.002x + 0.62</a:t>
                    </a:r>
                    <a:endParaRPr lang="en-US" sz="1600" b="1">
                      <a:solidFill>
                        <a:srgbClr val="FF0000"/>
                      </a:solidFill>
                    </a:endParaRPr>
                  </a:p>
                </c:rich>
              </c:tx>
              <c:numFmt formatCode="General" sourceLinked="0"/>
            </c:trendlineLbl>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Sheet1!$B$4:$B$23</c:f>
              <c:numCache>
                <c:formatCode>0%</c:formatCode>
                <c:ptCount val="20"/>
                <c:pt idx="0">
                  <c:v>0.64700000000000002</c:v>
                </c:pt>
                <c:pt idx="1">
                  <c:v>0.64</c:v>
                </c:pt>
                <c:pt idx="2">
                  <c:v>0.62</c:v>
                </c:pt>
                <c:pt idx="3">
                  <c:v>0.62</c:v>
                </c:pt>
                <c:pt idx="4">
                  <c:v>0.622</c:v>
                </c:pt>
                <c:pt idx="5">
                  <c:v>0.629</c:v>
                </c:pt>
                <c:pt idx="6">
                  <c:v>0.61899999999999999</c:v>
                </c:pt>
                <c:pt idx="7">
                  <c:v>0.624</c:v>
                </c:pt>
                <c:pt idx="8">
                  <c:v>0.61899999999999999</c:v>
                </c:pt>
                <c:pt idx="9">
                  <c:v>0.65500000000000003</c:v>
                </c:pt>
                <c:pt idx="10">
                  <c:v>0.65800000000000003</c:v>
                </c:pt>
                <c:pt idx="11">
                  <c:v>0.68200000000000005</c:v>
                </c:pt>
                <c:pt idx="12">
                  <c:v>0.65</c:v>
                </c:pt>
                <c:pt idx="13">
                  <c:v>0.61499999999999999</c:v>
                </c:pt>
                <c:pt idx="14">
                  <c:v>0.626</c:v>
                </c:pt>
                <c:pt idx="15">
                  <c:v>0.68899999999999995</c:v>
                </c:pt>
                <c:pt idx="16">
                  <c:v>0.67</c:v>
                </c:pt>
                <c:pt idx="17">
                  <c:v>0.64</c:v>
                </c:pt>
                <c:pt idx="18" formatCode="0.00%">
                  <c:v>0.66300000000000003</c:v>
                </c:pt>
                <c:pt idx="19" formatCode="0.00%">
                  <c:v>0.68300000000000005</c:v>
                </c:pt>
              </c:numCache>
            </c:numRef>
          </c:val>
          <c:smooth val="0"/>
          <c:extLst xmlns:c16r2="http://schemas.microsoft.com/office/drawing/2015/06/chart">
            <c:ext xmlns:c16="http://schemas.microsoft.com/office/drawing/2014/chart" uri="{C3380CC4-5D6E-409C-BE32-E72D297353CC}">
              <c16:uniqueId val="{00000002-9A0A-4CD0-925F-397A3241B6DC}"/>
            </c:ext>
          </c:extLst>
        </c:ser>
        <c:ser>
          <c:idx val="3"/>
          <c:order val="1"/>
          <c:tx>
            <c:strRef>
              <c:f>Sheet1!$F$2:$F$3</c:f>
              <c:strCache>
                <c:ptCount val="2"/>
                <c:pt idx="0">
                  <c:v>ESC 10</c:v>
                </c:pt>
                <c:pt idx="1">
                  <c:v>% of
Graduates Taking
SAT/ACT
</c:v>
                </c:pt>
              </c:strCache>
            </c:strRef>
          </c:tx>
          <c:spPr>
            <a:ln>
              <a:solidFill>
                <a:srgbClr val="00B0F0"/>
              </a:solidFill>
            </a:ln>
          </c:spPr>
          <c:marker>
            <c:symbol val="triangle"/>
            <c:size val="5"/>
          </c:marker>
          <c:trendline>
            <c:spPr>
              <a:ln>
                <a:noFill/>
              </a:ln>
            </c:spPr>
            <c:trendlineType val="linear"/>
            <c:dispRSqr val="0"/>
            <c:dispEq val="1"/>
            <c:trendlineLbl>
              <c:layout>
                <c:manualLayout>
                  <c:x val="-0.27049034646691406"/>
                  <c:y val="0.75288384579304013"/>
                </c:manualLayout>
              </c:layout>
              <c:tx>
                <c:rich>
                  <a:bodyPr/>
                  <a:lstStyle/>
                  <a:p>
                    <a:pPr>
                      <a:defRPr sz="1600" b="1">
                        <a:solidFill>
                          <a:srgbClr val="00B0F0"/>
                        </a:solidFill>
                      </a:defRPr>
                    </a:pPr>
                    <a:r>
                      <a:rPr lang="en-US" sz="1600" b="1" baseline="0" dirty="0">
                        <a:solidFill>
                          <a:srgbClr val="00B0F0"/>
                        </a:solidFill>
                      </a:rPr>
                      <a:t>ESC 10: y = 0.003x + 0.62</a:t>
                    </a:r>
                    <a:endParaRPr lang="en-US" sz="1600" b="1" dirty="0">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Sheet1!$F$4:$F$23</c:f>
              <c:numCache>
                <c:formatCode>0%</c:formatCode>
                <c:ptCount val="20"/>
                <c:pt idx="0">
                  <c:v>0.66</c:v>
                </c:pt>
                <c:pt idx="1">
                  <c:v>0.65</c:v>
                </c:pt>
                <c:pt idx="2">
                  <c:v>0.63600000000000001</c:v>
                </c:pt>
                <c:pt idx="3">
                  <c:v>0.63800000000000001</c:v>
                </c:pt>
                <c:pt idx="4">
                  <c:v>0.64400000000000002</c:v>
                </c:pt>
                <c:pt idx="5">
                  <c:v>0.623</c:v>
                </c:pt>
                <c:pt idx="6">
                  <c:v>0.61</c:v>
                </c:pt>
                <c:pt idx="7">
                  <c:v>0.61299999999999999</c:v>
                </c:pt>
                <c:pt idx="8">
                  <c:v>0.60399999999999998</c:v>
                </c:pt>
                <c:pt idx="9">
                  <c:v>0.65</c:v>
                </c:pt>
                <c:pt idx="10">
                  <c:v>0.66100000000000003</c:v>
                </c:pt>
                <c:pt idx="11">
                  <c:v>0.68</c:v>
                </c:pt>
                <c:pt idx="12">
                  <c:v>0.63900000000000001</c:v>
                </c:pt>
                <c:pt idx="13">
                  <c:v>0.60899999999999999</c:v>
                </c:pt>
                <c:pt idx="14">
                  <c:v>0.64100000000000001</c:v>
                </c:pt>
                <c:pt idx="15">
                  <c:v>0.71099999999999997</c:v>
                </c:pt>
                <c:pt idx="16">
                  <c:v>0.69</c:v>
                </c:pt>
                <c:pt idx="17">
                  <c:v>0.66</c:v>
                </c:pt>
                <c:pt idx="18" formatCode="0.00%">
                  <c:v>0.67</c:v>
                </c:pt>
                <c:pt idx="19" formatCode="0.00%">
                  <c:v>0.73799999999999999</c:v>
                </c:pt>
              </c:numCache>
            </c:numRef>
          </c:val>
          <c:smooth val="0"/>
          <c:extLst xmlns:c16r2="http://schemas.microsoft.com/office/drawing/2015/06/chart">
            <c:ext xmlns:c16="http://schemas.microsoft.com/office/drawing/2014/chart" uri="{C3380CC4-5D6E-409C-BE32-E72D297353CC}">
              <c16:uniqueId val="{00000007-9A0A-4CD0-925F-397A3241B6DC}"/>
            </c:ext>
          </c:extLst>
        </c:ser>
        <c:ser>
          <c:idx val="6"/>
          <c:order val="2"/>
          <c:tx>
            <c:strRef>
              <c:f>Sheet1!$J$2:$J$3</c:f>
              <c:strCache>
                <c:ptCount val="2"/>
                <c:pt idx="0">
                  <c:v>ESC 11</c:v>
                </c:pt>
                <c:pt idx="1">
                  <c:v>% of
Graduates Taking
SAT/ACT
</c:v>
                </c:pt>
              </c:strCache>
            </c:strRef>
          </c:tx>
          <c:spPr>
            <a:ln>
              <a:solidFill>
                <a:srgbClr val="00B050"/>
              </a:solidFill>
            </a:ln>
          </c:spPr>
          <c:marker>
            <c:symbol val="triangle"/>
            <c:size val="5"/>
          </c:marker>
          <c:trendline>
            <c:spPr>
              <a:ln>
                <a:noFill/>
              </a:ln>
            </c:spPr>
            <c:trendlineType val="linear"/>
            <c:dispRSqr val="0"/>
            <c:dispEq val="1"/>
            <c:trendlineLbl>
              <c:layout>
                <c:manualLayout>
                  <c:x val="3.8008987013416033E-2"/>
                  <c:y val="0.74139138982129227"/>
                </c:manualLayout>
              </c:layout>
              <c:tx>
                <c:rich>
                  <a:bodyPr/>
                  <a:lstStyle/>
                  <a:p>
                    <a:pPr>
                      <a:defRPr sz="1600" b="1">
                        <a:solidFill>
                          <a:srgbClr val="00B050"/>
                        </a:solidFill>
                      </a:defRPr>
                    </a:pPr>
                    <a:r>
                      <a:rPr lang="en-US" sz="1600" b="1" baseline="0">
                        <a:solidFill>
                          <a:srgbClr val="00B050"/>
                        </a:solidFill>
                      </a:rPr>
                      <a:t>ESC 11: y = 0.001x + 0.64</a:t>
                    </a:r>
                    <a:endParaRPr lang="en-US" sz="1600" b="1">
                      <a:solidFill>
                        <a:srgbClr val="00B050"/>
                      </a:solidFill>
                    </a:endParaRPr>
                  </a:p>
                </c:rich>
              </c:tx>
              <c:numFmt formatCode="General" sourceLinked="0"/>
            </c:trendlineLbl>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Sheet1!$J$4:$J$23</c:f>
              <c:numCache>
                <c:formatCode>0%</c:formatCode>
                <c:ptCount val="20"/>
                <c:pt idx="0">
                  <c:v>0.67</c:v>
                </c:pt>
                <c:pt idx="1">
                  <c:v>0.65</c:v>
                </c:pt>
                <c:pt idx="2">
                  <c:v>0.64600000000000002</c:v>
                </c:pt>
                <c:pt idx="3">
                  <c:v>0.65400000000000003</c:v>
                </c:pt>
                <c:pt idx="4">
                  <c:v>0.64200000000000002</c:v>
                </c:pt>
                <c:pt idx="5">
                  <c:v>0.65400000000000003</c:v>
                </c:pt>
                <c:pt idx="6">
                  <c:v>0.63200000000000001</c:v>
                </c:pt>
                <c:pt idx="7">
                  <c:v>0.64</c:v>
                </c:pt>
                <c:pt idx="8">
                  <c:v>0.625</c:v>
                </c:pt>
                <c:pt idx="9">
                  <c:v>0.66400000000000003</c:v>
                </c:pt>
                <c:pt idx="10">
                  <c:v>0.66700000000000004</c:v>
                </c:pt>
                <c:pt idx="11">
                  <c:v>0.69299999999999995</c:v>
                </c:pt>
                <c:pt idx="12">
                  <c:v>0.65100000000000002</c:v>
                </c:pt>
                <c:pt idx="13">
                  <c:v>0.61599999999999999</c:v>
                </c:pt>
                <c:pt idx="14">
                  <c:v>0.64</c:v>
                </c:pt>
                <c:pt idx="15">
                  <c:v>0.70399999999999996</c:v>
                </c:pt>
                <c:pt idx="16">
                  <c:v>0.66</c:v>
                </c:pt>
                <c:pt idx="17">
                  <c:v>0.63</c:v>
                </c:pt>
                <c:pt idx="18" formatCode="0.00%">
                  <c:v>0.68400000000000005</c:v>
                </c:pt>
                <c:pt idx="19" formatCode="0.00%">
                  <c:v>0.69399999999999995</c:v>
                </c:pt>
              </c:numCache>
            </c:numRef>
          </c:val>
          <c:smooth val="0"/>
          <c:extLst xmlns:c16r2="http://schemas.microsoft.com/office/drawing/2015/06/chart">
            <c:ext xmlns:c16="http://schemas.microsoft.com/office/drawing/2014/chart" uri="{C3380CC4-5D6E-409C-BE32-E72D297353CC}">
              <c16:uniqueId val="{0000000A-9A0A-4CD0-925F-397A3241B6DC}"/>
            </c:ext>
          </c:extLst>
        </c:ser>
        <c:dLbls>
          <c:showLegendKey val="0"/>
          <c:showVal val="0"/>
          <c:showCatName val="0"/>
          <c:showSerName val="0"/>
          <c:showPercent val="0"/>
          <c:showBubbleSize val="0"/>
        </c:dLbls>
        <c:marker val="1"/>
        <c:smooth val="0"/>
        <c:axId val="208454784"/>
        <c:axId val="208457136"/>
      </c:lineChart>
      <c:catAx>
        <c:axId val="208454784"/>
        <c:scaling>
          <c:orientation val="minMax"/>
        </c:scaling>
        <c:delete val="0"/>
        <c:axPos val="b"/>
        <c:numFmt formatCode="General" sourceLinked="1"/>
        <c:majorTickMark val="out"/>
        <c:minorTickMark val="none"/>
        <c:tickLblPos val="nextTo"/>
        <c:txPr>
          <a:bodyPr rot="-2700000"/>
          <a:lstStyle/>
          <a:p>
            <a:pPr>
              <a:defRPr sz="1800" b="1"/>
            </a:pPr>
            <a:endParaRPr lang="en-US"/>
          </a:p>
        </c:txPr>
        <c:crossAx val="208457136"/>
        <c:crosses val="autoZero"/>
        <c:auto val="1"/>
        <c:lblAlgn val="ctr"/>
        <c:lblOffset val="100"/>
        <c:noMultiLvlLbl val="0"/>
      </c:catAx>
      <c:valAx>
        <c:axId val="208457136"/>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208454784"/>
        <c:crosses val="autoZero"/>
        <c:crossBetween val="midCat"/>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555077436753871E-2"/>
          <c:w val="0.87820865088493139"/>
          <c:h val="0.76727058632176359"/>
        </c:manualLayout>
      </c:layout>
      <c:lineChart>
        <c:grouping val="standard"/>
        <c:varyColors val="0"/>
        <c:ser>
          <c:idx val="0"/>
          <c:order val="0"/>
          <c:tx>
            <c:strRef>
              <c:f>Sheet1!$B$2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5536971173094889"/>
                  <c:y val="0.52914309847627883"/>
                </c:manualLayout>
              </c:layout>
              <c:tx>
                <c:rich>
                  <a:bodyPr/>
                  <a:lstStyle/>
                  <a:p>
                    <a:pPr>
                      <a:defRPr sz="1600" b="1">
                        <a:solidFill>
                          <a:srgbClr val="FF0000"/>
                        </a:solidFill>
                      </a:defRPr>
                    </a:pPr>
                    <a:r>
                      <a:rPr lang="en-US" sz="1600" b="1" baseline="0" dirty="0">
                        <a:solidFill>
                          <a:sysClr val="windowText" lastClr="000000"/>
                        </a:solidFill>
                      </a:rPr>
                      <a:t>Linear Equation   </a:t>
                    </a:r>
                    <a:r>
                      <a:rPr lang="en-US" sz="1600" b="1" baseline="0" dirty="0">
                        <a:solidFill>
                          <a:srgbClr val="FF0000"/>
                        </a:solidFill>
                      </a:rPr>
                      <a:t>State: y = 0.003x + 0.45</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Sheet1!$B$4:$B$16</c:f>
              <c:numCache>
                <c:formatCode>0%</c:formatCode>
                <c:ptCount val="13"/>
                <c:pt idx="0">
                  <c:v>0.43</c:v>
                </c:pt>
                <c:pt idx="1">
                  <c:v>0.44</c:v>
                </c:pt>
                <c:pt idx="2">
                  <c:v>0.45</c:v>
                </c:pt>
                <c:pt idx="3">
                  <c:v>0.45</c:v>
                </c:pt>
                <c:pt idx="4">
                  <c:v>0.48</c:v>
                </c:pt>
                <c:pt idx="5">
                  <c:v>0.51</c:v>
                </c:pt>
                <c:pt idx="6">
                  <c:v>0.5</c:v>
                </c:pt>
                <c:pt idx="7">
                  <c:v>0.51</c:v>
                </c:pt>
                <c:pt idx="8">
                  <c:v>0.49</c:v>
                </c:pt>
                <c:pt idx="9">
                  <c:v>0.48</c:v>
                </c:pt>
                <c:pt idx="10">
                  <c:v>0.49</c:v>
                </c:pt>
                <c:pt idx="11">
                  <c:v>0.47</c:v>
                </c:pt>
                <c:pt idx="12">
                  <c:v>0.46</c:v>
                </c:pt>
              </c:numCache>
            </c:numRef>
          </c:val>
          <c:smooth val="0"/>
          <c:extLst xmlns:c16r2="http://schemas.microsoft.com/office/drawing/2015/06/chart">
            <c:ext xmlns:c16="http://schemas.microsoft.com/office/drawing/2014/chart" uri="{C3380CC4-5D6E-409C-BE32-E72D297353CC}">
              <c16:uniqueId val="{00000005-CE33-4A32-9354-1801A45DB963}"/>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5302626896214242"/>
                  <c:y val="0.54479329817996935"/>
                </c:manualLayout>
              </c:layout>
              <c:tx>
                <c:rich>
                  <a:bodyPr/>
                  <a:lstStyle/>
                  <a:p>
                    <a:pPr>
                      <a:defRPr sz="1600" b="1">
                        <a:solidFill>
                          <a:srgbClr val="00B0F0"/>
                        </a:solidFill>
                      </a:defRPr>
                    </a:pPr>
                    <a:r>
                      <a:rPr lang="en-US" sz="1600" b="1" baseline="0" dirty="0">
                        <a:solidFill>
                          <a:srgbClr val="00B0F0"/>
                        </a:solidFill>
                      </a:rPr>
                      <a:t>ESC 10: y = 0.004x + 0.45</a:t>
                    </a:r>
                    <a:endParaRPr lang="en-US" sz="1600" b="1" dirty="0">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Sheet1!$F$4:$F$16</c:f>
              <c:numCache>
                <c:formatCode>0%</c:formatCode>
                <c:ptCount val="13"/>
                <c:pt idx="0">
                  <c:v>0.42</c:v>
                </c:pt>
                <c:pt idx="1">
                  <c:v>0.46</c:v>
                </c:pt>
                <c:pt idx="2">
                  <c:v>0.46</c:v>
                </c:pt>
                <c:pt idx="3">
                  <c:v>0.45</c:v>
                </c:pt>
                <c:pt idx="4">
                  <c:v>0.48</c:v>
                </c:pt>
                <c:pt idx="5">
                  <c:v>0.5</c:v>
                </c:pt>
                <c:pt idx="6">
                  <c:v>0.51</c:v>
                </c:pt>
                <c:pt idx="7">
                  <c:v>0.51</c:v>
                </c:pt>
                <c:pt idx="8">
                  <c:v>0.5</c:v>
                </c:pt>
                <c:pt idx="9">
                  <c:v>0.49</c:v>
                </c:pt>
                <c:pt idx="10">
                  <c:v>0.5</c:v>
                </c:pt>
                <c:pt idx="11">
                  <c:v>0.48</c:v>
                </c:pt>
                <c:pt idx="12">
                  <c:v>0.47</c:v>
                </c:pt>
              </c:numCache>
            </c:numRef>
          </c:val>
          <c:smooth val="0"/>
          <c:extLst xmlns:c16r2="http://schemas.microsoft.com/office/drawing/2015/06/chart">
            <c:ext xmlns:c16="http://schemas.microsoft.com/office/drawing/2014/chart" uri="{C3380CC4-5D6E-409C-BE32-E72D297353CC}">
              <c16:uniqueId val="{0000000D-CE33-4A32-9354-1801A45DB963}"/>
            </c:ext>
          </c:extLst>
        </c:ser>
        <c:ser>
          <c:idx val="2"/>
          <c:order val="2"/>
          <c:tx>
            <c:strRef>
              <c:f>Sheet1!$J$2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6.2843492877996995E-2"/>
                  <c:y val="0.60428252806427363"/>
                </c:manualLayout>
              </c:layout>
              <c:tx>
                <c:rich>
                  <a:bodyPr/>
                  <a:lstStyle/>
                  <a:p>
                    <a:pPr>
                      <a:defRPr sz="1600" b="1">
                        <a:solidFill>
                          <a:srgbClr val="00B050"/>
                        </a:solidFill>
                      </a:defRPr>
                    </a:pPr>
                    <a:r>
                      <a:rPr lang="en-US" sz="1600" b="1" baseline="0">
                        <a:solidFill>
                          <a:srgbClr val="00B050"/>
                        </a:solidFill>
                      </a:rPr>
                      <a:t>ESC 11: y = 0.003x + 0.45</a:t>
                    </a:r>
                    <a:endParaRPr lang="en-US" sz="1600" b="1">
                      <a:solidFill>
                        <a:srgbClr val="00B050"/>
                      </a:solidFill>
                    </a:endParaRPr>
                  </a:p>
                </c:rich>
              </c:tx>
              <c:numFmt formatCode="General" sourceLinked="0"/>
            </c:trendlineLbl>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Sheet1!$J$4:$J$16</c:f>
              <c:numCache>
                <c:formatCode>0%</c:formatCode>
                <c:ptCount val="13"/>
                <c:pt idx="0">
                  <c:v>0.43</c:v>
                </c:pt>
                <c:pt idx="1">
                  <c:v>0.46</c:v>
                </c:pt>
                <c:pt idx="2">
                  <c:v>0.44</c:v>
                </c:pt>
                <c:pt idx="3">
                  <c:v>0.45</c:v>
                </c:pt>
                <c:pt idx="4">
                  <c:v>0.47</c:v>
                </c:pt>
                <c:pt idx="5">
                  <c:v>0.5</c:v>
                </c:pt>
                <c:pt idx="6">
                  <c:v>0.5</c:v>
                </c:pt>
                <c:pt idx="7">
                  <c:v>0.51</c:v>
                </c:pt>
                <c:pt idx="8">
                  <c:v>0.47</c:v>
                </c:pt>
                <c:pt idx="9">
                  <c:v>0.48</c:v>
                </c:pt>
                <c:pt idx="10">
                  <c:v>0.49</c:v>
                </c:pt>
                <c:pt idx="11">
                  <c:v>0.48</c:v>
                </c:pt>
                <c:pt idx="12">
                  <c:v>0.46</c:v>
                </c:pt>
              </c:numCache>
            </c:numRef>
          </c:val>
          <c:smooth val="0"/>
          <c:extLst xmlns:c16r2="http://schemas.microsoft.com/office/drawing/2015/06/chart">
            <c:ext xmlns:c16="http://schemas.microsoft.com/office/drawing/2014/chart" uri="{C3380CC4-5D6E-409C-BE32-E72D297353CC}">
              <c16:uniqueId val="{00000010-CE33-4A32-9354-1801A45DB963}"/>
            </c:ext>
          </c:extLst>
        </c:ser>
        <c:dLbls>
          <c:showLegendKey val="0"/>
          <c:showVal val="0"/>
          <c:showCatName val="0"/>
          <c:showSerName val="0"/>
          <c:showPercent val="0"/>
          <c:showBubbleSize val="0"/>
        </c:dLbls>
        <c:marker val="1"/>
        <c:smooth val="0"/>
        <c:axId val="211282744"/>
        <c:axId val="211283136"/>
      </c:lineChart>
      <c:catAx>
        <c:axId val="211282744"/>
        <c:scaling>
          <c:orientation val="minMax"/>
        </c:scaling>
        <c:delete val="0"/>
        <c:axPos val="b"/>
        <c:numFmt formatCode="General" sourceLinked="1"/>
        <c:majorTickMark val="out"/>
        <c:minorTickMark val="none"/>
        <c:tickLblPos val="nextTo"/>
        <c:txPr>
          <a:bodyPr/>
          <a:lstStyle/>
          <a:p>
            <a:pPr>
              <a:defRPr sz="1600" b="1"/>
            </a:pPr>
            <a:endParaRPr lang="en-US"/>
          </a:p>
        </c:txPr>
        <c:crossAx val="211283136"/>
        <c:crosses val="autoZero"/>
        <c:auto val="1"/>
        <c:lblAlgn val="ctr"/>
        <c:lblOffset val="100"/>
        <c:noMultiLvlLbl val="0"/>
      </c:catAx>
      <c:valAx>
        <c:axId val="211283136"/>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211282744"/>
        <c:crosses val="autoZero"/>
        <c:crossBetween val="midCat"/>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4855788299823091E-2"/>
          <c:w val="0.87820865088493139"/>
          <c:h val="0.76796562938200319"/>
        </c:manualLayout>
      </c:layout>
      <c:lineChart>
        <c:grouping val="standard"/>
        <c:varyColors val="0"/>
        <c:ser>
          <c:idx val="0"/>
          <c:order val="0"/>
          <c:tx>
            <c:strRef>
              <c:f>Sheet1!$B$2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63986289854985656"/>
                  <c:y val="0.52504350684261347"/>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0.005x + 0.42</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Sheet1!$C$4:$C$16</c:f>
              <c:numCache>
                <c:formatCode>0%</c:formatCode>
                <c:ptCount val="13"/>
                <c:pt idx="0">
                  <c:v>0.39</c:v>
                </c:pt>
                <c:pt idx="1">
                  <c:v>0.41</c:v>
                </c:pt>
                <c:pt idx="2">
                  <c:v>0.42</c:v>
                </c:pt>
                <c:pt idx="3">
                  <c:v>0.43</c:v>
                </c:pt>
                <c:pt idx="4">
                  <c:v>0.47</c:v>
                </c:pt>
                <c:pt idx="5">
                  <c:v>0.48</c:v>
                </c:pt>
                <c:pt idx="6">
                  <c:v>0.48</c:v>
                </c:pt>
                <c:pt idx="7">
                  <c:v>0.47</c:v>
                </c:pt>
                <c:pt idx="8">
                  <c:v>0.47</c:v>
                </c:pt>
                <c:pt idx="9">
                  <c:v>0.46</c:v>
                </c:pt>
                <c:pt idx="10">
                  <c:v>0.47</c:v>
                </c:pt>
                <c:pt idx="11">
                  <c:v>0.46</c:v>
                </c:pt>
                <c:pt idx="12">
                  <c:v>0.45</c:v>
                </c:pt>
              </c:numCache>
            </c:numRef>
          </c:val>
          <c:smooth val="0"/>
          <c:extLst xmlns:c16r2="http://schemas.microsoft.com/office/drawing/2015/06/chart">
            <c:ext xmlns:c16="http://schemas.microsoft.com/office/drawing/2014/chart" uri="{C3380CC4-5D6E-409C-BE32-E72D297353CC}">
              <c16:uniqueId val="{00000005-06B5-40DD-A244-B97575BC99F2}"/>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3951185194075406"/>
                  <c:y val="0.50531658288042902"/>
                </c:manualLayout>
              </c:layout>
              <c:tx>
                <c:rich>
                  <a:bodyPr/>
                  <a:lstStyle/>
                  <a:p>
                    <a:pPr>
                      <a:defRPr sz="1600" b="1">
                        <a:solidFill>
                          <a:srgbClr val="00B0F0"/>
                        </a:solidFill>
                      </a:defRPr>
                    </a:pPr>
                    <a:r>
                      <a:rPr lang="en-US" sz="1600" b="1" baseline="0" dirty="0">
                        <a:solidFill>
                          <a:srgbClr val="00B0F0"/>
                        </a:solidFill>
                      </a:rPr>
                      <a:t>ESC 10: y = 0.013x + 0.30</a:t>
                    </a:r>
                    <a:endParaRPr lang="en-US" sz="1600" b="1" dirty="0">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Sheet1!$G$4:$G$16</c:f>
              <c:numCache>
                <c:formatCode>0%</c:formatCode>
                <c:ptCount val="13"/>
                <c:pt idx="0">
                  <c:v>0.28999999999999998</c:v>
                </c:pt>
                <c:pt idx="1">
                  <c:v>0.3</c:v>
                </c:pt>
                <c:pt idx="2">
                  <c:v>0.31</c:v>
                </c:pt>
                <c:pt idx="3">
                  <c:v>0.31</c:v>
                </c:pt>
                <c:pt idx="4">
                  <c:v>0.42</c:v>
                </c:pt>
                <c:pt idx="5">
                  <c:v>0.43</c:v>
                </c:pt>
                <c:pt idx="6">
                  <c:v>0.45</c:v>
                </c:pt>
                <c:pt idx="7">
                  <c:v>0.44</c:v>
                </c:pt>
                <c:pt idx="8">
                  <c:v>0.44</c:v>
                </c:pt>
                <c:pt idx="9">
                  <c:v>0.43</c:v>
                </c:pt>
                <c:pt idx="10">
                  <c:v>0.44</c:v>
                </c:pt>
                <c:pt idx="11">
                  <c:v>0.43</c:v>
                </c:pt>
                <c:pt idx="12">
                  <c:v>0.42</c:v>
                </c:pt>
              </c:numCache>
            </c:numRef>
          </c:val>
          <c:smooth val="0"/>
          <c:extLst xmlns:c16r2="http://schemas.microsoft.com/office/drawing/2015/06/chart">
            <c:ext xmlns:c16="http://schemas.microsoft.com/office/drawing/2014/chart" uri="{C3380CC4-5D6E-409C-BE32-E72D297353CC}">
              <c16:uniqueId val="{0000000D-06B5-40DD-A244-B97575BC99F2}"/>
            </c:ext>
          </c:extLst>
        </c:ser>
        <c:ser>
          <c:idx val="2"/>
          <c:order val="2"/>
          <c:tx>
            <c:strRef>
              <c:f>Sheet1!$J$2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5.7434556264324116E-2"/>
                  <c:y val="0.48308923637741091"/>
                </c:manualLayout>
              </c:layout>
              <c:tx>
                <c:rich>
                  <a:bodyPr/>
                  <a:lstStyle/>
                  <a:p>
                    <a:pPr>
                      <a:defRPr sz="1600" b="1">
                        <a:solidFill>
                          <a:srgbClr val="00B050"/>
                        </a:solidFill>
                      </a:defRPr>
                    </a:pPr>
                    <a:r>
                      <a:rPr lang="en-US" sz="1600" b="1" baseline="0">
                        <a:solidFill>
                          <a:srgbClr val="00B050"/>
                        </a:solidFill>
                      </a:rPr>
                      <a:t>ESC 11: y = 0.010x + 0.33</a:t>
                    </a:r>
                    <a:endParaRPr lang="en-US" sz="1600" b="1">
                      <a:solidFill>
                        <a:srgbClr val="00B050"/>
                      </a:solidFill>
                    </a:endParaRPr>
                  </a:p>
                </c:rich>
              </c:tx>
              <c:numFmt formatCode="General" sourceLinked="0"/>
            </c:trendlineLbl>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Sheet1!$K$4:$K$16</c:f>
              <c:numCache>
                <c:formatCode>0%</c:formatCode>
                <c:ptCount val="13"/>
                <c:pt idx="0">
                  <c:v>0.3</c:v>
                </c:pt>
                <c:pt idx="1">
                  <c:v>0.34</c:v>
                </c:pt>
                <c:pt idx="2">
                  <c:v>0.34</c:v>
                </c:pt>
                <c:pt idx="3">
                  <c:v>0.35</c:v>
                </c:pt>
                <c:pt idx="4">
                  <c:v>0.42</c:v>
                </c:pt>
                <c:pt idx="5">
                  <c:v>0.42</c:v>
                </c:pt>
                <c:pt idx="6">
                  <c:v>0.43</c:v>
                </c:pt>
                <c:pt idx="7">
                  <c:v>0.42</c:v>
                </c:pt>
                <c:pt idx="8">
                  <c:v>0.41</c:v>
                </c:pt>
                <c:pt idx="9">
                  <c:v>0.43</c:v>
                </c:pt>
                <c:pt idx="10">
                  <c:v>0.43</c:v>
                </c:pt>
                <c:pt idx="11">
                  <c:v>0.43</c:v>
                </c:pt>
                <c:pt idx="12">
                  <c:v>0.42</c:v>
                </c:pt>
              </c:numCache>
            </c:numRef>
          </c:val>
          <c:smooth val="0"/>
          <c:extLst xmlns:c16r2="http://schemas.microsoft.com/office/drawing/2015/06/chart">
            <c:ext xmlns:c16="http://schemas.microsoft.com/office/drawing/2014/chart" uri="{C3380CC4-5D6E-409C-BE32-E72D297353CC}">
              <c16:uniqueId val="{00000010-06B5-40DD-A244-B97575BC99F2}"/>
            </c:ext>
          </c:extLst>
        </c:ser>
        <c:dLbls>
          <c:showLegendKey val="0"/>
          <c:showVal val="0"/>
          <c:showCatName val="0"/>
          <c:showSerName val="0"/>
          <c:showPercent val="0"/>
          <c:showBubbleSize val="0"/>
        </c:dLbls>
        <c:marker val="1"/>
        <c:smooth val="0"/>
        <c:axId val="211283920"/>
        <c:axId val="211284312"/>
      </c:lineChart>
      <c:catAx>
        <c:axId val="211283920"/>
        <c:scaling>
          <c:orientation val="minMax"/>
        </c:scaling>
        <c:delete val="0"/>
        <c:axPos val="b"/>
        <c:numFmt formatCode="General" sourceLinked="1"/>
        <c:majorTickMark val="out"/>
        <c:minorTickMark val="none"/>
        <c:tickLblPos val="nextTo"/>
        <c:txPr>
          <a:bodyPr/>
          <a:lstStyle/>
          <a:p>
            <a:pPr>
              <a:defRPr sz="1600" b="1"/>
            </a:pPr>
            <a:endParaRPr lang="en-US"/>
          </a:p>
        </c:txPr>
        <c:crossAx val="211284312"/>
        <c:crosses val="autoZero"/>
        <c:auto val="1"/>
        <c:lblAlgn val="ctr"/>
        <c:lblOffset val="100"/>
        <c:noMultiLvlLbl val="0"/>
      </c:catAx>
      <c:valAx>
        <c:axId val="211284312"/>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211283920"/>
        <c:crosses val="autoZero"/>
        <c:crossBetween val="midCat"/>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6.089661601118191E-2"/>
          <c:w val="0.87820865088493139"/>
          <c:h val="0.75192474219165306"/>
        </c:manualLayout>
      </c:layout>
      <c:lineChart>
        <c:grouping val="standard"/>
        <c:varyColors val="0"/>
        <c:ser>
          <c:idx val="0"/>
          <c:order val="0"/>
          <c:tx>
            <c:strRef>
              <c:f>Sheet1!$B$2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54106197393429267"/>
                  <c:y val="0.57348686180358133"/>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-0.003x + 0.59</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Sheet1!$D$4:$D$16</c:f>
              <c:numCache>
                <c:formatCode>0%</c:formatCode>
                <c:ptCount val="13"/>
                <c:pt idx="0">
                  <c:v>0.56000000000000005</c:v>
                </c:pt>
                <c:pt idx="1">
                  <c:v>0.56999999999999995</c:v>
                </c:pt>
                <c:pt idx="2">
                  <c:v>0.57999999999999996</c:v>
                </c:pt>
                <c:pt idx="3">
                  <c:v>0.57999999999999996</c:v>
                </c:pt>
                <c:pt idx="4">
                  <c:v>0.59</c:v>
                </c:pt>
                <c:pt idx="5">
                  <c:v>0.59</c:v>
                </c:pt>
                <c:pt idx="6">
                  <c:v>0.57999999999999996</c:v>
                </c:pt>
                <c:pt idx="7">
                  <c:v>0.56000000000000005</c:v>
                </c:pt>
                <c:pt idx="8">
                  <c:v>0.55000000000000004</c:v>
                </c:pt>
                <c:pt idx="9">
                  <c:v>0.55000000000000004</c:v>
                </c:pt>
                <c:pt idx="10">
                  <c:v>0.55000000000000004</c:v>
                </c:pt>
                <c:pt idx="11">
                  <c:v>0.54</c:v>
                </c:pt>
                <c:pt idx="12">
                  <c:v>0.53</c:v>
                </c:pt>
              </c:numCache>
            </c:numRef>
          </c:val>
          <c:smooth val="0"/>
          <c:extLst xmlns:c16r2="http://schemas.microsoft.com/office/drawing/2015/06/chart">
            <c:ext xmlns:c16="http://schemas.microsoft.com/office/drawing/2014/chart" uri="{C3380CC4-5D6E-409C-BE32-E72D297353CC}">
              <c16:uniqueId val="{00000005-4404-4387-8FB8-962E3798616E}"/>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3520703231061629"/>
                  <c:y val="0.55799060004227741"/>
                </c:manualLayout>
              </c:layout>
              <c:tx>
                <c:rich>
                  <a:bodyPr/>
                  <a:lstStyle/>
                  <a:p>
                    <a:pPr>
                      <a:defRPr sz="1600" b="1">
                        <a:solidFill>
                          <a:srgbClr val="00B0F0"/>
                        </a:solidFill>
                      </a:defRPr>
                    </a:pPr>
                    <a:r>
                      <a:rPr lang="en-US" sz="1600" b="1" baseline="0">
                        <a:solidFill>
                          <a:srgbClr val="00B0F0"/>
                        </a:solidFill>
                      </a:rPr>
                      <a:t>ESC 10: y = -0.002x + 0.55</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Sheet1!$H$4:$H$16</c:f>
              <c:numCache>
                <c:formatCode>0%</c:formatCode>
                <c:ptCount val="13"/>
                <c:pt idx="0">
                  <c:v>0.53</c:v>
                </c:pt>
                <c:pt idx="1">
                  <c:v>0.54</c:v>
                </c:pt>
                <c:pt idx="2">
                  <c:v>0.55000000000000004</c:v>
                </c:pt>
                <c:pt idx="3">
                  <c:v>0.55000000000000004</c:v>
                </c:pt>
                <c:pt idx="4">
                  <c:v>0.56000000000000005</c:v>
                </c:pt>
                <c:pt idx="5">
                  <c:v>0.56000000000000005</c:v>
                </c:pt>
                <c:pt idx="6">
                  <c:v>0.54</c:v>
                </c:pt>
                <c:pt idx="7">
                  <c:v>0.53</c:v>
                </c:pt>
                <c:pt idx="8">
                  <c:v>0.53</c:v>
                </c:pt>
                <c:pt idx="9">
                  <c:v>0.54</c:v>
                </c:pt>
                <c:pt idx="10">
                  <c:v>0.54</c:v>
                </c:pt>
                <c:pt idx="11">
                  <c:v>0.53</c:v>
                </c:pt>
                <c:pt idx="12">
                  <c:v>0.5</c:v>
                </c:pt>
              </c:numCache>
            </c:numRef>
          </c:val>
          <c:smooth val="0"/>
          <c:extLst xmlns:c16r2="http://schemas.microsoft.com/office/drawing/2015/06/chart">
            <c:ext xmlns:c16="http://schemas.microsoft.com/office/drawing/2014/chart" uri="{C3380CC4-5D6E-409C-BE32-E72D297353CC}">
              <c16:uniqueId val="{0000000D-4404-4387-8FB8-962E3798616E}"/>
            </c:ext>
          </c:extLst>
        </c:ser>
        <c:ser>
          <c:idx val="2"/>
          <c:order val="2"/>
          <c:tx>
            <c:strRef>
              <c:f>Sheet1!$J$2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5.9189519413521588E-2"/>
                  <c:y val="0.55559689973815873"/>
                </c:manualLayout>
              </c:layout>
              <c:tx>
                <c:rich>
                  <a:bodyPr/>
                  <a:lstStyle/>
                  <a:p>
                    <a:pPr>
                      <a:defRPr sz="1600" b="1">
                        <a:solidFill>
                          <a:srgbClr val="00B050"/>
                        </a:solidFill>
                      </a:defRPr>
                    </a:pPr>
                    <a:r>
                      <a:rPr lang="en-US" sz="1600" b="1" baseline="0">
                        <a:solidFill>
                          <a:srgbClr val="00B050"/>
                        </a:solidFill>
                      </a:rPr>
                      <a:t>ESC 11: y = -0.004x + 0.57</a:t>
                    </a:r>
                    <a:endParaRPr lang="en-US" sz="1600" b="1">
                      <a:solidFill>
                        <a:srgbClr val="00B050"/>
                      </a:solidFill>
                    </a:endParaRPr>
                  </a:p>
                </c:rich>
              </c:tx>
              <c:numFmt formatCode="General" sourceLinked="0"/>
            </c:trendlineLbl>
          </c:trendline>
          <c:trendline>
            <c:spPr>
              <a:ln>
                <a:noFill/>
              </a:ln>
            </c:spPr>
            <c:trendlineType val="linear"/>
            <c:dispRSqr val="0"/>
            <c:dispEq val="0"/>
          </c:trendline>
          <c:cat>
            <c:numRef>
              <c:f>Sheet1!$A$4:$A$16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Sheet1!$L$4:$L$16</c:f>
              <c:numCache>
                <c:formatCode>0%</c:formatCode>
                <c:ptCount val="13"/>
                <c:pt idx="0">
                  <c:v>0.54</c:v>
                </c:pt>
                <c:pt idx="1">
                  <c:v>0.56000000000000005</c:v>
                </c:pt>
                <c:pt idx="2">
                  <c:v>0.56999999999999995</c:v>
                </c:pt>
                <c:pt idx="3">
                  <c:v>0.56000000000000005</c:v>
                </c:pt>
                <c:pt idx="4">
                  <c:v>0.56999999999999995</c:v>
                </c:pt>
                <c:pt idx="5">
                  <c:v>0.56999999999999995</c:v>
                </c:pt>
                <c:pt idx="6">
                  <c:v>0.56000000000000005</c:v>
                </c:pt>
                <c:pt idx="7">
                  <c:v>0.54</c:v>
                </c:pt>
                <c:pt idx="8">
                  <c:v>0.53</c:v>
                </c:pt>
                <c:pt idx="9">
                  <c:v>0.53</c:v>
                </c:pt>
                <c:pt idx="10">
                  <c:v>0.53</c:v>
                </c:pt>
                <c:pt idx="11">
                  <c:v>0.52</c:v>
                </c:pt>
                <c:pt idx="12">
                  <c:v>0.51</c:v>
                </c:pt>
              </c:numCache>
            </c:numRef>
          </c:val>
          <c:smooth val="0"/>
          <c:extLst xmlns:c16r2="http://schemas.microsoft.com/office/drawing/2015/06/chart">
            <c:ext xmlns:c16="http://schemas.microsoft.com/office/drawing/2014/chart" uri="{C3380CC4-5D6E-409C-BE32-E72D297353CC}">
              <c16:uniqueId val="{00000010-4404-4387-8FB8-962E3798616E}"/>
            </c:ext>
          </c:extLst>
        </c:ser>
        <c:dLbls>
          <c:showLegendKey val="0"/>
          <c:showVal val="0"/>
          <c:showCatName val="0"/>
          <c:showSerName val="0"/>
          <c:showPercent val="0"/>
          <c:showBubbleSize val="0"/>
        </c:dLbls>
        <c:marker val="1"/>
        <c:smooth val="0"/>
        <c:axId val="154767656"/>
        <c:axId val="154768048"/>
      </c:lineChart>
      <c:catAx>
        <c:axId val="154767656"/>
        <c:scaling>
          <c:orientation val="minMax"/>
        </c:scaling>
        <c:delete val="0"/>
        <c:axPos val="b"/>
        <c:numFmt formatCode="General" sourceLinked="1"/>
        <c:majorTickMark val="out"/>
        <c:minorTickMark val="none"/>
        <c:tickLblPos val="nextTo"/>
        <c:txPr>
          <a:bodyPr/>
          <a:lstStyle/>
          <a:p>
            <a:pPr>
              <a:defRPr sz="1800" b="1"/>
            </a:pPr>
            <a:endParaRPr lang="en-US"/>
          </a:p>
        </c:txPr>
        <c:crossAx val="154768048"/>
        <c:crosses val="autoZero"/>
        <c:auto val="1"/>
        <c:lblAlgn val="ctr"/>
        <c:lblOffset val="100"/>
        <c:noMultiLvlLbl val="0"/>
      </c:catAx>
      <c:valAx>
        <c:axId val="154768048"/>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154767656"/>
        <c:crosses val="autoZero"/>
        <c:crossBetween val="midCat"/>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5086816071068042E-2"/>
          <c:w val="0.89448079790026247"/>
          <c:h val="0.76888350494649704"/>
        </c:manualLayout>
      </c:layout>
      <c:lineChart>
        <c:grouping val="standard"/>
        <c:varyColors val="0"/>
        <c:ser>
          <c:idx val="0"/>
          <c:order val="0"/>
          <c:tx>
            <c:strRef>
              <c:f>Sheet1!$C$2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64437494343379487"/>
                  <c:y val="0.51170018170805576"/>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a:t>
                    </a:r>
                    <a:r>
                      <a:rPr lang="en-US" altLang="zh-CN" sz="1600" b="1" baseline="0">
                        <a:solidFill>
                          <a:srgbClr val="FF0000"/>
                        </a:solidFill>
                      </a:rPr>
                      <a:t>-</a:t>
                    </a:r>
                    <a:r>
                      <a:rPr lang="en-US" sz="1600" b="1" baseline="0">
                        <a:solidFill>
                          <a:srgbClr val="FF0000"/>
                        </a:solidFill>
                      </a:rPr>
                      <a:t>0.0006x + 0.48</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Sheet1!$C$4:$C$16</c:f>
              <c:numCache>
                <c:formatCode>0%</c:formatCode>
                <c:ptCount val="13"/>
                <c:pt idx="0">
                  <c:v>0.45</c:v>
                </c:pt>
                <c:pt idx="1">
                  <c:v>0.46</c:v>
                </c:pt>
                <c:pt idx="2">
                  <c:v>0.47</c:v>
                </c:pt>
                <c:pt idx="3">
                  <c:v>0.47</c:v>
                </c:pt>
                <c:pt idx="4">
                  <c:v>0.5</c:v>
                </c:pt>
                <c:pt idx="5">
                  <c:v>0.5</c:v>
                </c:pt>
                <c:pt idx="6">
                  <c:v>0.49</c:v>
                </c:pt>
                <c:pt idx="7">
                  <c:v>0.48</c:v>
                </c:pt>
                <c:pt idx="8">
                  <c:v>0.47</c:v>
                </c:pt>
                <c:pt idx="9">
                  <c:v>0.46</c:v>
                </c:pt>
                <c:pt idx="10">
                  <c:v>0.47</c:v>
                </c:pt>
                <c:pt idx="11">
                  <c:v>0.46</c:v>
                </c:pt>
                <c:pt idx="12">
                  <c:v>0.45</c:v>
                </c:pt>
              </c:numCache>
            </c:numRef>
          </c:val>
          <c:smooth val="0"/>
          <c:extLst xmlns:c16r2="http://schemas.microsoft.com/office/drawing/2015/06/chart">
            <c:ext xmlns:c16="http://schemas.microsoft.com/office/drawing/2014/chart" uri="{C3380CC4-5D6E-409C-BE32-E72D297353CC}">
              <c16:uniqueId val="{00000006-58FE-4100-BFCC-C804550263CF}"/>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5079011675264734"/>
                  <c:y val="0.50402039168180901"/>
                </c:manualLayout>
              </c:layout>
              <c:tx>
                <c:rich>
                  <a:bodyPr/>
                  <a:lstStyle/>
                  <a:p>
                    <a:pPr>
                      <a:defRPr sz="1600" b="1">
                        <a:solidFill>
                          <a:srgbClr val="00B0F0"/>
                        </a:solidFill>
                      </a:defRPr>
                    </a:pPr>
                    <a:r>
                      <a:rPr lang="en-US" sz="1600" b="1" baseline="0">
                        <a:solidFill>
                          <a:srgbClr val="00B0F0"/>
                        </a:solidFill>
                      </a:rPr>
                      <a:t>ESC 10: y = 0.001x + 0.45</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Sheet1!$F$4:$F$16</c:f>
              <c:numCache>
                <c:formatCode>0%</c:formatCode>
                <c:ptCount val="13"/>
                <c:pt idx="0">
                  <c:v>0.43</c:v>
                </c:pt>
                <c:pt idx="1">
                  <c:v>0.44</c:v>
                </c:pt>
                <c:pt idx="2">
                  <c:v>0.45</c:v>
                </c:pt>
                <c:pt idx="3">
                  <c:v>0.45</c:v>
                </c:pt>
                <c:pt idx="4">
                  <c:v>0.49</c:v>
                </c:pt>
                <c:pt idx="5">
                  <c:v>0.49</c:v>
                </c:pt>
                <c:pt idx="6">
                  <c:v>0.49</c:v>
                </c:pt>
                <c:pt idx="7">
                  <c:v>0.47</c:v>
                </c:pt>
                <c:pt idx="8">
                  <c:v>0.47</c:v>
                </c:pt>
                <c:pt idx="9">
                  <c:v>0.46</c:v>
                </c:pt>
                <c:pt idx="10">
                  <c:v>0.47</c:v>
                </c:pt>
                <c:pt idx="11">
                  <c:v>0.46</c:v>
                </c:pt>
                <c:pt idx="12">
                  <c:v>0.44</c:v>
                </c:pt>
              </c:numCache>
            </c:numRef>
          </c:val>
          <c:smooth val="0"/>
          <c:extLst xmlns:c16r2="http://schemas.microsoft.com/office/drawing/2015/06/chart">
            <c:ext xmlns:c16="http://schemas.microsoft.com/office/drawing/2014/chart" uri="{C3380CC4-5D6E-409C-BE32-E72D297353CC}">
              <c16:uniqueId val="{0000000E-58FE-4100-BFCC-C804550263CF}"/>
            </c:ext>
          </c:extLst>
        </c:ser>
        <c:ser>
          <c:idx val="2"/>
          <c:order val="2"/>
          <c:tx>
            <c:strRef>
              <c:f>Sheet1!$I$2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0.32624831496062995"/>
                  <c:y val="0.6383359852039221"/>
                </c:manualLayout>
              </c:layout>
              <c:tx>
                <c:rich>
                  <a:bodyPr/>
                  <a:lstStyle/>
                  <a:p>
                    <a:pPr>
                      <a:defRPr sz="1600" b="1">
                        <a:solidFill>
                          <a:srgbClr val="00B050"/>
                        </a:solidFill>
                      </a:defRPr>
                    </a:pPr>
                    <a:r>
                      <a:rPr lang="en-US" sz="1600" b="1" baseline="0">
                        <a:solidFill>
                          <a:srgbClr val="00B050"/>
                        </a:solidFill>
                      </a:rPr>
                      <a:t>ESC 11: y = -0.003x + 0.49</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Sheet1!$I$4:$I$16</c:f>
              <c:numCache>
                <c:formatCode>0%</c:formatCode>
                <c:ptCount val="13"/>
                <c:pt idx="0">
                  <c:v>0.46</c:v>
                </c:pt>
                <c:pt idx="1">
                  <c:v>0.48</c:v>
                </c:pt>
                <c:pt idx="2">
                  <c:v>0.48</c:v>
                </c:pt>
                <c:pt idx="3">
                  <c:v>0.48</c:v>
                </c:pt>
                <c:pt idx="4">
                  <c:v>0.49</c:v>
                </c:pt>
                <c:pt idx="5">
                  <c:v>0.5</c:v>
                </c:pt>
                <c:pt idx="6">
                  <c:v>0.49</c:v>
                </c:pt>
                <c:pt idx="7">
                  <c:v>0.47</c:v>
                </c:pt>
                <c:pt idx="8">
                  <c:v>0.45</c:v>
                </c:pt>
                <c:pt idx="9">
                  <c:v>0.46</c:v>
                </c:pt>
                <c:pt idx="10">
                  <c:v>0.46</c:v>
                </c:pt>
                <c:pt idx="11">
                  <c:v>0.45</c:v>
                </c:pt>
                <c:pt idx="12">
                  <c:v>0.45</c:v>
                </c:pt>
              </c:numCache>
            </c:numRef>
          </c:val>
          <c:smooth val="0"/>
          <c:extLst xmlns:c16r2="http://schemas.microsoft.com/office/drawing/2015/06/chart">
            <c:ext xmlns:c16="http://schemas.microsoft.com/office/drawing/2014/chart" uri="{C3380CC4-5D6E-409C-BE32-E72D297353CC}">
              <c16:uniqueId val="{00000012-58FE-4100-BFCC-C804550263CF}"/>
            </c:ext>
          </c:extLst>
        </c:ser>
        <c:dLbls>
          <c:showLegendKey val="0"/>
          <c:showVal val="0"/>
          <c:showCatName val="0"/>
          <c:showSerName val="0"/>
          <c:showPercent val="0"/>
          <c:showBubbleSize val="0"/>
        </c:dLbls>
        <c:marker val="1"/>
        <c:smooth val="0"/>
        <c:axId val="211285096"/>
        <c:axId val="288228224"/>
      </c:lineChart>
      <c:catAx>
        <c:axId val="211285096"/>
        <c:scaling>
          <c:orientation val="minMax"/>
        </c:scaling>
        <c:delete val="0"/>
        <c:axPos val="b"/>
        <c:numFmt formatCode="General" sourceLinked="1"/>
        <c:majorTickMark val="out"/>
        <c:minorTickMark val="none"/>
        <c:tickLblPos val="nextTo"/>
        <c:txPr>
          <a:bodyPr/>
          <a:lstStyle/>
          <a:p>
            <a:pPr>
              <a:defRPr sz="1800" b="1"/>
            </a:pPr>
            <a:endParaRPr lang="en-US"/>
          </a:p>
        </c:txPr>
        <c:crossAx val="288228224"/>
        <c:crosses val="autoZero"/>
        <c:auto val="1"/>
        <c:lblAlgn val="ctr"/>
        <c:lblOffset val="100"/>
        <c:noMultiLvlLbl val="0"/>
      </c:catAx>
      <c:valAx>
        <c:axId val="288228224"/>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211285096"/>
        <c:crosses val="autoZero"/>
        <c:crossBetween val="midCat"/>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5.9655611230414393E-2"/>
          <c:w val="0.89448079790026247"/>
          <c:h val="0.75431480155889608"/>
        </c:manualLayout>
      </c:layout>
      <c:lineChart>
        <c:grouping val="standard"/>
        <c:varyColors val="0"/>
        <c:ser>
          <c:idx val="0"/>
          <c:order val="0"/>
          <c:tx>
            <c:strRef>
              <c:f>Sheet1!$C$2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65839065281820219"/>
                  <c:y val="0.5982786526684164"/>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0.001x + 0.54</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Sheet1!$D$4:$D$16</c:f>
              <c:numCache>
                <c:formatCode>0%</c:formatCode>
                <c:ptCount val="13"/>
                <c:pt idx="0">
                  <c:v>0.52</c:v>
                </c:pt>
                <c:pt idx="1">
                  <c:v>0.53</c:v>
                </c:pt>
                <c:pt idx="2">
                  <c:v>0.54</c:v>
                </c:pt>
                <c:pt idx="3">
                  <c:v>0.54</c:v>
                </c:pt>
                <c:pt idx="4">
                  <c:v>0.56999999999999995</c:v>
                </c:pt>
                <c:pt idx="5">
                  <c:v>0.56999999999999995</c:v>
                </c:pt>
                <c:pt idx="6">
                  <c:v>0.56999999999999995</c:v>
                </c:pt>
                <c:pt idx="7">
                  <c:v>0.56000000000000005</c:v>
                </c:pt>
                <c:pt idx="8">
                  <c:v>0.55000000000000004</c:v>
                </c:pt>
                <c:pt idx="9">
                  <c:v>0.55000000000000004</c:v>
                </c:pt>
                <c:pt idx="10">
                  <c:v>0.56000000000000005</c:v>
                </c:pt>
                <c:pt idx="11">
                  <c:v>0.54</c:v>
                </c:pt>
                <c:pt idx="12">
                  <c:v>0.53</c:v>
                </c:pt>
              </c:numCache>
            </c:numRef>
          </c:val>
          <c:smooth val="0"/>
          <c:extLst xmlns:c16r2="http://schemas.microsoft.com/office/drawing/2015/06/chart">
            <c:ext xmlns:c16="http://schemas.microsoft.com/office/drawing/2014/chart" uri="{C3380CC4-5D6E-409C-BE32-E72D297353CC}">
              <c16:uniqueId val="{00000006-DBB8-4EE2-B41B-AFAAE20326FC}"/>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6803141325362173"/>
                  <c:y val="0.57904753116797902"/>
                </c:manualLayout>
              </c:layout>
              <c:tx>
                <c:rich>
                  <a:bodyPr/>
                  <a:lstStyle/>
                  <a:p>
                    <a:pPr>
                      <a:defRPr sz="1600" b="1">
                        <a:solidFill>
                          <a:srgbClr val="00B0F0"/>
                        </a:solidFill>
                      </a:defRPr>
                    </a:pPr>
                    <a:r>
                      <a:rPr lang="en-US" sz="1600" b="1" baseline="0">
                        <a:solidFill>
                          <a:srgbClr val="00B0F0"/>
                        </a:solidFill>
                      </a:rPr>
                      <a:t>ESC 10: y = 0.003x + 0.50</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Sheet1!$G$4:$G$16</c:f>
              <c:numCache>
                <c:formatCode>0%</c:formatCode>
                <c:ptCount val="13"/>
                <c:pt idx="0">
                  <c:v>0.48</c:v>
                </c:pt>
                <c:pt idx="1">
                  <c:v>0.5</c:v>
                </c:pt>
                <c:pt idx="2">
                  <c:v>0.5</c:v>
                </c:pt>
                <c:pt idx="3">
                  <c:v>0.5</c:v>
                </c:pt>
                <c:pt idx="4">
                  <c:v>0.54</c:v>
                </c:pt>
                <c:pt idx="5">
                  <c:v>0.55000000000000004</c:v>
                </c:pt>
                <c:pt idx="6">
                  <c:v>0.55000000000000004</c:v>
                </c:pt>
                <c:pt idx="7">
                  <c:v>0.55000000000000004</c:v>
                </c:pt>
                <c:pt idx="8">
                  <c:v>0.54</c:v>
                </c:pt>
                <c:pt idx="9">
                  <c:v>0.54</c:v>
                </c:pt>
                <c:pt idx="10">
                  <c:v>0.54</c:v>
                </c:pt>
                <c:pt idx="11">
                  <c:v>0.53</c:v>
                </c:pt>
                <c:pt idx="12">
                  <c:v>0.51</c:v>
                </c:pt>
              </c:numCache>
            </c:numRef>
          </c:val>
          <c:smooth val="0"/>
          <c:extLst xmlns:c16r2="http://schemas.microsoft.com/office/drawing/2015/06/chart">
            <c:ext xmlns:c16="http://schemas.microsoft.com/office/drawing/2014/chart" uri="{C3380CC4-5D6E-409C-BE32-E72D297353CC}">
              <c16:uniqueId val="{0000000E-DBB8-4EE2-B41B-AFAAE20326FC}"/>
            </c:ext>
          </c:extLst>
        </c:ser>
        <c:ser>
          <c:idx val="2"/>
          <c:order val="2"/>
          <c:tx>
            <c:strRef>
              <c:f>Sheet1!$I$2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4.3462761727618079E-2"/>
                  <c:y val="0.58476685531496064"/>
                </c:manualLayout>
              </c:layout>
              <c:tx>
                <c:rich>
                  <a:bodyPr/>
                  <a:lstStyle/>
                  <a:p>
                    <a:pPr>
                      <a:defRPr sz="1600" b="1">
                        <a:solidFill>
                          <a:srgbClr val="00B050"/>
                        </a:solidFill>
                      </a:defRPr>
                    </a:pPr>
                    <a:r>
                      <a:rPr lang="en-US" sz="1600" b="1" baseline="0">
                        <a:solidFill>
                          <a:srgbClr val="00B050"/>
                        </a:solidFill>
                      </a:rPr>
                      <a:t>ESC 11: y = 0.0001x + 0.54</a:t>
                    </a:r>
                    <a:endParaRPr lang="en-US" sz="1600" b="1">
                      <a:solidFill>
                        <a:srgbClr val="00B050"/>
                      </a:solidFill>
                    </a:endParaRPr>
                  </a:p>
                </c:rich>
              </c:tx>
              <c:numFmt formatCode="General" sourceLinked="0"/>
            </c:trendlineLbl>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Sheet1!$J$4:$J$16</c:f>
              <c:numCache>
                <c:formatCode>0%</c:formatCode>
                <c:ptCount val="13"/>
                <c:pt idx="0">
                  <c:v>0.52</c:v>
                </c:pt>
                <c:pt idx="1">
                  <c:v>0.54</c:v>
                </c:pt>
                <c:pt idx="2">
                  <c:v>0.54</c:v>
                </c:pt>
                <c:pt idx="3">
                  <c:v>0.54</c:v>
                </c:pt>
                <c:pt idx="4">
                  <c:v>0.56999999999999995</c:v>
                </c:pt>
                <c:pt idx="5">
                  <c:v>0.56000000000000005</c:v>
                </c:pt>
                <c:pt idx="6">
                  <c:v>0.56000000000000005</c:v>
                </c:pt>
                <c:pt idx="7">
                  <c:v>0.55000000000000004</c:v>
                </c:pt>
                <c:pt idx="8">
                  <c:v>0.54</c:v>
                </c:pt>
                <c:pt idx="9">
                  <c:v>0.55000000000000004</c:v>
                </c:pt>
                <c:pt idx="10">
                  <c:v>0.55000000000000004</c:v>
                </c:pt>
                <c:pt idx="11">
                  <c:v>0.54</c:v>
                </c:pt>
                <c:pt idx="12">
                  <c:v>0.52</c:v>
                </c:pt>
              </c:numCache>
            </c:numRef>
          </c:val>
          <c:smooth val="0"/>
          <c:extLst xmlns:c16r2="http://schemas.microsoft.com/office/drawing/2015/06/chart">
            <c:ext xmlns:c16="http://schemas.microsoft.com/office/drawing/2014/chart" uri="{C3380CC4-5D6E-409C-BE32-E72D297353CC}">
              <c16:uniqueId val="{00000010-DBB8-4EE2-B41B-AFAAE20326FC}"/>
            </c:ext>
          </c:extLst>
        </c:ser>
        <c:dLbls>
          <c:showLegendKey val="0"/>
          <c:showVal val="0"/>
          <c:showCatName val="0"/>
          <c:showSerName val="0"/>
          <c:showPercent val="0"/>
          <c:showBubbleSize val="0"/>
        </c:dLbls>
        <c:marker val="1"/>
        <c:smooth val="0"/>
        <c:axId val="288229008"/>
        <c:axId val="288229400"/>
      </c:lineChart>
      <c:catAx>
        <c:axId val="288229008"/>
        <c:scaling>
          <c:orientation val="minMax"/>
        </c:scaling>
        <c:delete val="0"/>
        <c:axPos val="b"/>
        <c:numFmt formatCode="General" sourceLinked="1"/>
        <c:majorTickMark val="out"/>
        <c:minorTickMark val="none"/>
        <c:tickLblPos val="nextTo"/>
        <c:txPr>
          <a:bodyPr/>
          <a:lstStyle/>
          <a:p>
            <a:pPr>
              <a:defRPr sz="1800" b="1"/>
            </a:pPr>
            <a:endParaRPr lang="en-US"/>
          </a:p>
        </c:txPr>
        <c:crossAx val="288229400"/>
        <c:crosses val="autoZero"/>
        <c:auto val="1"/>
        <c:lblAlgn val="ctr"/>
        <c:lblOffset val="100"/>
        <c:noMultiLvlLbl val="0"/>
      </c:catAx>
      <c:valAx>
        <c:axId val="288229400"/>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288229008"/>
        <c:crosses val="autoZero"/>
        <c:crossBetween val="midCat"/>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5.8864143847690703E-2"/>
          <c:w val="0.89448079790026247"/>
          <c:h val="0.7551063579739099"/>
        </c:manualLayout>
      </c:layout>
      <c:lineChart>
        <c:grouping val="standard"/>
        <c:varyColors val="0"/>
        <c:ser>
          <c:idx val="0"/>
          <c:order val="0"/>
          <c:tx>
            <c:strRef>
              <c:f>Sheet1!$C$2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66237375776745855"/>
                  <c:y val="0.49749167548086343"/>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0.006x + 0.38</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Sheet1!$C$4:$C$16</c:f>
              <c:numCache>
                <c:formatCode>0%</c:formatCode>
                <c:ptCount val="13"/>
                <c:pt idx="0">
                  <c:v>0.36</c:v>
                </c:pt>
                <c:pt idx="1">
                  <c:v>0.38</c:v>
                </c:pt>
                <c:pt idx="2">
                  <c:v>0.39</c:v>
                </c:pt>
                <c:pt idx="3">
                  <c:v>0.39</c:v>
                </c:pt>
                <c:pt idx="4">
                  <c:v>0.44</c:v>
                </c:pt>
                <c:pt idx="5">
                  <c:v>0.46</c:v>
                </c:pt>
                <c:pt idx="6">
                  <c:v>0.45</c:v>
                </c:pt>
                <c:pt idx="7">
                  <c:v>0.45</c:v>
                </c:pt>
                <c:pt idx="8">
                  <c:v>0.45</c:v>
                </c:pt>
                <c:pt idx="9">
                  <c:v>0.44</c:v>
                </c:pt>
                <c:pt idx="10">
                  <c:v>0.45</c:v>
                </c:pt>
                <c:pt idx="11">
                  <c:v>0.43</c:v>
                </c:pt>
                <c:pt idx="12">
                  <c:v>0.43</c:v>
                </c:pt>
              </c:numCache>
            </c:numRef>
          </c:val>
          <c:smooth val="0"/>
          <c:extLst xmlns:c16r2="http://schemas.microsoft.com/office/drawing/2015/06/chart">
            <c:ext xmlns:c16="http://schemas.microsoft.com/office/drawing/2014/chart" uri="{C3380CC4-5D6E-409C-BE32-E72D297353CC}">
              <c16:uniqueId val="{00000005-5EED-48A3-B479-198BD5EB2690}"/>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6110595149965227"/>
                  <c:y val="0.49977886159752422"/>
                </c:manualLayout>
              </c:layout>
              <c:tx>
                <c:rich>
                  <a:bodyPr/>
                  <a:lstStyle/>
                  <a:p>
                    <a:pPr>
                      <a:defRPr sz="1600" b="1">
                        <a:solidFill>
                          <a:srgbClr val="00B0F0"/>
                        </a:solidFill>
                      </a:defRPr>
                    </a:pPr>
                    <a:r>
                      <a:rPr lang="en-US" sz="1600" b="1" baseline="0">
                        <a:solidFill>
                          <a:srgbClr val="00B0F0"/>
                        </a:solidFill>
                      </a:rPr>
                      <a:t>ESC 10: y = 0.011x + 0.32</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Sheet1!$F$4:$F$16</c:f>
              <c:numCache>
                <c:formatCode>0%</c:formatCode>
                <c:ptCount val="13"/>
                <c:pt idx="0">
                  <c:v>0.31</c:v>
                </c:pt>
                <c:pt idx="1">
                  <c:v>0.33</c:v>
                </c:pt>
                <c:pt idx="2">
                  <c:v>0.32</c:v>
                </c:pt>
                <c:pt idx="3">
                  <c:v>0.33</c:v>
                </c:pt>
                <c:pt idx="4">
                  <c:v>0.42</c:v>
                </c:pt>
                <c:pt idx="5">
                  <c:v>0.43</c:v>
                </c:pt>
                <c:pt idx="6">
                  <c:v>0.45</c:v>
                </c:pt>
                <c:pt idx="7">
                  <c:v>0.46</c:v>
                </c:pt>
                <c:pt idx="8">
                  <c:v>0.45</c:v>
                </c:pt>
                <c:pt idx="9">
                  <c:v>0.44</c:v>
                </c:pt>
                <c:pt idx="10">
                  <c:v>0.44</c:v>
                </c:pt>
                <c:pt idx="11">
                  <c:v>0.43</c:v>
                </c:pt>
                <c:pt idx="12">
                  <c:v>0.42</c:v>
                </c:pt>
              </c:numCache>
            </c:numRef>
          </c:val>
          <c:smooth val="0"/>
          <c:extLst xmlns:c16r2="http://schemas.microsoft.com/office/drawing/2015/06/chart">
            <c:ext xmlns:c16="http://schemas.microsoft.com/office/drawing/2014/chart" uri="{C3380CC4-5D6E-409C-BE32-E72D297353CC}">
              <c16:uniqueId val="{0000000D-5EED-48A3-B479-198BD5EB2690}"/>
            </c:ext>
          </c:extLst>
        </c:ser>
        <c:ser>
          <c:idx val="2"/>
          <c:order val="2"/>
          <c:tx>
            <c:strRef>
              <c:f>Sheet1!$I$2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4.1515131121430335E-2"/>
                  <c:y val="0.48089787284052182"/>
                </c:manualLayout>
              </c:layout>
              <c:tx>
                <c:rich>
                  <a:bodyPr/>
                  <a:lstStyle/>
                  <a:p>
                    <a:pPr>
                      <a:defRPr sz="1600" b="1">
                        <a:solidFill>
                          <a:srgbClr val="00B050"/>
                        </a:solidFill>
                      </a:defRPr>
                    </a:pPr>
                    <a:r>
                      <a:rPr lang="en-US" sz="1600" b="1" baseline="0">
                        <a:solidFill>
                          <a:srgbClr val="00B050"/>
                        </a:solidFill>
                      </a:rPr>
                      <a:t>ESC 11: y = 0.011x + 0.31</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Sheet1!$I$4:$I$16</c:f>
              <c:numCache>
                <c:formatCode>0%</c:formatCode>
                <c:ptCount val="13"/>
                <c:pt idx="0">
                  <c:v>0.3</c:v>
                </c:pt>
                <c:pt idx="1">
                  <c:v>0.32</c:v>
                </c:pt>
                <c:pt idx="2">
                  <c:v>0.32</c:v>
                </c:pt>
                <c:pt idx="3">
                  <c:v>0.34</c:v>
                </c:pt>
                <c:pt idx="4">
                  <c:v>0.39</c:v>
                </c:pt>
                <c:pt idx="5">
                  <c:v>0.41</c:v>
                </c:pt>
                <c:pt idx="6">
                  <c:v>0.41</c:v>
                </c:pt>
                <c:pt idx="7">
                  <c:v>0.41</c:v>
                </c:pt>
                <c:pt idx="8">
                  <c:v>0.4</c:v>
                </c:pt>
                <c:pt idx="9">
                  <c:v>0.42</c:v>
                </c:pt>
                <c:pt idx="10">
                  <c:v>0.43</c:v>
                </c:pt>
                <c:pt idx="11">
                  <c:v>0.43</c:v>
                </c:pt>
                <c:pt idx="12">
                  <c:v>0.41</c:v>
                </c:pt>
              </c:numCache>
            </c:numRef>
          </c:val>
          <c:smooth val="0"/>
          <c:extLst xmlns:c16r2="http://schemas.microsoft.com/office/drawing/2015/06/chart">
            <c:ext xmlns:c16="http://schemas.microsoft.com/office/drawing/2014/chart" uri="{C3380CC4-5D6E-409C-BE32-E72D297353CC}">
              <c16:uniqueId val="{00000011-5EED-48A3-B479-198BD5EB2690}"/>
            </c:ext>
          </c:extLst>
        </c:ser>
        <c:dLbls>
          <c:showLegendKey val="0"/>
          <c:showVal val="0"/>
          <c:showCatName val="0"/>
          <c:showSerName val="0"/>
          <c:showPercent val="0"/>
          <c:showBubbleSize val="0"/>
        </c:dLbls>
        <c:marker val="1"/>
        <c:smooth val="0"/>
        <c:axId val="154769224"/>
        <c:axId val="154769616"/>
      </c:lineChart>
      <c:catAx>
        <c:axId val="154769224"/>
        <c:scaling>
          <c:orientation val="minMax"/>
        </c:scaling>
        <c:delete val="0"/>
        <c:axPos val="b"/>
        <c:numFmt formatCode="General" sourceLinked="1"/>
        <c:majorTickMark val="out"/>
        <c:minorTickMark val="none"/>
        <c:tickLblPos val="nextTo"/>
        <c:txPr>
          <a:bodyPr/>
          <a:lstStyle/>
          <a:p>
            <a:pPr>
              <a:defRPr sz="1800" b="1"/>
            </a:pPr>
            <a:endParaRPr lang="en-US"/>
          </a:p>
        </c:txPr>
        <c:crossAx val="154769616"/>
        <c:crosses val="autoZero"/>
        <c:auto val="1"/>
        <c:lblAlgn val="ctr"/>
        <c:lblOffset val="100"/>
        <c:noMultiLvlLbl val="0"/>
      </c:catAx>
      <c:valAx>
        <c:axId val="154769616"/>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154769224"/>
        <c:crosses val="autoZero"/>
        <c:crossBetween val="midCat"/>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5.8864143847690703E-2"/>
          <c:w val="0.89448079790026247"/>
          <c:h val="0.7551063579739099"/>
        </c:manualLayout>
      </c:layout>
      <c:lineChart>
        <c:grouping val="standard"/>
        <c:varyColors val="0"/>
        <c:ser>
          <c:idx val="0"/>
          <c:order val="0"/>
          <c:tx>
            <c:strRef>
              <c:f>Sheet1!$C$2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65982747307448641"/>
                  <c:y val="0.39063668177841404"/>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0.001x + 0.56</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Sheet1!$D$4:$D$16</c:f>
              <c:numCache>
                <c:formatCode>0%</c:formatCode>
                <c:ptCount val="13"/>
                <c:pt idx="0">
                  <c:v>0.54</c:v>
                </c:pt>
                <c:pt idx="1">
                  <c:v>0.55000000000000004</c:v>
                </c:pt>
                <c:pt idx="2">
                  <c:v>0.56000000000000005</c:v>
                </c:pt>
                <c:pt idx="3">
                  <c:v>0.56999999999999995</c:v>
                </c:pt>
                <c:pt idx="4">
                  <c:v>0.59</c:v>
                </c:pt>
                <c:pt idx="5">
                  <c:v>0.59</c:v>
                </c:pt>
                <c:pt idx="6">
                  <c:v>0.59</c:v>
                </c:pt>
                <c:pt idx="7">
                  <c:v>0.56999999999999995</c:v>
                </c:pt>
                <c:pt idx="8">
                  <c:v>0.56999999999999995</c:v>
                </c:pt>
                <c:pt idx="9">
                  <c:v>0.56999999999999995</c:v>
                </c:pt>
                <c:pt idx="10">
                  <c:v>0.56999999999999995</c:v>
                </c:pt>
                <c:pt idx="11">
                  <c:v>0.56000000000000005</c:v>
                </c:pt>
                <c:pt idx="12">
                  <c:v>0.55000000000000004</c:v>
                </c:pt>
              </c:numCache>
            </c:numRef>
          </c:val>
          <c:smooth val="0"/>
          <c:extLst xmlns:c16r2="http://schemas.microsoft.com/office/drawing/2015/06/chart">
            <c:ext xmlns:c16="http://schemas.microsoft.com/office/drawing/2014/chart" uri="{C3380CC4-5D6E-409C-BE32-E72D297353CC}">
              <c16:uniqueId val="{00000006-9E4D-47E7-97EA-05B18D785C7F}"/>
            </c:ext>
          </c:extLst>
        </c:ser>
        <c:ser>
          <c:idx val="3"/>
          <c:order val="1"/>
          <c:tx>
            <c:strRef>
              <c:f>Sheet1!$F$2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6659471445379679"/>
                  <c:y val="0.34160959993637158"/>
                </c:manualLayout>
              </c:layout>
              <c:tx>
                <c:rich>
                  <a:bodyPr/>
                  <a:lstStyle/>
                  <a:p>
                    <a:pPr>
                      <a:defRPr sz="1600" b="1">
                        <a:solidFill>
                          <a:srgbClr val="00B0F0"/>
                        </a:solidFill>
                      </a:defRPr>
                    </a:pPr>
                    <a:r>
                      <a:rPr lang="en-US" sz="1600" b="1" baseline="0">
                        <a:solidFill>
                          <a:srgbClr val="00B0F0"/>
                        </a:solidFill>
                      </a:rPr>
                      <a:t>ESC 10: y = 0.002x + 0.53</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Sheet1!$G$4:$G$16</c:f>
              <c:numCache>
                <c:formatCode>0%</c:formatCode>
                <c:ptCount val="13"/>
                <c:pt idx="0">
                  <c:v>0.5</c:v>
                </c:pt>
                <c:pt idx="1">
                  <c:v>0.52</c:v>
                </c:pt>
                <c:pt idx="2">
                  <c:v>0.53</c:v>
                </c:pt>
                <c:pt idx="3">
                  <c:v>0.53</c:v>
                </c:pt>
                <c:pt idx="4">
                  <c:v>0.56000000000000005</c:v>
                </c:pt>
                <c:pt idx="5">
                  <c:v>0.56000000000000005</c:v>
                </c:pt>
                <c:pt idx="6">
                  <c:v>0.56000000000000005</c:v>
                </c:pt>
                <c:pt idx="7">
                  <c:v>0.55000000000000004</c:v>
                </c:pt>
                <c:pt idx="8">
                  <c:v>0.54</c:v>
                </c:pt>
                <c:pt idx="9">
                  <c:v>0.55000000000000004</c:v>
                </c:pt>
                <c:pt idx="10">
                  <c:v>0.55000000000000004</c:v>
                </c:pt>
                <c:pt idx="11">
                  <c:v>0.54</c:v>
                </c:pt>
                <c:pt idx="12">
                  <c:v>0.52</c:v>
                </c:pt>
              </c:numCache>
            </c:numRef>
          </c:val>
          <c:smooth val="0"/>
          <c:extLst xmlns:c16r2="http://schemas.microsoft.com/office/drawing/2015/06/chart">
            <c:ext xmlns:c16="http://schemas.microsoft.com/office/drawing/2014/chart" uri="{C3380CC4-5D6E-409C-BE32-E72D297353CC}">
              <c16:uniqueId val="{0000000E-9E4D-47E7-97EA-05B18D785C7F}"/>
            </c:ext>
          </c:extLst>
        </c:ser>
        <c:ser>
          <c:idx val="2"/>
          <c:order val="2"/>
          <c:tx>
            <c:strRef>
              <c:f>Sheet1!$I$2</c:f>
              <c:strCache>
                <c:ptCount val="1"/>
                <c:pt idx="0">
                  <c:v>ESC 11</c:v>
                </c:pt>
              </c:strCache>
            </c:strRef>
          </c:tx>
          <c:spPr>
            <a:ln>
              <a:solidFill>
                <a:srgbClr val="00B050"/>
              </a:solidFill>
            </a:ln>
          </c:spPr>
          <c:marker>
            <c:symbol val="triangle"/>
            <c:size val="5"/>
            <c:spPr>
              <a:ln>
                <a:solidFill>
                  <a:srgbClr val="00B050"/>
                </a:solidFill>
              </a:ln>
            </c:spPr>
          </c:marker>
          <c:trendline>
            <c:spPr>
              <a:ln>
                <a:noFill/>
              </a:ln>
            </c:spPr>
            <c:trendlineType val="linear"/>
            <c:dispRSqr val="0"/>
            <c:dispEq val="1"/>
            <c:trendlineLbl>
              <c:layout>
                <c:manualLayout>
                  <c:x val="0.32624831496062995"/>
                  <c:y val="0.6383359852039221"/>
                </c:manualLayout>
              </c:layout>
              <c:tx>
                <c:rich>
                  <a:bodyPr/>
                  <a:lstStyle/>
                  <a:p>
                    <a:pPr>
                      <a:defRPr sz="1600" b="1">
                        <a:solidFill>
                          <a:srgbClr val="00B050"/>
                        </a:solidFill>
                      </a:defRPr>
                    </a:pPr>
                    <a:r>
                      <a:rPr lang="en-US" sz="1600" b="1" baseline="0">
                        <a:solidFill>
                          <a:srgbClr val="00B050"/>
                        </a:solidFill>
                      </a:rPr>
                      <a:t>ESC 11: y = -0.0005x + 0.55</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Sheet1!$B$4:$B$16</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Sheet1!$J$4:$J$16</c:f>
              <c:numCache>
                <c:formatCode>0%</c:formatCode>
                <c:ptCount val="13"/>
                <c:pt idx="0">
                  <c:v>0.54</c:v>
                </c:pt>
                <c:pt idx="1">
                  <c:v>0.54</c:v>
                </c:pt>
                <c:pt idx="2">
                  <c:v>0.54</c:v>
                </c:pt>
                <c:pt idx="3">
                  <c:v>0.55000000000000004</c:v>
                </c:pt>
                <c:pt idx="4">
                  <c:v>0.56999999999999995</c:v>
                </c:pt>
                <c:pt idx="5">
                  <c:v>0.56999999999999995</c:v>
                </c:pt>
                <c:pt idx="6">
                  <c:v>0.56999999999999995</c:v>
                </c:pt>
                <c:pt idx="7">
                  <c:v>0.55000000000000004</c:v>
                </c:pt>
                <c:pt idx="8">
                  <c:v>0.54</c:v>
                </c:pt>
                <c:pt idx="9">
                  <c:v>0.55000000000000004</c:v>
                </c:pt>
                <c:pt idx="10">
                  <c:v>0.55000000000000004</c:v>
                </c:pt>
                <c:pt idx="11">
                  <c:v>0.54</c:v>
                </c:pt>
                <c:pt idx="12">
                  <c:v>0.53</c:v>
                </c:pt>
              </c:numCache>
            </c:numRef>
          </c:val>
          <c:smooth val="0"/>
          <c:extLst xmlns:c16r2="http://schemas.microsoft.com/office/drawing/2015/06/chart">
            <c:ext xmlns:c16="http://schemas.microsoft.com/office/drawing/2014/chart" uri="{C3380CC4-5D6E-409C-BE32-E72D297353CC}">
              <c16:uniqueId val="{00000014-9E4D-47E7-97EA-05B18D785C7F}"/>
            </c:ext>
          </c:extLst>
        </c:ser>
        <c:dLbls>
          <c:showLegendKey val="0"/>
          <c:showVal val="0"/>
          <c:showCatName val="0"/>
          <c:showSerName val="0"/>
          <c:showPercent val="0"/>
          <c:showBubbleSize val="0"/>
        </c:dLbls>
        <c:marker val="1"/>
        <c:smooth val="0"/>
        <c:axId val="288230968"/>
        <c:axId val="288231360"/>
      </c:lineChart>
      <c:catAx>
        <c:axId val="288230968"/>
        <c:scaling>
          <c:orientation val="minMax"/>
        </c:scaling>
        <c:delete val="0"/>
        <c:axPos val="b"/>
        <c:numFmt formatCode="General" sourceLinked="1"/>
        <c:majorTickMark val="out"/>
        <c:minorTickMark val="none"/>
        <c:tickLblPos val="nextTo"/>
        <c:txPr>
          <a:bodyPr/>
          <a:lstStyle/>
          <a:p>
            <a:pPr>
              <a:defRPr sz="1800" b="1"/>
            </a:pPr>
            <a:endParaRPr lang="en-US"/>
          </a:p>
        </c:txPr>
        <c:crossAx val="288231360"/>
        <c:crosses val="autoZero"/>
        <c:auto val="1"/>
        <c:lblAlgn val="ctr"/>
        <c:lblOffset val="100"/>
        <c:noMultiLvlLbl val="0"/>
      </c:catAx>
      <c:valAx>
        <c:axId val="288231360"/>
        <c:scaling>
          <c:orientation val="minMax"/>
          <c:max val="0.85000000000000009"/>
          <c:min val="0.45"/>
        </c:scaling>
        <c:delete val="0"/>
        <c:axPos val="l"/>
        <c:majorGridlines/>
        <c:numFmt formatCode="0%" sourceLinked="1"/>
        <c:majorTickMark val="out"/>
        <c:minorTickMark val="none"/>
        <c:tickLblPos val="nextTo"/>
        <c:txPr>
          <a:bodyPr/>
          <a:lstStyle/>
          <a:p>
            <a:pPr>
              <a:defRPr sz="1800" b="1"/>
            </a:pPr>
            <a:endParaRPr lang="en-US"/>
          </a:p>
        </c:txPr>
        <c:crossAx val="288230968"/>
        <c:crosses val="autoZero"/>
        <c:crossBetween val="midCat"/>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57662023016351E-2"/>
          <c:y val="0.14474809687902868"/>
          <c:w val="0.78960074702200689"/>
          <c:h val="0.66194297254505974"/>
        </c:manualLayout>
      </c:layout>
      <c:barChart>
        <c:barDir val="col"/>
        <c:grouping val="clustered"/>
        <c:varyColors val="0"/>
        <c:ser>
          <c:idx val="0"/>
          <c:order val="0"/>
          <c:tx>
            <c:strRef>
              <c:f>Sheet1!$D$66</c:f>
              <c:strCache>
                <c:ptCount val="1"/>
                <c:pt idx="0">
                  <c:v>4th Qtr Employment Rate</c:v>
                </c:pt>
              </c:strCache>
            </c:strRef>
          </c:tx>
          <c:invertIfNegative val="0"/>
          <c:cat>
            <c:multiLvlStrRef>
              <c:f>Sheet1!$E$64:$S$65</c:f>
              <c:multiLvlStrCache>
                <c:ptCount val="15"/>
                <c:lvl>
                  <c:pt idx="0">
                    <c:v>2009</c:v>
                  </c:pt>
                  <c:pt idx="1">
                    <c:v>2010</c:v>
                  </c:pt>
                  <c:pt idx="2">
                    <c:v>2011</c:v>
                  </c:pt>
                  <c:pt idx="3">
                    <c:v>2012</c:v>
                  </c:pt>
                  <c:pt idx="4">
                    <c:v>2013</c:v>
                  </c:pt>
                  <c:pt idx="5">
                    <c:v>2014</c:v>
                  </c:pt>
                  <c:pt idx="6">
                    <c:v>2015</c:v>
                  </c:pt>
                  <c:pt idx="8">
                    <c:v>2009</c:v>
                  </c:pt>
                  <c:pt idx="9">
                    <c:v>2010</c:v>
                  </c:pt>
                  <c:pt idx="10">
                    <c:v>2011</c:v>
                  </c:pt>
                  <c:pt idx="11">
                    <c:v>2012</c:v>
                  </c:pt>
                  <c:pt idx="12">
                    <c:v>2013</c:v>
                  </c:pt>
                  <c:pt idx="13">
                    <c:v>2014</c:v>
                  </c:pt>
                  <c:pt idx="14">
                    <c:v>2015</c:v>
                  </c:pt>
                </c:lvl>
                <c:lvl>
                  <c:pt idx="0">
                    <c:v>State 2-year Colleges</c:v>
                  </c:pt>
                  <c:pt idx="8">
                    <c:v>North Texas 2-year Colleges</c:v>
                  </c:pt>
                </c:lvl>
              </c:multiLvlStrCache>
            </c:multiLvlStrRef>
          </c:cat>
          <c:val>
            <c:numRef>
              <c:f>Sheet1!$E$66:$S$66</c:f>
              <c:numCache>
                <c:formatCode>0%</c:formatCode>
                <c:ptCount val="15"/>
                <c:pt idx="0">
                  <c:v>0.69699999999999995</c:v>
                </c:pt>
                <c:pt idx="1">
                  <c:v>0.68200000000000005</c:v>
                </c:pt>
                <c:pt idx="2">
                  <c:v>0.67600000000000005</c:v>
                </c:pt>
                <c:pt idx="3">
                  <c:v>0.68</c:v>
                </c:pt>
                <c:pt idx="4">
                  <c:v>0.69499999999999995</c:v>
                </c:pt>
                <c:pt idx="5">
                  <c:v>0.6905</c:v>
                </c:pt>
                <c:pt idx="6" formatCode="0.00%">
                  <c:v>0.68799999999999994</c:v>
                </c:pt>
                <c:pt idx="8">
                  <c:v>0.70199999999999996</c:v>
                </c:pt>
                <c:pt idx="9">
                  <c:v>0.68500000000000005</c:v>
                </c:pt>
                <c:pt idx="10">
                  <c:v>0.68500000000000005</c:v>
                </c:pt>
                <c:pt idx="11">
                  <c:v>0.67900000000000005</c:v>
                </c:pt>
                <c:pt idx="12">
                  <c:v>0.69599999999999995</c:v>
                </c:pt>
                <c:pt idx="13" formatCode="0.00%">
                  <c:v>0.70899999999999996</c:v>
                </c:pt>
                <c:pt idx="14" formatCode="0.00%">
                  <c:v>0.71199999999999997</c:v>
                </c:pt>
              </c:numCache>
            </c:numRef>
          </c:val>
          <c:extLst xmlns:c16r2="http://schemas.microsoft.com/office/drawing/2015/06/chart">
            <c:ext xmlns:c16="http://schemas.microsoft.com/office/drawing/2014/chart" uri="{C3380CC4-5D6E-409C-BE32-E72D297353CC}">
              <c16:uniqueId val="{00000000-89DC-4F07-8B08-E528D29FBC33}"/>
            </c:ext>
          </c:extLst>
        </c:ser>
        <c:dLbls>
          <c:showLegendKey val="0"/>
          <c:showVal val="0"/>
          <c:showCatName val="0"/>
          <c:showSerName val="0"/>
          <c:showPercent val="0"/>
          <c:showBubbleSize val="0"/>
        </c:dLbls>
        <c:gapWidth val="150"/>
        <c:axId val="289693392"/>
        <c:axId val="289693784"/>
      </c:barChart>
      <c:lineChart>
        <c:grouping val="standard"/>
        <c:varyColors val="0"/>
        <c:ser>
          <c:idx val="1"/>
          <c:order val="1"/>
          <c:tx>
            <c:strRef>
              <c:f>Sheet1!$D$67</c:f>
              <c:strCache>
                <c:ptCount val="1"/>
                <c:pt idx="0">
                  <c:v>4th Qtr Mean Wage</c:v>
                </c:pt>
              </c:strCache>
            </c:strRef>
          </c:tx>
          <c:dPt>
            <c:idx val="3"/>
            <c:bubble3D val="0"/>
            <c:extLst xmlns:c16r2="http://schemas.microsoft.com/office/drawing/2015/06/chart">
              <c:ext xmlns:c16="http://schemas.microsoft.com/office/drawing/2014/chart" uri="{C3380CC4-5D6E-409C-BE32-E72D297353CC}">
                <c16:uniqueId val="{00000001-89DC-4F07-8B08-E528D29FBC33}"/>
              </c:ext>
            </c:extLst>
          </c:dPt>
          <c:dPt>
            <c:idx val="4"/>
            <c:bubble3D val="0"/>
            <c:extLst xmlns:c16r2="http://schemas.microsoft.com/office/drawing/2015/06/chart">
              <c:ext xmlns:c16="http://schemas.microsoft.com/office/drawing/2014/chart" uri="{C3380CC4-5D6E-409C-BE32-E72D297353CC}">
                <c16:uniqueId val="{00000002-89DC-4F07-8B08-E528D29FBC33}"/>
              </c:ext>
            </c:extLst>
          </c:dPt>
          <c:dLbls>
            <c:dLbl>
              <c:idx val="0"/>
              <c:layout>
                <c:manualLayout>
                  <c:x val="-2.7784675953967313E-2"/>
                  <c:y val="-3.834019327129577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9DC-4F07-8B08-E528D29FBC33}"/>
                </c:ext>
                <c:ext xmlns:c15="http://schemas.microsoft.com/office/drawing/2012/chart" uri="{CE6537A1-D6FC-4f65-9D91-7224C49458BB}"/>
              </c:extLst>
            </c:dLbl>
            <c:dLbl>
              <c:idx val="1"/>
              <c:layout>
                <c:manualLayout>
                  <c:x val="-2.1370886331516292E-2"/>
                  <c:y val="-4.903841565258888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9DC-4F07-8B08-E528D29FBC33}"/>
                </c:ext>
                <c:ext xmlns:c15="http://schemas.microsoft.com/office/drawing/2012/chart" uri="{CE6537A1-D6FC-4f65-9D91-7224C49458BB}"/>
              </c:extLst>
            </c:dLbl>
            <c:dLbl>
              <c:idx val="2"/>
              <c:layout>
                <c:manualLayout>
                  <c:x val="-2.3504273504273542E-2"/>
                  <c:y val="-4.54545454545455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9DC-4F07-8B08-E528D29FBC33}"/>
                </c:ext>
                <c:ext xmlns:c15="http://schemas.microsoft.com/office/drawing/2012/chart" uri="{CE6537A1-D6FC-4f65-9D91-7224C49458BB}"/>
              </c:extLst>
            </c:dLbl>
            <c:dLbl>
              <c:idx val="3"/>
              <c:layout>
                <c:manualLayout>
                  <c:x val="-3.2051282051282048E-2"/>
                  <c:y val="-6.173258172273934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9DC-4F07-8B08-E528D29FBC33}"/>
                </c:ext>
                <c:ext xmlns:c15="http://schemas.microsoft.com/office/drawing/2012/chart" uri="{CE6537A1-D6FC-4f65-9D91-7224C49458BB}"/>
              </c:extLst>
            </c:dLbl>
            <c:dLbl>
              <c:idx val="4"/>
              <c:layout>
                <c:manualLayout>
                  <c:x val="-2.9781473552633515E-2"/>
                  <c:y val="-3.715043781599534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9DC-4F07-8B08-E528D29FBC33}"/>
                </c:ext>
                <c:ext xmlns:c15="http://schemas.microsoft.com/office/drawing/2012/chart" uri="{CE6537A1-D6FC-4f65-9D91-7224C49458BB}"/>
              </c:extLst>
            </c:dLbl>
            <c:dLbl>
              <c:idx val="5"/>
              <c:layout>
                <c:manualLayout>
                  <c:x val="-2.3628104179285438E-2"/>
                  <c:y val="-4.746361250298258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9DC-4F07-8B08-E528D29FBC33}"/>
                </c:ext>
                <c:ext xmlns:c15="http://schemas.microsoft.com/office/drawing/2012/chart" uri="{CE6537A1-D6FC-4f65-9D91-7224C49458BB}"/>
              </c:extLst>
            </c:dLbl>
            <c:dLbl>
              <c:idx val="6"/>
              <c:layout>
                <c:manualLayout>
                  <c:x val="-3.2051282051282048E-2"/>
                  <c:y val="-4.54545454545454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9DC-4F07-8B08-E528D29FBC33}"/>
                </c:ext>
                <c:ext xmlns:c15="http://schemas.microsoft.com/office/drawing/2012/chart" uri="{CE6537A1-D6FC-4f65-9D91-7224C49458BB}"/>
              </c:extLst>
            </c:dLbl>
            <c:dLbl>
              <c:idx val="7"/>
              <c:layout>
                <c:manualLayout>
                  <c:x val="-3.2051282051282132E-2"/>
                  <c:y val="-5.303030303030296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89DC-4F07-8B08-E528D29FBC33}"/>
                </c:ext>
                <c:ext xmlns:c15="http://schemas.microsoft.com/office/drawing/2012/chart" uri="{CE6537A1-D6FC-4f65-9D91-7224C49458BB}"/>
              </c:extLst>
            </c:dLbl>
            <c:dLbl>
              <c:idx val="8"/>
              <c:layout>
                <c:manualLayout>
                  <c:x val="-3.8461538461538464E-2"/>
                  <c:y val="-4.92424242424243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89DC-4F07-8B08-E528D29FBC33}"/>
                </c:ext>
                <c:ext xmlns:c15="http://schemas.microsoft.com/office/drawing/2012/chart" uri="{CE6537A1-D6FC-4f65-9D91-7224C49458BB}"/>
              </c:extLst>
            </c:dLbl>
            <c:dLbl>
              <c:idx val="9"/>
              <c:layout>
                <c:manualLayout>
                  <c:x val="-3.6324786324786328E-2"/>
                  <c:y val="-4.92424242424241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89DC-4F07-8B08-E528D29FBC33}"/>
                </c:ext>
                <c:ext xmlns:c15="http://schemas.microsoft.com/office/drawing/2012/chart" uri="{CE6537A1-D6FC-4f65-9D91-7224C49458BB}"/>
              </c:extLst>
            </c:dLbl>
            <c:dLbl>
              <c:idx val="10"/>
              <c:layout>
                <c:manualLayout>
                  <c:x val="-4.7008547008547168E-2"/>
                  <c:y val="-6.439393939393946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89DC-4F07-8B08-E528D29FBC33}"/>
                </c:ext>
                <c:ext xmlns:c15="http://schemas.microsoft.com/office/drawing/2012/chart" uri="{CE6537A1-D6FC-4f65-9D91-7224C49458BB}"/>
              </c:extLst>
            </c:dLbl>
            <c:dLbl>
              <c:idx val="11"/>
              <c:layout>
                <c:manualLayout>
                  <c:x val="-2.7994932644892254E-2"/>
                  <c:y val="-5.2216704462960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89DC-4F07-8B08-E528D29FBC33}"/>
                </c:ext>
                <c:ext xmlns:c15="http://schemas.microsoft.com/office/drawing/2012/chart" uri="{CE6537A1-D6FC-4f65-9D91-7224C49458BB}"/>
              </c:extLst>
            </c:dLbl>
            <c:dLbl>
              <c:idx val="12"/>
              <c:layout>
                <c:manualLayout>
                  <c:x val="-5.7776836957037003E-2"/>
                  <c:y val="-9.87571009497090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89DC-4F07-8B08-E528D29FBC33}"/>
                </c:ext>
                <c:ext xmlns:c15="http://schemas.microsoft.com/office/drawing/2012/chart" uri="{CE6537A1-D6FC-4f65-9D91-7224C49458BB}"/>
              </c:extLst>
            </c:dLbl>
            <c:dLbl>
              <c:idx val="13"/>
              <c:layout>
                <c:manualLayout>
                  <c:x val="-4.9613164661247322E-2"/>
                  <c:y val="-7.874436905014529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89DC-4F07-8B08-E528D29FBC33}"/>
                </c:ext>
                <c:ext xmlns:c15="http://schemas.microsoft.com/office/drawing/2012/chart" uri="{CE6537A1-D6FC-4f65-9D91-7224C49458BB}"/>
              </c:extLst>
            </c:dLbl>
            <c:dLbl>
              <c:idx val="14"/>
              <c:layout>
                <c:manualLayout>
                  <c:x val="-4.0091768163607065E-2"/>
                  <c:y val="-7.61918337660991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89DC-4F07-8B08-E528D29FBC33}"/>
                </c:ext>
                <c:ext xmlns:c15="http://schemas.microsoft.com/office/drawing/2012/chart" uri="{CE6537A1-D6FC-4f65-9D91-7224C49458BB}"/>
              </c:extLst>
            </c:dLbl>
            <c:spPr>
              <a:noFill/>
              <a:ln>
                <a:noFill/>
              </a:ln>
              <a:effectLst/>
            </c:spPr>
            <c:txPr>
              <a:bodyPr/>
              <a:lstStyle/>
              <a:p>
                <a:pPr>
                  <a:defRPr sz="1400" b="1">
                    <a:solidFill>
                      <a:srgbClr val="C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(Sheet1!$E$64:$I$65,Sheet1!$K$64:$P$65)</c:f>
              <c:multiLvlStrCache>
                <c:ptCount val="11"/>
                <c:lvl>
                  <c:pt idx="0">
                    <c:v>2009</c:v>
                  </c:pt>
                  <c:pt idx="1">
                    <c:v>2010</c:v>
                  </c:pt>
                  <c:pt idx="2">
                    <c:v>2011</c:v>
                  </c:pt>
                  <c:pt idx="3">
                    <c:v>2012</c:v>
                  </c:pt>
                  <c:pt idx="4">
                    <c:v>2013</c:v>
                  </c:pt>
                  <c:pt idx="5">
                    <c:v>2015</c:v>
                  </c:pt>
                  <c:pt idx="7">
                    <c:v>2009</c:v>
                  </c:pt>
                  <c:pt idx="8">
                    <c:v>2010</c:v>
                  </c:pt>
                  <c:pt idx="9">
                    <c:v>2011</c:v>
                  </c:pt>
                  <c:pt idx="10">
                    <c:v>2012</c:v>
                  </c:pt>
                </c:lvl>
                <c:lvl>
                  <c:pt idx="0">
                    <c:v>State 2-year Colleges</c:v>
                  </c:pt>
                  <c:pt idx="7">
                    <c:v>North Texas 2-year Colleges</c:v>
                  </c:pt>
                </c:lvl>
              </c:multiLvlStrCache>
            </c:multiLvlStrRef>
          </c:cat>
          <c:val>
            <c:numRef>
              <c:f>Sheet1!$E$67:$S$67</c:f>
              <c:numCache>
                <c:formatCode>"$"#,##0_);[Red]\("$"#,##0\)</c:formatCode>
                <c:ptCount val="15"/>
                <c:pt idx="0">
                  <c:v>7541</c:v>
                </c:pt>
                <c:pt idx="1">
                  <c:v>7320</c:v>
                </c:pt>
                <c:pt idx="2">
                  <c:v>7093</c:v>
                </c:pt>
                <c:pt idx="3">
                  <c:v>7198</c:v>
                </c:pt>
                <c:pt idx="4">
                  <c:v>7779</c:v>
                </c:pt>
                <c:pt idx="5">
                  <c:v>8079</c:v>
                </c:pt>
                <c:pt idx="6">
                  <c:v>7724</c:v>
                </c:pt>
                <c:pt idx="8">
                  <c:v>8032</c:v>
                </c:pt>
                <c:pt idx="9">
                  <c:v>7804</c:v>
                </c:pt>
                <c:pt idx="10">
                  <c:v>7535</c:v>
                </c:pt>
                <c:pt idx="11">
                  <c:v>7669</c:v>
                </c:pt>
                <c:pt idx="12">
                  <c:v>8016</c:v>
                </c:pt>
                <c:pt idx="13">
                  <c:v>8581</c:v>
                </c:pt>
                <c:pt idx="14">
                  <c:v>8340</c:v>
                </c:pt>
              </c:numCache>
            </c:numRef>
          </c:val>
          <c:smooth val="0"/>
          <c:extLst xmlns:c16r2="http://schemas.microsoft.com/office/drawing/2015/06/chart">
            <c:ext xmlns:c16="http://schemas.microsoft.com/office/drawing/2014/chart" uri="{C3380CC4-5D6E-409C-BE32-E72D297353CC}">
              <c16:uniqueId val="{00000010-89DC-4F07-8B08-E528D29FBC33}"/>
            </c:ext>
          </c:extLst>
        </c:ser>
        <c:dLbls>
          <c:showLegendKey val="0"/>
          <c:showVal val="0"/>
          <c:showCatName val="0"/>
          <c:showSerName val="0"/>
          <c:showPercent val="0"/>
          <c:showBubbleSize val="0"/>
        </c:dLbls>
        <c:marker val="1"/>
        <c:smooth val="0"/>
        <c:axId val="289694568"/>
        <c:axId val="289694176"/>
      </c:lineChart>
      <c:catAx>
        <c:axId val="289693392"/>
        <c:scaling>
          <c:orientation val="minMax"/>
        </c:scaling>
        <c:delete val="0"/>
        <c:axPos val="b"/>
        <c:numFmt formatCode="General" sourceLinked="0"/>
        <c:majorTickMark val="out"/>
        <c:minorTickMark val="none"/>
        <c:tickLblPos val="nextTo"/>
        <c:txPr>
          <a:bodyPr/>
          <a:lstStyle/>
          <a:p>
            <a:pPr>
              <a:defRPr sz="1600" b="1"/>
            </a:pPr>
            <a:endParaRPr lang="en-US"/>
          </a:p>
        </c:txPr>
        <c:crossAx val="289693784"/>
        <c:crosses val="autoZero"/>
        <c:auto val="1"/>
        <c:lblAlgn val="ctr"/>
        <c:lblOffset val="100"/>
        <c:noMultiLvlLbl val="0"/>
      </c:catAx>
      <c:valAx>
        <c:axId val="289693784"/>
        <c:scaling>
          <c:orientation val="minMax"/>
          <c:max val="0.8"/>
          <c:min val="0.60000000000000009"/>
        </c:scaling>
        <c:delete val="0"/>
        <c:axPos val="l"/>
        <c:majorGridlines/>
        <c:numFmt formatCode="0%" sourceLinked="1"/>
        <c:majorTickMark val="out"/>
        <c:minorTickMark val="none"/>
        <c:tickLblPos val="nextTo"/>
        <c:txPr>
          <a:bodyPr/>
          <a:lstStyle/>
          <a:p>
            <a:pPr>
              <a:defRPr sz="1600" b="1"/>
            </a:pPr>
            <a:endParaRPr lang="en-US"/>
          </a:p>
        </c:txPr>
        <c:crossAx val="289693392"/>
        <c:crosses val="autoZero"/>
        <c:crossBetween val="between"/>
        <c:majorUnit val="5.000000000000001E-2"/>
      </c:valAx>
      <c:valAx>
        <c:axId val="289694176"/>
        <c:scaling>
          <c:orientation val="minMax"/>
          <c:max val="13000"/>
          <c:min val="6000"/>
        </c:scaling>
        <c:delete val="0"/>
        <c:axPos val="r"/>
        <c:numFmt formatCode="&quot;$&quot;#,##0_);[Red]\(&quot;$&quot;#,##0\)" sourceLinked="1"/>
        <c:majorTickMark val="out"/>
        <c:minorTickMark val="none"/>
        <c:tickLblPos val="nextTo"/>
        <c:txPr>
          <a:bodyPr/>
          <a:lstStyle/>
          <a:p>
            <a:pPr>
              <a:defRPr sz="1600" b="1">
                <a:solidFill>
                  <a:srgbClr val="C00000"/>
                </a:solidFill>
              </a:defRPr>
            </a:pPr>
            <a:endParaRPr lang="en-US"/>
          </a:p>
        </c:txPr>
        <c:crossAx val="289694568"/>
        <c:crosses val="max"/>
        <c:crossBetween val="between"/>
      </c:valAx>
      <c:catAx>
        <c:axId val="289694568"/>
        <c:scaling>
          <c:orientation val="minMax"/>
        </c:scaling>
        <c:delete val="1"/>
        <c:axPos val="b"/>
        <c:numFmt formatCode="General" sourceLinked="1"/>
        <c:majorTickMark val="out"/>
        <c:minorTickMark val="none"/>
        <c:tickLblPos val="nextTo"/>
        <c:crossAx val="289694176"/>
        <c:crosses val="autoZero"/>
        <c:auto val="1"/>
        <c:lblAlgn val="ctr"/>
        <c:lblOffset val="100"/>
        <c:noMultiLvlLbl val="0"/>
      </c:catAx>
    </c:plotArea>
    <c:legend>
      <c:legendPos val="t"/>
      <c:overlay val="0"/>
      <c:txPr>
        <a:bodyPr/>
        <a:lstStyle/>
        <a:p>
          <a:pPr>
            <a:defRPr sz="1400" b="1"/>
          </a:pPr>
          <a:endParaRPr lang="en-US"/>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57662023016351E-2"/>
          <c:y val="0.13678756064582834"/>
          <c:w val="0.78960074702200689"/>
          <c:h val="0.66990356319096478"/>
        </c:manualLayout>
      </c:layout>
      <c:barChart>
        <c:barDir val="col"/>
        <c:grouping val="clustered"/>
        <c:varyColors val="0"/>
        <c:ser>
          <c:idx val="0"/>
          <c:order val="0"/>
          <c:tx>
            <c:strRef>
              <c:f>Sheet1!$D$59</c:f>
              <c:strCache>
                <c:ptCount val="1"/>
                <c:pt idx="0">
                  <c:v>4th Qtr Employment Rate</c:v>
                </c:pt>
              </c:strCache>
            </c:strRef>
          </c:tx>
          <c:invertIfNegative val="0"/>
          <c:cat>
            <c:multiLvlStrRef>
              <c:f>Sheet1!$E$57:$S$58</c:f>
              <c:multiLvlStrCache>
                <c:ptCount val="15"/>
                <c:lvl>
                  <c:pt idx="0">
                    <c:v>2009</c:v>
                  </c:pt>
                  <c:pt idx="1">
                    <c:v>2010</c:v>
                  </c:pt>
                  <c:pt idx="2">
                    <c:v>2011</c:v>
                  </c:pt>
                  <c:pt idx="3">
                    <c:v>2012</c:v>
                  </c:pt>
                  <c:pt idx="4">
                    <c:v>2013</c:v>
                  </c:pt>
                  <c:pt idx="5">
                    <c:v>2014</c:v>
                  </c:pt>
                  <c:pt idx="6">
                    <c:v>2015</c:v>
                  </c:pt>
                  <c:pt idx="8">
                    <c:v>2009</c:v>
                  </c:pt>
                  <c:pt idx="9">
                    <c:v>2010</c:v>
                  </c:pt>
                  <c:pt idx="10">
                    <c:v>2011</c:v>
                  </c:pt>
                  <c:pt idx="11">
                    <c:v>2012</c:v>
                  </c:pt>
                  <c:pt idx="12">
                    <c:v>2013</c:v>
                  </c:pt>
                  <c:pt idx="13">
                    <c:v>2014</c:v>
                  </c:pt>
                  <c:pt idx="14">
                    <c:v>2015</c:v>
                  </c:pt>
                </c:lvl>
                <c:lvl>
                  <c:pt idx="0">
                    <c:v>State 4-year Colleges</c:v>
                  </c:pt>
                  <c:pt idx="8">
                    <c:v>North Texas 4-year Colleges</c:v>
                  </c:pt>
                </c:lvl>
              </c:multiLvlStrCache>
            </c:multiLvlStrRef>
          </c:cat>
          <c:val>
            <c:numRef>
              <c:f>Sheet1!$E$59:$S$59</c:f>
              <c:numCache>
                <c:formatCode>0%</c:formatCode>
                <c:ptCount val="15"/>
                <c:pt idx="0">
                  <c:v>0.72299999999999998</c:v>
                </c:pt>
                <c:pt idx="1">
                  <c:v>0.71499999999999997</c:v>
                </c:pt>
                <c:pt idx="2">
                  <c:v>0.70699999999999996</c:v>
                </c:pt>
                <c:pt idx="3">
                  <c:v>0.71299999999999997</c:v>
                </c:pt>
                <c:pt idx="4">
                  <c:v>0.71499999999999997</c:v>
                </c:pt>
                <c:pt idx="5">
                  <c:v>0.70299999999999996</c:v>
                </c:pt>
                <c:pt idx="6">
                  <c:v>0.7</c:v>
                </c:pt>
                <c:pt idx="8">
                  <c:v>0.747</c:v>
                </c:pt>
                <c:pt idx="9">
                  <c:v>0.73599999999999999</c:v>
                </c:pt>
                <c:pt idx="10">
                  <c:v>0.73699999999999999</c:v>
                </c:pt>
                <c:pt idx="11">
                  <c:v>0.73199999999999998</c:v>
                </c:pt>
                <c:pt idx="12">
                  <c:v>0.73399999999999999</c:v>
                </c:pt>
                <c:pt idx="13" formatCode="0.00%">
                  <c:v>0.72699999999999998</c:v>
                </c:pt>
                <c:pt idx="14">
                  <c:v>0.71799999999999997</c:v>
                </c:pt>
              </c:numCache>
            </c:numRef>
          </c:val>
          <c:extLst xmlns:c16r2="http://schemas.microsoft.com/office/drawing/2015/06/chart">
            <c:ext xmlns:c16="http://schemas.microsoft.com/office/drawing/2014/chart" uri="{C3380CC4-5D6E-409C-BE32-E72D297353CC}">
              <c16:uniqueId val="{00000000-97D4-4512-8516-7FFD3D9A8418}"/>
            </c:ext>
          </c:extLst>
        </c:ser>
        <c:dLbls>
          <c:showLegendKey val="0"/>
          <c:showVal val="0"/>
          <c:showCatName val="0"/>
          <c:showSerName val="0"/>
          <c:showPercent val="0"/>
          <c:showBubbleSize val="0"/>
        </c:dLbls>
        <c:gapWidth val="150"/>
        <c:axId val="208455568"/>
        <c:axId val="289694960"/>
      </c:barChart>
      <c:lineChart>
        <c:grouping val="standard"/>
        <c:varyColors val="0"/>
        <c:ser>
          <c:idx val="1"/>
          <c:order val="1"/>
          <c:tx>
            <c:strRef>
              <c:f>Sheet1!$D$60</c:f>
              <c:strCache>
                <c:ptCount val="1"/>
                <c:pt idx="0">
                  <c:v>4th Qtr Mean Wage</c:v>
                </c:pt>
              </c:strCache>
            </c:strRef>
          </c:tx>
          <c:dPt>
            <c:idx val="3"/>
            <c:bubble3D val="0"/>
            <c:extLst xmlns:c16r2="http://schemas.microsoft.com/office/drawing/2015/06/chart">
              <c:ext xmlns:c16="http://schemas.microsoft.com/office/drawing/2014/chart" uri="{C3380CC4-5D6E-409C-BE32-E72D297353CC}">
                <c16:uniqueId val="{00000001-97D4-4512-8516-7FFD3D9A8418}"/>
              </c:ext>
            </c:extLst>
          </c:dPt>
          <c:dPt>
            <c:idx val="4"/>
            <c:bubble3D val="0"/>
            <c:extLst xmlns:c16r2="http://schemas.microsoft.com/office/drawing/2015/06/chart">
              <c:ext xmlns:c16="http://schemas.microsoft.com/office/drawing/2014/chart" uri="{C3380CC4-5D6E-409C-BE32-E72D297353CC}">
                <c16:uniqueId val="{00000002-97D4-4512-8516-7FFD3D9A8418}"/>
              </c:ext>
            </c:extLst>
          </c:dPt>
          <c:dLbls>
            <c:dLbl>
              <c:idx val="0"/>
              <c:layout>
                <c:manualLayout>
                  <c:x val="-3.8164538650023949E-2"/>
                  <c:y val="-3.834018793320458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7D4-4512-8516-7FFD3D9A8418}"/>
                </c:ext>
                <c:ext xmlns:c15="http://schemas.microsoft.com/office/drawing/2012/chart" uri="{CE6537A1-D6FC-4f65-9D91-7224C49458BB}"/>
              </c:extLst>
            </c:dLbl>
            <c:dLbl>
              <c:idx val="1"/>
              <c:layout>
                <c:manualLayout>
                  <c:x val="-3.3826719345363146E-2"/>
                  <c:y val="-6.138168647454349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7D4-4512-8516-7FFD3D9A8418}"/>
                </c:ext>
                <c:ext xmlns:c15="http://schemas.microsoft.com/office/drawing/2012/chart" uri="{CE6537A1-D6FC-4f65-9D91-7224C49458BB}"/>
              </c:extLst>
            </c:dLbl>
            <c:dLbl>
              <c:idx val="2"/>
              <c:layout>
                <c:manualLayout>
                  <c:x val="-4.8739358667123131E-2"/>
                  <c:y val="-3.157679153742150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7D4-4512-8516-7FFD3D9A8418}"/>
                </c:ext>
                <c:ext xmlns:c15="http://schemas.microsoft.com/office/drawing/2012/chart" uri="{CE6537A1-D6FC-4f65-9D91-7224C49458BB}"/>
              </c:extLst>
            </c:dLbl>
            <c:dLbl>
              <c:idx val="3"/>
              <c:layout>
                <c:manualLayout>
                  <c:x val="-5.4817011274047499E-2"/>
                  <c:y val="-4.62657144199291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7D4-4512-8516-7FFD3D9A8418}"/>
                </c:ext>
                <c:ext xmlns:c15="http://schemas.microsoft.com/office/drawing/2012/chart" uri="{CE6537A1-D6FC-4f65-9D91-7224C49458BB}"/>
              </c:extLst>
            </c:dLbl>
            <c:dLbl>
              <c:idx val="4"/>
              <c:layout>
                <c:manualLayout>
                  <c:x val="-5.619974532454778E-2"/>
                  <c:y val="-3.715058143961175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7D4-4512-8516-7FFD3D9A8418}"/>
                </c:ext>
                <c:ext xmlns:c15="http://schemas.microsoft.com/office/drawing/2012/chart" uri="{CE6537A1-D6FC-4f65-9D91-7224C49458BB}"/>
              </c:extLst>
            </c:dLbl>
            <c:dLbl>
              <c:idx val="5"/>
              <c:layout>
                <c:manualLayout>
                  <c:x val="-6.3719863541034982E-2"/>
                  <c:y val="-4.746342008627239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97D4-4512-8516-7FFD3D9A8418}"/>
                </c:ext>
                <c:ext xmlns:c15="http://schemas.microsoft.com/office/drawing/2012/chart" uri="{CE6537A1-D6FC-4f65-9D91-7224C49458BB}"/>
              </c:extLst>
            </c:dLbl>
            <c:dLbl>
              <c:idx val="6"/>
              <c:layout>
                <c:manualLayout>
                  <c:x val="-3.2051282051282048E-2"/>
                  <c:y val="-4.54545454545454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97D4-4512-8516-7FFD3D9A8418}"/>
                </c:ext>
                <c:ext xmlns:c15="http://schemas.microsoft.com/office/drawing/2012/chart" uri="{CE6537A1-D6FC-4f65-9D91-7224C49458BB}"/>
              </c:extLst>
            </c:dLbl>
            <c:dLbl>
              <c:idx val="7"/>
              <c:layout>
                <c:manualLayout>
                  <c:x val="-4.3578605595615327E-2"/>
                  <c:y val="-9.54563500986130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97D4-4512-8516-7FFD3D9A8418}"/>
                </c:ext>
                <c:ext xmlns:c15="http://schemas.microsoft.com/office/drawing/2012/chart" uri="{CE6537A1-D6FC-4f65-9D91-7224C49458BB}"/>
              </c:extLst>
            </c:dLbl>
            <c:dLbl>
              <c:idx val="8"/>
              <c:layout>
                <c:manualLayout>
                  <c:x val="-5.3282435027508741E-2"/>
                  <c:y val="-0.1014592153360872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97D4-4512-8516-7FFD3D9A8418}"/>
                </c:ext>
                <c:ext xmlns:c15="http://schemas.microsoft.com/office/drawing/2012/chart" uri="{CE6537A1-D6FC-4f65-9D91-7224C49458BB}"/>
              </c:extLst>
            </c:dLbl>
            <c:dLbl>
              <c:idx val="9"/>
              <c:layout>
                <c:manualLayout>
                  <c:x val="-4.1265101249852505E-2"/>
                  <c:y val="-5.57695989309966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97D4-4512-8516-7FFD3D9A8418}"/>
                </c:ext>
                <c:ext xmlns:c15="http://schemas.microsoft.com/office/drawing/2012/chart" uri="{CE6537A1-D6FC-4f65-9D91-7224C49458BB}"/>
              </c:extLst>
            </c:dLbl>
            <c:dLbl>
              <c:idx val="10"/>
              <c:layout>
                <c:manualLayout>
                  <c:x val="-4.579107132056897E-2"/>
                  <c:y val="-8.652767406337123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97D4-4512-8516-7FFD3D9A8418}"/>
                </c:ext>
                <c:ext xmlns:c15="http://schemas.microsoft.com/office/drawing/2012/chart" uri="{CE6537A1-D6FC-4f65-9D91-7224C49458BB}"/>
              </c:extLst>
            </c:dLbl>
            <c:dLbl>
              <c:idx val="11"/>
              <c:layout>
                <c:manualLayout>
                  <c:x val="-4.539107720523932E-2"/>
                  <c:y val="4.24260586023743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97D4-4512-8516-7FFD3D9A8418}"/>
                </c:ext>
                <c:ext xmlns:c15="http://schemas.microsoft.com/office/drawing/2012/chart" uri="{CE6537A1-D6FC-4f65-9D91-7224C49458BB}"/>
              </c:extLst>
            </c:dLbl>
            <c:dLbl>
              <c:idx val="12"/>
              <c:layout>
                <c:manualLayout>
                  <c:x val="-5.2696343802150249E-2"/>
                  <c:y val="4.24260723761555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97D4-4512-8516-7FFD3D9A8418}"/>
                </c:ext>
                <c:ext xmlns:c15="http://schemas.microsoft.com/office/drawing/2012/chart" uri="{CE6537A1-D6FC-4f65-9D91-7224C49458BB}"/>
              </c:extLst>
            </c:dLbl>
            <c:dLbl>
              <c:idx val="13"/>
              <c:layout>
                <c:manualLayout>
                  <c:x val="-5.2696404956853925E-2"/>
                  <c:y val="4.709960524632014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97D4-4512-8516-7FFD3D9A8418}"/>
                </c:ext>
                <c:ext xmlns:c15="http://schemas.microsoft.com/office/drawing/2012/chart" uri="{CE6537A1-D6FC-4f65-9D91-7224C49458BB}"/>
              </c:extLst>
            </c:dLbl>
            <c:dLbl>
              <c:idx val="14"/>
              <c:layout>
                <c:manualLayout>
                  <c:x val="-7.0412450000735732E-2"/>
                  <c:y val="-3.965792333971007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97D4-4512-8516-7FFD3D9A8418}"/>
                </c:ext>
                <c:ext xmlns:c15="http://schemas.microsoft.com/office/drawing/2012/chart" uri="{CE6537A1-D6FC-4f65-9D91-7224C49458BB}">
                  <c15:layout>
                    <c:manualLayout>
                      <c:w val="9.2469093221350218E-2"/>
                      <c:h val="8.2420745545050023E-2"/>
                    </c:manualLayout>
                  </c15:layout>
                </c:ext>
              </c:extLst>
            </c:dLbl>
            <c:spPr>
              <a:noFill/>
              <a:ln>
                <a:noFill/>
              </a:ln>
              <a:effectLst/>
            </c:spPr>
            <c:txPr>
              <a:bodyPr/>
              <a:lstStyle/>
              <a:p>
                <a:pPr>
                  <a:defRPr sz="1400" b="1">
                    <a:solidFill>
                      <a:srgbClr val="C00000"/>
                    </a:solidFill>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(Sheet1!$E$57:$I$58,Sheet1!$K$57:$L$58)</c:f>
              <c:multiLvlStrCache>
                <c:ptCount val="6"/>
                <c:lvl>
                  <c:pt idx="0">
                    <c:v>2009</c:v>
                  </c:pt>
                  <c:pt idx="1">
                    <c:v>2010</c:v>
                  </c:pt>
                  <c:pt idx="2">
                    <c:v>2011</c:v>
                  </c:pt>
                  <c:pt idx="3">
                    <c:v>2012</c:v>
                  </c:pt>
                  <c:pt idx="4">
                    <c:v>2013</c:v>
                  </c:pt>
                  <c:pt idx="5">
                    <c:v>2015</c:v>
                  </c:pt>
                </c:lvl>
                <c:lvl>
                  <c:pt idx="0">
                    <c:v>State 4-year Colleges</c:v>
                  </c:pt>
                </c:lvl>
              </c:multiLvlStrCache>
            </c:multiLvlStrRef>
          </c:cat>
          <c:val>
            <c:numRef>
              <c:f>Sheet1!$E$60:$S$60</c:f>
              <c:numCache>
                <c:formatCode>"$"#,##0_);[Red]\("$"#,##0\)</c:formatCode>
                <c:ptCount val="15"/>
                <c:pt idx="0">
                  <c:v>9898</c:v>
                </c:pt>
                <c:pt idx="1">
                  <c:v>9894</c:v>
                </c:pt>
                <c:pt idx="2">
                  <c:v>9857</c:v>
                </c:pt>
                <c:pt idx="3">
                  <c:v>10484</c:v>
                </c:pt>
                <c:pt idx="4">
                  <c:v>11209</c:v>
                </c:pt>
                <c:pt idx="5">
                  <c:v>11633</c:v>
                </c:pt>
                <c:pt idx="6">
                  <c:v>11429</c:v>
                </c:pt>
                <c:pt idx="8">
                  <c:v>10003</c:v>
                </c:pt>
                <c:pt idx="9">
                  <c:v>10141</c:v>
                </c:pt>
                <c:pt idx="10">
                  <c:v>10325</c:v>
                </c:pt>
                <c:pt idx="11">
                  <c:v>10894</c:v>
                </c:pt>
                <c:pt idx="12">
                  <c:v>11658</c:v>
                </c:pt>
                <c:pt idx="13">
                  <c:v>12215</c:v>
                </c:pt>
                <c:pt idx="14">
                  <c:v>12414</c:v>
                </c:pt>
              </c:numCache>
            </c:numRef>
          </c:val>
          <c:smooth val="0"/>
          <c:extLst xmlns:c16r2="http://schemas.microsoft.com/office/drawing/2015/06/chart">
            <c:ext xmlns:c16="http://schemas.microsoft.com/office/drawing/2014/chart" uri="{C3380CC4-5D6E-409C-BE32-E72D297353CC}">
              <c16:uniqueId val="{00000010-97D4-4512-8516-7FFD3D9A8418}"/>
            </c:ext>
          </c:extLst>
        </c:ser>
        <c:dLbls>
          <c:showLegendKey val="0"/>
          <c:showVal val="0"/>
          <c:showCatName val="0"/>
          <c:showSerName val="0"/>
          <c:showPercent val="0"/>
          <c:showBubbleSize val="0"/>
        </c:dLbls>
        <c:marker val="1"/>
        <c:smooth val="0"/>
        <c:axId val="289695744"/>
        <c:axId val="289695352"/>
      </c:lineChart>
      <c:catAx>
        <c:axId val="208455568"/>
        <c:scaling>
          <c:orientation val="minMax"/>
        </c:scaling>
        <c:delete val="0"/>
        <c:axPos val="b"/>
        <c:numFmt formatCode="General" sourceLinked="0"/>
        <c:majorTickMark val="out"/>
        <c:minorTickMark val="none"/>
        <c:tickLblPos val="nextTo"/>
        <c:txPr>
          <a:bodyPr/>
          <a:lstStyle/>
          <a:p>
            <a:pPr>
              <a:defRPr sz="1600" b="1"/>
            </a:pPr>
            <a:endParaRPr lang="en-US"/>
          </a:p>
        </c:txPr>
        <c:crossAx val="289694960"/>
        <c:crosses val="autoZero"/>
        <c:auto val="1"/>
        <c:lblAlgn val="ctr"/>
        <c:lblOffset val="100"/>
        <c:noMultiLvlLbl val="0"/>
      </c:catAx>
      <c:valAx>
        <c:axId val="289694960"/>
        <c:scaling>
          <c:orientation val="minMax"/>
          <c:max val="0.8"/>
          <c:min val="0.60000000000000009"/>
        </c:scaling>
        <c:delete val="0"/>
        <c:axPos val="l"/>
        <c:majorGridlines/>
        <c:numFmt formatCode="0%" sourceLinked="1"/>
        <c:majorTickMark val="out"/>
        <c:minorTickMark val="none"/>
        <c:tickLblPos val="nextTo"/>
        <c:txPr>
          <a:bodyPr/>
          <a:lstStyle/>
          <a:p>
            <a:pPr>
              <a:defRPr sz="1600" b="1"/>
            </a:pPr>
            <a:endParaRPr lang="en-US"/>
          </a:p>
        </c:txPr>
        <c:crossAx val="208455568"/>
        <c:crosses val="autoZero"/>
        <c:crossBetween val="between"/>
        <c:majorUnit val="5.000000000000001E-2"/>
      </c:valAx>
      <c:valAx>
        <c:axId val="289695352"/>
        <c:scaling>
          <c:orientation val="minMax"/>
          <c:min val="6000"/>
        </c:scaling>
        <c:delete val="0"/>
        <c:axPos val="r"/>
        <c:numFmt formatCode="&quot;$&quot;#,##0_);[Red]\(&quot;$&quot;#,##0\)" sourceLinked="1"/>
        <c:majorTickMark val="out"/>
        <c:minorTickMark val="none"/>
        <c:tickLblPos val="nextTo"/>
        <c:txPr>
          <a:bodyPr/>
          <a:lstStyle/>
          <a:p>
            <a:pPr>
              <a:defRPr sz="1600" b="1">
                <a:solidFill>
                  <a:srgbClr val="C00000"/>
                </a:solidFill>
              </a:defRPr>
            </a:pPr>
            <a:endParaRPr lang="en-US"/>
          </a:p>
        </c:txPr>
        <c:crossAx val="289695744"/>
        <c:crosses val="max"/>
        <c:crossBetween val="between"/>
      </c:valAx>
      <c:catAx>
        <c:axId val="289695744"/>
        <c:scaling>
          <c:orientation val="minMax"/>
        </c:scaling>
        <c:delete val="1"/>
        <c:axPos val="b"/>
        <c:numFmt formatCode="General" sourceLinked="1"/>
        <c:majorTickMark val="out"/>
        <c:minorTickMark val="none"/>
        <c:tickLblPos val="nextTo"/>
        <c:crossAx val="289695352"/>
        <c:crosses val="autoZero"/>
        <c:auto val="1"/>
        <c:lblAlgn val="ctr"/>
        <c:lblOffset val="100"/>
        <c:noMultiLvlLbl val="0"/>
      </c:catAx>
    </c:plotArea>
    <c:legend>
      <c:legendPos val="t"/>
      <c:layout>
        <c:manualLayout>
          <c:xMode val="edge"/>
          <c:yMode val="edge"/>
          <c:x val="0.15678044048841722"/>
          <c:y val="5.0801167144677957E-3"/>
          <c:w val="0.67359123445670599"/>
          <c:h val="8.4359363534608572E-2"/>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8541043907363114E-2"/>
          <c:w val="0.89709774278215226"/>
          <c:h val="0.70658055725270763"/>
        </c:manualLayout>
      </c:layout>
      <c:lineChart>
        <c:grouping val="standard"/>
        <c:varyColors val="0"/>
        <c:ser>
          <c:idx val="0"/>
          <c:order val="0"/>
          <c:tx>
            <c:strRef>
              <c:f>Sheet1!$C$2:$C$3</c:f>
              <c:strCache>
                <c:ptCount val="2"/>
                <c:pt idx="0">
                  <c:v>State</c:v>
                </c:pt>
                <c:pt idx="1">
                  <c:v>% of
Grad. &gt;=Criterion
</c:v>
                </c:pt>
              </c:strCache>
            </c:strRef>
          </c:tx>
          <c:spPr>
            <a:ln>
              <a:solidFill>
                <a:srgbClr val="FF0000"/>
              </a:solidFill>
            </a:ln>
          </c:spPr>
          <c:marker>
            <c:symbol val="triangle"/>
            <c:size val="5"/>
          </c:marker>
          <c:trendline>
            <c:spPr>
              <a:ln>
                <a:noFill/>
              </a:ln>
            </c:spPr>
            <c:trendlineType val="linear"/>
            <c:dispRSqr val="0"/>
            <c:dispEq val="1"/>
            <c:trendlineLbl>
              <c:layout>
                <c:manualLayout>
                  <c:x val="-0.67147931348894196"/>
                  <c:y val="0.3276945782633629"/>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-0.001+ 0.28</a:t>
                    </a:r>
                    <a:endParaRPr lang="en-US" sz="1600" b="1">
                      <a:solidFill>
                        <a:srgbClr val="FF000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Sheet1!$C$4:$C$23</c:f>
              <c:numCache>
                <c:formatCode>0%</c:formatCode>
                <c:ptCount val="20"/>
                <c:pt idx="0">
                  <c:v>0.26</c:v>
                </c:pt>
                <c:pt idx="1">
                  <c:v>0.27</c:v>
                </c:pt>
                <c:pt idx="2">
                  <c:v>0.27200000000000002</c:v>
                </c:pt>
                <c:pt idx="3">
                  <c:v>0.27200000000000002</c:v>
                </c:pt>
                <c:pt idx="4">
                  <c:v>0.27300000000000002</c:v>
                </c:pt>
                <c:pt idx="5">
                  <c:v>0.26900000000000002</c:v>
                </c:pt>
                <c:pt idx="6">
                  <c:v>0.26700000000000002</c:v>
                </c:pt>
                <c:pt idx="7">
                  <c:v>0.27200000000000002</c:v>
                </c:pt>
                <c:pt idx="8">
                  <c:v>0.27</c:v>
                </c:pt>
                <c:pt idx="9">
                  <c:v>0.27400000000000002</c:v>
                </c:pt>
                <c:pt idx="10">
                  <c:v>0.27100000000000002</c:v>
                </c:pt>
                <c:pt idx="11">
                  <c:v>0.27</c:v>
                </c:pt>
                <c:pt idx="12">
                  <c:v>0.26900000000000002</c:v>
                </c:pt>
                <c:pt idx="13">
                  <c:v>0.27200000000000002</c:v>
                </c:pt>
                <c:pt idx="14">
                  <c:v>0.26900000000000002</c:v>
                </c:pt>
                <c:pt idx="15">
                  <c:v>0.25700000000000001</c:v>
                </c:pt>
                <c:pt idx="16">
                  <c:v>0.25</c:v>
                </c:pt>
                <c:pt idx="17">
                  <c:v>0.25</c:v>
                </c:pt>
                <c:pt idx="18" formatCode="0.00%">
                  <c:v>0.251</c:v>
                </c:pt>
                <c:pt idx="19" formatCode="0.00%">
                  <c:v>0.24299999999999999</c:v>
                </c:pt>
              </c:numCache>
            </c:numRef>
          </c:val>
          <c:smooth val="0"/>
          <c:extLst xmlns:c16r2="http://schemas.microsoft.com/office/drawing/2015/06/chart">
            <c:ext xmlns:c16="http://schemas.microsoft.com/office/drawing/2014/chart" uri="{C3380CC4-5D6E-409C-BE32-E72D297353CC}">
              <c16:uniqueId val="{00000004-524F-4D61-8978-513AE7EBA646}"/>
            </c:ext>
          </c:extLst>
        </c:ser>
        <c:ser>
          <c:idx val="3"/>
          <c:order val="1"/>
          <c:tx>
            <c:strRef>
              <c:f>Sheet1!$G$2:$G$3</c:f>
              <c:strCache>
                <c:ptCount val="2"/>
                <c:pt idx="0">
                  <c:v>ESC 10</c:v>
                </c:pt>
                <c:pt idx="1">
                  <c:v>% of
Grad. &gt;=Criterion
</c:v>
                </c:pt>
              </c:strCache>
            </c:strRef>
          </c:tx>
          <c:spPr>
            <a:ln>
              <a:solidFill>
                <a:srgbClr val="00B0F0"/>
              </a:solidFill>
            </a:ln>
          </c:spPr>
          <c:marker>
            <c:symbol val="triangle"/>
            <c:size val="5"/>
          </c:marker>
          <c:trendline>
            <c:spPr>
              <a:ln>
                <a:noFill/>
              </a:ln>
            </c:spPr>
            <c:trendlineType val="linear"/>
            <c:dispRSqr val="0"/>
            <c:dispEq val="1"/>
            <c:trendlineLbl>
              <c:layout>
                <c:manualLayout>
                  <c:x val="-0.27199208919309165"/>
                  <c:y val="0.37529513517229957"/>
                </c:manualLayout>
              </c:layout>
              <c:tx>
                <c:rich>
                  <a:bodyPr/>
                  <a:lstStyle/>
                  <a:p>
                    <a:pPr>
                      <a:defRPr sz="1600" b="1">
                        <a:solidFill>
                          <a:srgbClr val="00B0F0"/>
                        </a:solidFill>
                      </a:defRPr>
                    </a:pPr>
                    <a:r>
                      <a:rPr lang="en-US" sz="1600" b="1" baseline="0">
                        <a:solidFill>
                          <a:srgbClr val="00B0F0"/>
                        </a:solidFill>
                      </a:rPr>
                      <a:t>ESC 10: y = -0.0015x + 0.33</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Sheet1!$G$4:$G$23</c:f>
              <c:numCache>
                <c:formatCode>0%</c:formatCode>
                <c:ptCount val="20"/>
                <c:pt idx="0">
                  <c:v>0.31</c:v>
                </c:pt>
                <c:pt idx="1">
                  <c:v>0.32</c:v>
                </c:pt>
                <c:pt idx="2">
                  <c:v>0.32900000000000001</c:v>
                </c:pt>
                <c:pt idx="3">
                  <c:v>0.32400000000000001</c:v>
                </c:pt>
                <c:pt idx="4">
                  <c:v>0.33100000000000002</c:v>
                </c:pt>
                <c:pt idx="5">
                  <c:v>0.32400000000000001</c:v>
                </c:pt>
                <c:pt idx="6">
                  <c:v>0.32300000000000001</c:v>
                </c:pt>
                <c:pt idx="7">
                  <c:v>0.32900000000000001</c:v>
                </c:pt>
                <c:pt idx="8">
                  <c:v>0.32400000000000001</c:v>
                </c:pt>
                <c:pt idx="9">
                  <c:v>0.32200000000000001</c:v>
                </c:pt>
                <c:pt idx="10">
                  <c:v>0.32700000000000001</c:v>
                </c:pt>
                <c:pt idx="11">
                  <c:v>0.32</c:v>
                </c:pt>
                <c:pt idx="12">
                  <c:v>0.32900000000000001</c:v>
                </c:pt>
                <c:pt idx="13">
                  <c:v>0.32300000000000001</c:v>
                </c:pt>
                <c:pt idx="14">
                  <c:v>0.318</c:v>
                </c:pt>
                <c:pt idx="15">
                  <c:v>0.30099999999999999</c:v>
                </c:pt>
                <c:pt idx="16">
                  <c:v>0.3</c:v>
                </c:pt>
                <c:pt idx="17">
                  <c:v>0.3</c:v>
                </c:pt>
                <c:pt idx="18" formatCode="0.00%">
                  <c:v>0.30099999999999999</c:v>
                </c:pt>
                <c:pt idx="19" formatCode="0.00%">
                  <c:v>0.27900000000000003</c:v>
                </c:pt>
              </c:numCache>
            </c:numRef>
          </c:val>
          <c:smooth val="0"/>
          <c:extLst xmlns:c16r2="http://schemas.microsoft.com/office/drawing/2015/06/chart">
            <c:ext xmlns:c16="http://schemas.microsoft.com/office/drawing/2014/chart" uri="{C3380CC4-5D6E-409C-BE32-E72D297353CC}">
              <c16:uniqueId val="{0000000A-524F-4D61-8978-513AE7EBA646}"/>
            </c:ext>
          </c:extLst>
        </c:ser>
        <c:ser>
          <c:idx val="6"/>
          <c:order val="2"/>
          <c:tx>
            <c:strRef>
              <c:f>Sheet1!$K$2:$K$3</c:f>
              <c:strCache>
                <c:ptCount val="2"/>
                <c:pt idx="0">
                  <c:v>ESC 11</c:v>
                </c:pt>
                <c:pt idx="1">
                  <c:v>% of
Grad. &gt;=Criterion
</c:v>
                </c:pt>
              </c:strCache>
            </c:strRef>
          </c:tx>
          <c:spPr>
            <a:ln>
              <a:solidFill>
                <a:srgbClr val="00B050"/>
              </a:solidFill>
            </a:ln>
          </c:spPr>
          <c:marker>
            <c:symbol val="triangle"/>
            <c:size val="5"/>
          </c:marker>
          <c:trendline>
            <c:spPr>
              <a:ln>
                <a:noFill/>
              </a:ln>
            </c:spPr>
            <c:trendlineType val="linear"/>
            <c:dispRSqr val="0"/>
            <c:dispEq val="1"/>
            <c:trendlineLbl>
              <c:layout>
                <c:manualLayout>
                  <c:x val="3.9012275277864737E-2"/>
                  <c:y val="0.40228935825776885"/>
                </c:manualLayout>
              </c:layout>
              <c:tx>
                <c:rich>
                  <a:bodyPr/>
                  <a:lstStyle/>
                  <a:p>
                    <a:pPr>
                      <a:defRPr sz="1600" b="1">
                        <a:solidFill>
                          <a:srgbClr val="00B050"/>
                        </a:solidFill>
                      </a:defRPr>
                    </a:pPr>
                    <a:r>
                      <a:rPr lang="en-US" sz="1600" b="1" baseline="0">
                        <a:solidFill>
                          <a:srgbClr val="00B050"/>
                        </a:solidFill>
                      </a:rPr>
                      <a:t>ESC 11: y = 0.0003x + 0.32</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Sheet1!$K$4:$K$23</c:f>
              <c:numCache>
                <c:formatCode>0%</c:formatCode>
                <c:ptCount val="20"/>
                <c:pt idx="0">
                  <c:v>0.32</c:v>
                </c:pt>
                <c:pt idx="1">
                  <c:v>0.31</c:v>
                </c:pt>
                <c:pt idx="2">
                  <c:v>0.308</c:v>
                </c:pt>
                <c:pt idx="3">
                  <c:v>0.33100000000000002</c:v>
                </c:pt>
                <c:pt idx="4">
                  <c:v>0.32700000000000001</c:v>
                </c:pt>
                <c:pt idx="5">
                  <c:v>0.32400000000000001</c:v>
                </c:pt>
                <c:pt idx="6">
                  <c:v>0.31900000000000001</c:v>
                </c:pt>
                <c:pt idx="7">
                  <c:v>0.32300000000000001</c:v>
                </c:pt>
                <c:pt idx="8">
                  <c:v>0.33200000000000002</c:v>
                </c:pt>
                <c:pt idx="9">
                  <c:v>0.33700000000000002</c:v>
                </c:pt>
                <c:pt idx="10">
                  <c:v>0.33300000000000002</c:v>
                </c:pt>
                <c:pt idx="11">
                  <c:v>0.33100000000000002</c:v>
                </c:pt>
                <c:pt idx="12">
                  <c:v>0.33600000000000002</c:v>
                </c:pt>
                <c:pt idx="13">
                  <c:v>0.33900000000000002</c:v>
                </c:pt>
                <c:pt idx="14">
                  <c:v>0.34699999999999998</c:v>
                </c:pt>
                <c:pt idx="15">
                  <c:v>0.32900000000000001</c:v>
                </c:pt>
                <c:pt idx="16">
                  <c:v>0.32</c:v>
                </c:pt>
                <c:pt idx="17">
                  <c:v>0.33</c:v>
                </c:pt>
                <c:pt idx="18" formatCode="0.00%">
                  <c:v>0.312</c:v>
                </c:pt>
                <c:pt idx="19" formatCode="0.00%">
                  <c:v>0.308</c:v>
                </c:pt>
              </c:numCache>
            </c:numRef>
          </c:val>
          <c:smooth val="0"/>
          <c:extLst xmlns:c16r2="http://schemas.microsoft.com/office/drawing/2015/06/chart">
            <c:ext xmlns:c16="http://schemas.microsoft.com/office/drawing/2014/chart" uri="{C3380CC4-5D6E-409C-BE32-E72D297353CC}">
              <c16:uniqueId val="{0000000E-524F-4D61-8978-513AE7EBA646}"/>
            </c:ext>
          </c:extLst>
        </c:ser>
        <c:dLbls>
          <c:showLegendKey val="0"/>
          <c:showVal val="0"/>
          <c:showCatName val="0"/>
          <c:showSerName val="0"/>
          <c:showPercent val="0"/>
          <c:showBubbleSize val="0"/>
        </c:dLbls>
        <c:marker val="1"/>
        <c:smooth val="0"/>
        <c:axId val="121660968"/>
        <c:axId val="121661360"/>
      </c:lineChart>
      <c:catAx>
        <c:axId val="121660968"/>
        <c:scaling>
          <c:orientation val="minMax"/>
        </c:scaling>
        <c:delete val="0"/>
        <c:axPos val="b"/>
        <c:numFmt formatCode="General" sourceLinked="1"/>
        <c:majorTickMark val="out"/>
        <c:minorTickMark val="none"/>
        <c:tickLblPos val="nextTo"/>
        <c:txPr>
          <a:bodyPr rot="-2700000"/>
          <a:lstStyle/>
          <a:p>
            <a:pPr>
              <a:defRPr sz="1800" b="1"/>
            </a:pPr>
            <a:endParaRPr lang="en-US"/>
          </a:p>
        </c:txPr>
        <c:crossAx val="121661360"/>
        <c:crosses val="autoZero"/>
        <c:auto val="1"/>
        <c:lblAlgn val="ctr"/>
        <c:lblOffset val="100"/>
        <c:noMultiLvlLbl val="0"/>
      </c:catAx>
      <c:valAx>
        <c:axId val="121661360"/>
        <c:scaling>
          <c:orientation val="minMax"/>
          <c:max val="0.85000000000000009"/>
          <c:min val="0.15000000000000002"/>
        </c:scaling>
        <c:delete val="0"/>
        <c:axPos val="l"/>
        <c:majorGridlines/>
        <c:numFmt formatCode="0%" sourceLinked="1"/>
        <c:majorTickMark val="out"/>
        <c:minorTickMark val="none"/>
        <c:tickLblPos val="nextTo"/>
        <c:txPr>
          <a:bodyPr/>
          <a:lstStyle/>
          <a:p>
            <a:pPr>
              <a:defRPr sz="1800" b="1"/>
            </a:pPr>
            <a:endParaRPr lang="en-US"/>
          </a:p>
        </c:txPr>
        <c:crossAx val="12166096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6.3700992454068239E-2"/>
          <c:w val="0.90342232020997371"/>
          <c:h val="0.71342376148293962"/>
        </c:manualLayout>
      </c:layout>
      <c:lineChart>
        <c:grouping val="standard"/>
        <c:varyColors val="0"/>
        <c:ser>
          <c:idx val="0"/>
          <c:order val="0"/>
          <c:tx>
            <c:strRef>
              <c:f>Sheet1!$D$2:$D$3</c:f>
              <c:strCache>
                <c:ptCount val="2"/>
                <c:pt idx="0">
                  <c:v>State</c:v>
                </c:pt>
                <c:pt idx="1">
                  <c:v>SAT Score</c:v>
                </c:pt>
              </c:strCache>
            </c:strRef>
          </c:tx>
          <c:spPr>
            <a:ln>
              <a:solidFill>
                <a:srgbClr val="FF0000"/>
              </a:solidFill>
            </a:ln>
          </c:spPr>
          <c:marker>
            <c:symbol val="triangle"/>
            <c:size val="5"/>
          </c:marker>
          <c:trendline>
            <c:spPr>
              <a:ln>
                <a:noFill/>
              </a:ln>
            </c:spPr>
            <c:trendlineType val="linear"/>
            <c:dispRSqr val="0"/>
            <c:dispEq val="1"/>
            <c:trendlineLbl>
              <c:layout>
                <c:manualLayout>
                  <c:x val="-0.66981000820877357"/>
                  <c:y val="0.5350356791338583"/>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-1.70x + 1001</a:t>
                    </a:r>
                    <a:endParaRPr lang="en-US" sz="1600" b="1">
                      <a:solidFill>
                        <a:srgbClr val="FF000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Sheet1!$D$4:$D$23</c:f>
              <c:numCache>
                <c:formatCode>0</c:formatCode>
                <c:ptCount val="20"/>
                <c:pt idx="0">
                  <c:v>992</c:v>
                </c:pt>
                <c:pt idx="1">
                  <c:v>993</c:v>
                </c:pt>
                <c:pt idx="2">
                  <c:v>992</c:v>
                </c:pt>
                <c:pt idx="3">
                  <c:v>989</c:v>
                </c:pt>
                <c:pt idx="4">
                  <c:v>990</c:v>
                </c:pt>
                <c:pt idx="5">
                  <c:v>987</c:v>
                </c:pt>
                <c:pt idx="6">
                  <c:v>986</c:v>
                </c:pt>
                <c:pt idx="7">
                  <c:v>989</c:v>
                </c:pt>
                <c:pt idx="8">
                  <c:v>987</c:v>
                </c:pt>
                <c:pt idx="9">
                  <c:v>992</c:v>
                </c:pt>
                <c:pt idx="10">
                  <c:v>991</c:v>
                </c:pt>
                <c:pt idx="11">
                  <c:v>992</c:v>
                </c:pt>
                <c:pt idx="12">
                  <c:v>987</c:v>
                </c:pt>
                <c:pt idx="13">
                  <c:v>985</c:v>
                </c:pt>
                <c:pt idx="14">
                  <c:v>985</c:v>
                </c:pt>
                <c:pt idx="15">
                  <c:v>976</c:v>
                </c:pt>
                <c:pt idx="16">
                  <c:v>966</c:v>
                </c:pt>
                <c:pt idx="17" formatCode="General">
                  <c:v>967</c:v>
                </c:pt>
                <c:pt idx="18" formatCode="General">
                  <c:v>961</c:v>
                </c:pt>
                <c:pt idx="19" formatCode="General">
                  <c:v>946</c:v>
                </c:pt>
              </c:numCache>
            </c:numRef>
          </c:val>
          <c:smooth val="0"/>
          <c:extLst xmlns:c16r2="http://schemas.microsoft.com/office/drawing/2015/06/chart">
            <c:ext xmlns:c16="http://schemas.microsoft.com/office/drawing/2014/chart" uri="{C3380CC4-5D6E-409C-BE32-E72D297353CC}">
              <c16:uniqueId val="{00000004-47EB-4CE4-859C-0DB4BC0A83E1}"/>
            </c:ext>
          </c:extLst>
        </c:ser>
        <c:ser>
          <c:idx val="3"/>
          <c:order val="1"/>
          <c:tx>
            <c:strRef>
              <c:f>Sheet1!$H$2:$H$3</c:f>
              <c:strCache>
                <c:ptCount val="2"/>
                <c:pt idx="0">
                  <c:v>ESC 10</c:v>
                </c:pt>
                <c:pt idx="1">
                  <c:v>SAT Score</c:v>
                </c:pt>
              </c:strCache>
            </c:strRef>
          </c:tx>
          <c:spPr>
            <a:ln>
              <a:solidFill>
                <a:srgbClr val="00B0F0"/>
              </a:solidFill>
            </a:ln>
          </c:spPr>
          <c:marker>
            <c:symbol val="triangle"/>
            <c:size val="5"/>
          </c:marker>
          <c:trendline>
            <c:spPr>
              <a:ln>
                <a:noFill/>
              </a:ln>
            </c:spPr>
            <c:trendlineType val="linear"/>
            <c:dispRSqr val="0"/>
            <c:dispEq val="1"/>
            <c:trendlineLbl>
              <c:layout>
                <c:manualLayout>
                  <c:x val="-0.2734976281749219"/>
                  <c:y val="0.60276882381889763"/>
                </c:manualLayout>
              </c:layout>
              <c:tx>
                <c:rich>
                  <a:bodyPr/>
                  <a:lstStyle/>
                  <a:p>
                    <a:pPr>
                      <a:defRPr sz="1600" b="1">
                        <a:solidFill>
                          <a:srgbClr val="00B0F0"/>
                        </a:solidFill>
                      </a:defRPr>
                    </a:pPr>
                    <a:r>
                      <a:rPr lang="en-US" sz="1600" b="1" baseline="0">
                        <a:solidFill>
                          <a:srgbClr val="00B0F0"/>
                        </a:solidFill>
                      </a:rPr>
                      <a:t>ESC 10: y = -2.15x + 1024</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Sheet1!$H$4:$H$23</c:f>
              <c:numCache>
                <c:formatCode>0</c:formatCode>
                <c:ptCount val="20"/>
                <c:pt idx="0">
                  <c:v>1011</c:v>
                </c:pt>
                <c:pt idx="1">
                  <c:v>1010</c:v>
                </c:pt>
                <c:pt idx="2">
                  <c:v>1016</c:v>
                </c:pt>
                <c:pt idx="3">
                  <c:v>1013</c:v>
                </c:pt>
                <c:pt idx="4">
                  <c:v>1012</c:v>
                </c:pt>
                <c:pt idx="5">
                  <c:v>1008</c:v>
                </c:pt>
                <c:pt idx="6">
                  <c:v>1009</c:v>
                </c:pt>
                <c:pt idx="7">
                  <c:v>1009</c:v>
                </c:pt>
                <c:pt idx="8">
                  <c:v>1008</c:v>
                </c:pt>
                <c:pt idx="9">
                  <c:v>1008</c:v>
                </c:pt>
                <c:pt idx="10">
                  <c:v>1011</c:v>
                </c:pt>
                <c:pt idx="11">
                  <c:v>1012</c:v>
                </c:pt>
                <c:pt idx="12">
                  <c:v>1011</c:v>
                </c:pt>
                <c:pt idx="13">
                  <c:v>1007</c:v>
                </c:pt>
                <c:pt idx="14">
                  <c:v>1000</c:v>
                </c:pt>
                <c:pt idx="15">
                  <c:v>986</c:v>
                </c:pt>
                <c:pt idx="16">
                  <c:v>985</c:v>
                </c:pt>
                <c:pt idx="17" formatCode="General">
                  <c:v>982</c:v>
                </c:pt>
                <c:pt idx="18" formatCode="General">
                  <c:v>985</c:v>
                </c:pt>
                <c:pt idx="19" formatCode="General">
                  <c:v>947</c:v>
                </c:pt>
              </c:numCache>
            </c:numRef>
          </c:val>
          <c:smooth val="0"/>
          <c:extLst xmlns:c16r2="http://schemas.microsoft.com/office/drawing/2015/06/chart">
            <c:ext xmlns:c16="http://schemas.microsoft.com/office/drawing/2014/chart" uri="{C3380CC4-5D6E-409C-BE32-E72D297353CC}">
              <c16:uniqueId val="{0000000B-47EB-4CE4-859C-0DB4BC0A83E1}"/>
            </c:ext>
          </c:extLst>
        </c:ser>
        <c:ser>
          <c:idx val="6"/>
          <c:order val="2"/>
          <c:tx>
            <c:strRef>
              <c:f>Sheet1!$L$2:$L$3</c:f>
              <c:strCache>
                <c:ptCount val="2"/>
                <c:pt idx="0">
                  <c:v>ESC 11</c:v>
                </c:pt>
                <c:pt idx="1">
                  <c:v>SAT Score</c:v>
                </c:pt>
              </c:strCache>
            </c:strRef>
          </c:tx>
          <c:spPr>
            <a:ln>
              <a:solidFill>
                <a:srgbClr val="00B050"/>
              </a:solidFill>
            </a:ln>
          </c:spPr>
          <c:marker>
            <c:symbol val="triangle"/>
            <c:size val="5"/>
          </c:marker>
          <c:trendline>
            <c:spPr>
              <a:ln>
                <a:noFill/>
              </a:ln>
            </c:spPr>
            <c:trendlineType val="linear"/>
            <c:dispRSqr val="0"/>
            <c:dispEq val="1"/>
            <c:trendlineLbl>
              <c:layout>
                <c:manualLayout>
                  <c:x val="3.6588375438005971E-2"/>
                  <c:y val="0.72094611220472438"/>
                </c:manualLayout>
              </c:layout>
              <c:tx>
                <c:rich>
                  <a:bodyPr/>
                  <a:lstStyle/>
                  <a:p>
                    <a:pPr>
                      <a:defRPr sz="1600" b="1">
                        <a:solidFill>
                          <a:srgbClr val="00B050"/>
                        </a:solidFill>
                      </a:defRPr>
                    </a:pPr>
                    <a:r>
                      <a:rPr lang="en-US" sz="1600" b="1" baseline="0">
                        <a:solidFill>
                          <a:srgbClr val="00B050"/>
                        </a:solidFill>
                      </a:rPr>
                      <a:t>ESC 11: y = -1.30x + 1028</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Sheet1!$L$4:$L$23</c:f>
              <c:numCache>
                <c:formatCode>0</c:formatCode>
                <c:ptCount val="20"/>
                <c:pt idx="0">
                  <c:v>1015</c:v>
                </c:pt>
                <c:pt idx="1">
                  <c:v>1017</c:v>
                </c:pt>
                <c:pt idx="2">
                  <c:v>1019</c:v>
                </c:pt>
                <c:pt idx="3">
                  <c:v>1020</c:v>
                </c:pt>
                <c:pt idx="4">
                  <c:v>1021</c:v>
                </c:pt>
                <c:pt idx="5">
                  <c:v>1020</c:v>
                </c:pt>
                <c:pt idx="6">
                  <c:v>1017</c:v>
                </c:pt>
                <c:pt idx="7">
                  <c:v>1021</c:v>
                </c:pt>
                <c:pt idx="8">
                  <c:v>1023</c:v>
                </c:pt>
                <c:pt idx="9">
                  <c:v>1029</c:v>
                </c:pt>
                <c:pt idx="10">
                  <c:v>1025</c:v>
                </c:pt>
                <c:pt idx="11">
                  <c:v>1023</c:v>
                </c:pt>
                <c:pt idx="12">
                  <c:v>1019</c:v>
                </c:pt>
                <c:pt idx="13">
                  <c:v>1021</c:v>
                </c:pt>
                <c:pt idx="14">
                  <c:v>1020</c:v>
                </c:pt>
                <c:pt idx="15">
                  <c:v>1010</c:v>
                </c:pt>
                <c:pt idx="16">
                  <c:v>1006</c:v>
                </c:pt>
                <c:pt idx="17" formatCode="General">
                  <c:v>1004</c:v>
                </c:pt>
                <c:pt idx="18" formatCode="General">
                  <c:v>986</c:v>
                </c:pt>
                <c:pt idx="19" formatCode="General">
                  <c:v>979</c:v>
                </c:pt>
              </c:numCache>
            </c:numRef>
          </c:val>
          <c:smooth val="0"/>
          <c:extLst xmlns:c16r2="http://schemas.microsoft.com/office/drawing/2015/06/chart">
            <c:ext xmlns:c16="http://schemas.microsoft.com/office/drawing/2014/chart" uri="{C3380CC4-5D6E-409C-BE32-E72D297353CC}">
              <c16:uniqueId val="{00000010-47EB-4CE4-859C-0DB4BC0A83E1}"/>
            </c:ext>
          </c:extLst>
        </c:ser>
        <c:dLbls>
          <c:showLegendKey val="0"/>
          <c:showVal val="0"/>
          <c:showCatName val="0"/>
          <c:showSerName val="0"/>
          <c:showPercent val="0"/>
          <c:showBubbleSize val="0"/>
        </c:dLbls>
        <c:marker val="1"/>
        <c:smooth val="0"/>
        <c:axId val="121662144"/>
        <c:axId val="154764520"/>
      </c:lineChart>
      <c:catAx>
        <c:axId val="121662144"/>
        <c:scaling>
          <c:orientation val="minMax"/>
        </c:scaling>
        <c:delete val="0"/>
        <c:axPos val="b"/>
        <c:numFmt formatCode="General" sourceLinked="1"/>
        <c:majorTickMark val="out"/>
        <c:minorTickMark val="none"/>
        <c:tickLblPos val="nextTo"/>
        <c:txPr>
          <a:bodyPr rot="-2700000"/>
          <a:lstStyle/>
          <a:p>
            <a:pPr>
              <a:defRPr sz="1800" b="1"/>
            </a:pPr>
            <a:endParaRPr lang="en-US"/>
          </a:p>
        </c:txPr>
        <c:crossAx val="154764520"/>
        <c:crosses val="autoZero"/>
        <c:auto val="1"/>
        <c:lblAlgn val="ctr"/>
        <c:lblOffset val="100"/>
        <c:noMultiLvlLbl val="0"/>
      </c:catAx>
      <c:valAx>
        <c:axId val="154764520"/>
        <c:scaling>
          <c:orientation val="minMax"/>
        </c:scaling>
        <c:delete val="0"/>
        <c:axPos val="l"/>
        <c:majorGridlines/>
        <c:numFmt formatCode="0" sourceLinked="1"/>
        <c:majorTickMark val="out"/>
        <c:minorTickMark val="none"/>
        <c:tickLblPos val="nextTo"/>
        <c:txPr>
          <a:bodyPr/>
          <a:lstStyle/>
          <a:p>
            <a:pPr>
              <a:defRPr sz="1800" b="1"/>
            </a:pPr>
            <a:endParaRPr lang="en-US"/>
          </a:p>
        </c:txPr>
        <c:crossAx val="121662144"/>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6.0702298576314338E-2"/>
          <c:w val="0.89490477151894476"/>
          <c:h val="0.72419132267557462"/>
        </c:manualLayout>
      </c:layout>
      <c:lineChart>
        <c:grouping val="standard"/>
        <c:varyColors val="0"/>
        <c:ser>
          <c:idx val="0"/>
          <c:order val="0"/>
          <c:tx>
            <c:strRef>
              <c:f>Sheet1!$E$2:$E$3</c:f>
              <c:strCache>
                <c:ptCount val="2"/>
                <c:pt idx="0">
                  <c:v>State</c:v>
                </c:pt>
                <c:pt idx="1">
                  <c:v>ACT
Score
</c:v>
                </c:pt>
              </c:strCache>
            </c:strRef>
          </c:tx>
          <c:spPr>
            <a:ln>
              <a:solidFill>
                <a:srgbClr val="FF0000"/>
              </a:solidFill>
            </a:ln>
          </c:spPr>
          <c:marker>
            <c:symbol val="triangle"/>
            <c:size val="5"/>
          </c:marker>
          <c:trendline>
            <c:spPr>
              <a:ln>
                <a:noFill/>
              </a:ln>
            </c:spPr>
            <c:trendlineType val="linear"/>
            <c:dispRSqr val="0"/>
            <c:dispEq val="1"/>
            <c:trendlineLbl>
              <c:layout>
                <c:manualLayout>
                  <c:x val="-0.65334713548737444"/>
                  <c:y val="0.60162610355523738"/>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0.029x + 20.0</a:t>
                    </a:r>
                    <a:endParaRPr lang="en-US" sz="1600" b="1">
                      <a:solidFill>
                        <a:srgbClr val="FF000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Sheet1!$E$4:$E$23</c:f>
              <c:numCache>
                <c:formatCode>0.0</c:formatCode>
                <c:ptCount val="20"/>
                <c:pt idx="0">
                  <c:v>20.100000000000001</c:v>
                </c:pt>
                <c:pt idx="1">
                  <c:v>20.100000000000001</c:v>
                </c:pt>
                <c:pt idx="2">
                  <c:v>20.3</c:v>
                </c:pt>
                <c:pt idx="3">
                  <c:v>20.2</c:v>
                </c:pt>
                <c:pt idx="4">
                  <c:v>20.3</c:v>
                </c:pt>
                <c:pt idx="5">
                  <c:v>20.2</c:v>
                </c:pt>
                <c:pt idx="6">
                  <c:v>20</c:v>
                </c:pt>
                <c:pt idx="7">
                  <c:v>19.899999999999999</c:v>
                </c:pt>
                <c:pt idx="8">
                  <c:v>20.100000000000001</c:v>
                </c:pt>
                <c:pt idx="9">
                  <c:v>20</c:v>
                </c:pt>
                <c:pt idx="10">
                  <c:v>20.2</c:v>
                </c:pt>
                <c:pt idx="11">
                  <c:v>20.100000000000001</c:v>
                </c:pt>
                <c:pt idx="12">
                  <c:v>20.5</c:v>
                </c:pt>
                <c:pt idx="13">
                  <c:v>20.5</c:v>
                </c:pt>
                <c:pt idx="14">
                  <c:v>20.5</c:v>
                </c:pt>
                <c:pt idx="15">
                  <c:v>20.5</c:v>
                </c:pt>
                <c:pt idx="16">
                  <c:v>20.5</c:v>
                </c:pt>
                <c:pt idx="17">
                  <c:v>20.6</c:v>
                </c:pt>
                <c:pt idx="18">
                  <c:v>20.6</c:v>
                </c:pt>
                <c:pt idx="19" formatCode="General">
                  <c:v>20.6</c:v>
                </c:pt>
              </c:numCache>
            </c:numRef>
          </c:val>
          <c:smooth val="0"/>
          <c:extLst xmlns:c16r2="http://schemas.microsoft.com/office/drawing/2015/06/chart">
            <c:ext xmlns:c16="http://schemas.microsoft.com/office/drawing/2014/chart" uri="{C3380CC4-5D6E-409C-BE32-E72D297353CC}">
              <c16:uniqueId val="{00000005-9BCD-4E40-A343-D34AF10B3417}"/>
            </c:ext>
          </c:extLst>
        </c:ser>
        <c:ser>
          <c:idx val="3"/>
          <c:order val="1"/>
          <c:tx>
            <c:strRef>
              <c:f>Sheet1!$I$2:$I$3</c:f>
              <c:strCache>
                <c:ptCount val="2"/>
                <c:pt idx="0">
                  <c:v>ESC 10</c:v>
                </c:pt>
                <c:pt idx="1">
                  <c:v>ACT
Score
</c:v>
                </c:pt>
              </c:strCache>
            </c:strRef>
          </c:tx>
          <c:spPr>
            <a:ln>
              <a:solidFill>
                <a:srgbClr val="00B0F0"/>
              </a:solidFill>
            </a:ln>
          </c:spPr>
          <c:marker>
            <c:symbol val="triangle"/>
            <c:size val="5"/>
          </c:marker>
          <c:trendline>
            <c:spPr>
              <a:ln>
                <a:noFill/>
              </a:ln>
            </c:spPr>
            <c:trendlineType val="linear"/>
            <c:dispRSqr val="0"/>
            <c:dispEq val="1"/>
            <c:trendlineLbl>
              <c:layout>
                <c:manualLayout>
                  <c:x val="-0.26155115847588017"/>
                  <c:y val="0.69815755985047323"/>
                </c:manualLayout>
              </c:layout>
              <c:tx>
                <c:rich>
                  <a:bodyPr/>
                  <a:lstStyle/>
                  <a:p>
                    <a:pPr>
                      <a:defRPr sz="1600" b="1">
                        <a:solidFill>
                          <a:srgbClr val="00B0F0"/>
                        </a:solidFill>
                      </a:defRPr>
                    </a:pPr>
                    <a:r>
                      <a:rPr lang="en-US" sz="1600" b="1" baseline="0">
                        <a:solidFill>
                          <a:srgbClr val="00B0F0"/>
                        </a:solidFill>
                      </a:rPr>
                      <a:t>ESC 10: y = 0.021x + 20.8</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Sheet1!$I$4:$I$23</c:f>
              <c:numCache>
                <c:formatCode>0.0</c:formatCode>
                <c:ptCount val="20"/>
                <c:pt idx="0">
                  <c:v>20.5</c:v>
                </c:pt>
                <c:pt idx="1">
                  <c:v>20.7</c:v>
                </c:pt>
                <c:pt idx="2">
                  <c:v>21.1</c:v>
                </c:pt>
                <c:pt idx="3">
                  <c:v>20.9</c:v>
                </c:pt>
                <c:pt idx="4">
                  <c:v>21</c:v>
                </c:pt>
                <c:pt idx="5">
                  <c:v>21</c:v>
                </c:pt>
                <c:pt idx="6">
                  <c:v>20.8</c:v>
                </c:pt>
                <c:pt idx="7">
                  <c:v>20.8</c:v>
                </c:pt>
                <c:pt idx="8">
                  <c:v>20.9</c:v>
                </c:pt>
                <c:pt idx="9">
                  <c:v>20.8</c:v>
                </c:pt>
                <c:pt idx="10">
                  <c:v>21.1</c:v>
                </c:pt>
                <c:pt idx="11">
                  <c:v>21.1</c:v>
                </c:pt>
                <c:pt idx="12">
                  <c:v>21.3</c:v>
                </c:pt>
                <c:pt idx="13">
                  <c:v>21.3</c:v>
                </c:pt>
                <c:pt idx="14">
                  <c:v>21.4</c:v>
                </c:pt>
                <c:pt idx="15">
                  <c:v>21.2</c:v>
                </c:pt>
                <c:pt idx="16">
                  <c:v>21.3</c:v>
                </c:pt>
                <c:pt idx="17">
                  <c:v>21.3</c:v>
                </c:pt>
                <c:pt idx="18">
                  <c:v>21.2</c:v>
                </c:pt>
                <c:pt idx="19" formatCode="General">
                  <c:v>20.399999999999999</c:v>
                </c:pt>
              </c:numCache>
            </c:numRef>
          </c:val>
          <c:smooth val="0"/>
          <c:extLst xmlns:c16r2="http://schemas.microsoft.com/office/drawing/2015/06/chart">
            <c:ext xmlns:c16="http://schemas.microsoft.com/office/drawing/2014/chart" uri="{C3380CC4-5D6E-409C-BE32-E72D297353CC}">
              <c16:uniqueId val="{0000000D-9BCD-4E40-A343-D34AF10B3417}"/>
            </c:ext>
          </c:extLst>
        </c:ser>
        <c:ser>
          <c:idx val="6"/>
          <c:order val="2"/>
          <c:tx>
            <c:strRef>
              <c:f>Sheet1!$M$2:$M$3</c:f>
              <c:strCache>
                <c:ptCount val="2"/>
                <c:pt idx="0">
                  <c:v>ESC 11</c:v>
                </c:pt>
                <c:pt idx="1">
                  <c:v>ACT
Score
</c:v>
                </c:pt>
              </c:strCache>
            </c:strRef>
          </c:tx>
          <c:spPr>
            <a:ln>
              <a:solidFill>
                <a:srgbClr val="00B050"/>
              </a:solidFill>
            </a:ln>
          </c:spPr>
          <c:marker>
            <c:symbol val="triangle"/>
            <c:size val="5"/>
          </c:marker>
          <c:trendline>
            <c:spPr>
              <a:ln>
                <a:noFill/>
              </a:ln>
            </c:spPr>
            <c:trendlineType val="linear"/>
            <c:dispRSqr val="0"/>
            <c:dispEq val="1"/>
            <c:trendlineLbl>
              <c:layout>
                <c:manualLayout>
                  <c:x val="4.1322404742510636E-2"/>
                  <c:y val="0.78439453591028396"/>
                </c:manualLayout>
              </c:layout>
              <c:tx>
                <c:rich>
                  <a:bodyPr/>
                  <a:lstStyle/>
                  <a:p>
                    <a:pPr>
                      <a:defRPr sz="1600" b="1">
                        <a:solidFill>
                          <a:srgbClr val="00B050"/>
                        </a:solidFill>
                      </a:defRPr>
                    </a:pPr>
                    <a:r>
                      <a:rPr lang="en-US" sz="1600" b="1" baseline="0">
                        <a:solidFill>
                          <a:srgbClr val="00B050"/>
                        </a:solidFill>
                      </a:rPr>
                      <a:t>ESC 11: y = 0.041x + 20.9</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Sheet1!$A$4:$A$23</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numCache>
            </c:numRef>
          </c:cat>
          <c:val>
            <c:numRef>
              <c:f>Sheet1!$M$4:$M$23</c:f>
              <c:numCache>
                <c:formatCode>0.0</c:formatCode>
                <c:ptCount val="20"/>
                <c:pt idx="0">
                  <c:v>21</c:v>
                </c:pt>
                <c:pt idx="1">
                  <c:v>21</c:v>
                </c:pt>
                <c:pt idx="2">
                  <c:v>21</c:v>
                </c:pt>
                <c:pt idx="3">
                  <c:v>21.1</c:v>
                </c:pt>
                <c:pt idx="4">
                  <c:v>21.2</c:v>
                </c:pt>
                <c:pt idx="5">
                  <c:v>21</c:v>
                </c:pt>
                <c:pt idx="6">
                  <c:v>20.8</c:v>
                </c:pt>
                <c:pt idx="7">
                  <c:v>20.8</c:v>
                </c:pt>
                <c:pt idx="8">
                  <c:v>21.1</c:v>
                </c:pt>
                <c:pt idx="9">
                  <c:v>21</c:v>
                </c:pt>
                <c:pt idx="10">
                  <c:v>21.2</c:v>
                </c:pt>
                <c:pt idx="11">
                  <c:v>21.3</c:v>
                </c:pt>
                <c:pt idx="12">
                  <c:v>21.6</c:v>
                </c:pt>
                <c:pt idx="13">
                  <c:v>21.8</c:v>
                </c:pt>
                <c:pt idx="14">
                  <c:v>22</c:v>
                </c:pt>
                <c:pt idx="15">
                  <c:v>21.9</c:v>
                </c:pt>
                <c:pt idx="16">
                  <c:v>21.9</c:v>
                </c:pt>
                <c:pt idx="17">
                  <c:v>21.8</c:v>
                </c:pt>
                <c:pt idx="18">
                  <c:v>21.9</c:v>
                </c:pt>
                <c:pt idx="19">
                  <c:v>20.399999999999999</c:v>
                </c:pt>
              </c:numCache>
            </c:numRef>
          </c:val>
          <c:smooth val="0"/>
          <c:extLst xmlns:c16r2="http://schemas.microsoft.com/office/drawing/2015/06/chart">
            <c:ext xmlns:c16="http://schemas.microsoft.com/office/drawing/2014/chart" uri="{C3380CC4-5D6E-409C-BE32-E72D297353CC}">
              <c16:uniqueId val="{00000013-9BCD-4E40-A343-D34AF10B3417}"/>
            </c:ext>
          </c:extLst>
        </c:ser>
        <c:dLbls>
          <c:showLegendKey val="0"/>
          <c:showVal val="0"/>
          <c:showCatName val="0"/>
          <c:showSerName val="0"/>
          <c:showPercent val="0"/>
          <c:showBubbleSize val="0"/>
        </c:dLbls>
        <c:marker val="1"/>
        <c:smooth val="0"/>
        <c:axId val="286097504"/>
        <c:axId val="286097896"/>
      </c:lineChart>
      <c:catAx>
        <c:axId val="286097504"/>
        <c:scaling>
          <c:orientation val="minMax"/>
        </c:scaling>
        <c:delete val="0"/>
        <c:axPos val="b"/>
        <c:numFmt formatCode="General" sourceLinked="1"/>
        <c:majorTickMark val="out"/>
        <c:minorTickMark val="none"/>
        <c:tickLblPos val="nextTo"/>
        <c:txPr>
          <a:bodyPr rot="-2700000"/>
          <a:lstStyle/>
          <a:p>
            <a:pPr>
              <a:defRPr sz="1800" b="1"/>
            </a:pPr>
            <a:endParaRPr lang="en-US"/>
          </a:p>
        </c:txPr>
        <c:crossAx val="286097896"/>
        <c:crosses val="autoZero"/>
        <c:auto val="1"/>
        <c:lblAlgn val="ctr"/>
        <c:lblOffset val="100"/>
        <c:noMultiLvlLbl val="0"/>
      </c:catAx>
      <c:valAx>
        <c:axId val="286097896"/>
        <c:scaling>
          <c:orientation val="minMax"/>
          <c:max val="22.5"/>
          <c:min val="18"/>
        </c:scaling>
        <c:delete val="0"/>
        <c:axPos val="l"/>
        <c:majorGridlines/>
        <c:numFmt formatCode="0.0" sourceLinked="1"/>
        <c:majorTickMark val="out"/>
        <c:minorTickMark val="none"/>
        <c:tickLblPos val="nextTo"/>
        <c:txPr>
          <a:bodyPr/>
          <a:lstStyle/>
          <a:p>
            <a:pPr>
              <a:defRPr sz="1800" b="1"/>
            </a:pPr>
            <a:endParaRPr lang="en-US"/>
          </a:p>
        </c:txPr>
        <c:crossAx val="286097504"/>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7.6281041792852833E-2"/>
          <c:w val="0.89533010620863407"/>
          <c:h val="0.74508822935594565"/>
        </c:manualLayout>
      </c:layout>
      <c:lineChart>
        <c:grouping val="standard"/>
        <c:varyColors val="0"/>
        <c:ser>
          <c:idx val="0"/>
          <c:order val="0"/>
          <c:tx>
            <c:strRef>
              <c:f>Sheet1!$C$2</c:f>
              <c:strCache>
                <c:ptCount val="1"/>
                <c:pt idx="0">
                  <c:v>State</c:v>
                </c:pt>
              </c:strCache>
            </c:strRef>
          </c:tx>
          <c:spPr>
            <a:ln>
              <a:solidFill>
                <a:srgbClr val="FF0000"/>
              </a:solidFill>
            </a:ln>
          </c:spPr>
          <c:marker>
            <c:symbol val="triangle"/>
            <c:size val="5"/>
          </c:marker>
          <c:trendline>
            <c:spPr>
              <a:ln>
                <a:noFill/>
              </a:ln>
            </c:spPr>
            <c:trendlineType val="linear"/>
            <c:dispRSqr val="0"/>
            <c:dispEq val="1"/>
            <c:trendlineLbl>
              <c:layout>
                <c:manualLayout>
                  <c:x val="-0.55617684302620063"/>
                  <c:y val="0.34665677367252168"/>
                </c:manualLayout>
              </c:layout>
              <c:tx>
                <c:rich>
                  <a:bodyPr/>
                  <a:lstStyle/>
                  <a:p>
                    <a:pPr>
                      <a:defRPr sz="1600" b="1">
                        <a:solidFill>
                          <a:srgbClr val="FF0000"/>
                        </a:solidFill>
                      </a:defRPr>
                    </a:pPr>
                    <a:r>
                      <a:rPr lang="en-US" sz="1600" b="1" baseline="0">
                        <a:solidFill>
                          <a:sysClr val="windowText" lastClr="000000"/>
                        </a:solidFill>
                      </a:rPr>
                      <a:t>Linear Equation   </a:t>
                    </a:r>
                    <a:r>
                      <a:rPr lang="en-US" sz="1600" b="1" baseline="0">
                        <a:solidFill>
                          <a:srgbClr val="FF0000"/>
                        </a:solidFill>
                      </a:rPr>
                      <a:t>State: y = 0.013x + 0.17</a:t>
                    </a:r>
                    <a:endParaRPr lang="en-US" sz="1600" b="1">
                      <a:solidFill>
                        <a:srgbClr val="FF000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Sheet1!$B$3:$B$15</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Sheet1!$C$3:$C$15</c:f>
              <c:numCache>
                <c:formatCode>0.00%</c:formatCode>
                <c:ptCount val="13"/>
                <c:pt idx="0">
                  <c:v>0.19700000000000001</c:v>
                </c:pt>
                <c:pt idx="1">
                  <c:v>0.19900000000000001</c:v>
                </c:pt>
                <c:pt idx="2">
                  <c:v>0.20499999999999999</c:v>
                </c:pt>
                <c:pt idx="3">
                  <c:v>0.21</c:v>
                </c:pt>
                <c:pt idx="4">
                  <c:v>0.221</c:v>
                </c:pt>
                <c:pt idx="5">
                  <c:v>0.23100000000000001</c:v>
                </c:pt>
                <c:pt idx="6">
                  <c:v>0.246</c:v>
                </c:pt>
                <c:pt idx="7">
                  <c:v>0.26300000000000001</c:v>
                </c:pt>
                <c:pt idx="8">
                  <c:v>0.30299999999999999</c:v>
                </c:pt>
                <c:pt idx="9">
                  <c:v>0.30599999999999999</c:v>
                </c:pt>
                <c:pt idx="10">
                  <c:v>0.314</c:v>
                </c:pt>
                <c:pt idx="11">
                  <c:v>0.33100000000000002</c:v>
                </c:pt>
                <c:pt idx="12">
                  <c:v>0.34599999999999997</c:v>
                </c:pt>
              </c:numCache>
            </c:numRef>
          </c:val>
          <c:smooth val="0"/>
          <c:extLst xmlns:c16r2="http://schemas.microsoft.com/office/drawing/2015/06/chart">
            <c:ext xmlns:c16="http://schemas.microsoft.com/office/drawing/2014/chart" uri="{C3380CC4-5D6E-409C-BE32-E72D297353CC}">
              <c16:uniqueId val="{00000004-F96E-48EC-9CE2-16581BC1C0DB}"/>
            </c:ext>
          </c:extLst>
        </c:ser>
        <c:ser>
          <c:idx val="3"/>
          <c:order val="1"/>
          <c:tx>
            <c:strRef>
              <c:f>Sheet1!$E$2</c:f>
              <c:strCache>
                <c:ptCount val="1"/>
                <c:pt idx="0">
                  <c:v>ESC 10</c:v>
                </c:pt>
              </c:strCache>
            </c:strRef>
          </c:tx>
          <c:spPr>
            <a:ln>
              <a:solidFill>
                <a:srgbClr val="00B0F0"/>
              </a:solidFill>
            </a:ln>
          </c:spPr>
          <c:marker>
            <c:symbol val="triangle"/>
            <c:size val="5"/>
          </c:marker>
          <c:trendline>
            <c:spPr>
              <a:ln>
                <a:noFill/>
              </a:ln>
            </c:spPr>
            <c:trendlineType val="linear"/>
            <c:dispRSqr val="0"/>
            <c:dispEq val="1"/>
            <c:trendlineLbl>
              <c:layout>
                <c:manualLayout>
                  <c:x val="-0.25372795505824935"/>
                  <c:y val="0.36831273975368461"/>
                </c:manualLayout>
              </c:layout>
              <c:tx>
                <c:rich>
                  <a:bodyPr/>
                  <a:lstStyle/>
                  <a:p>
                    <a:pPr>
                      <a:defRPr sz="1600" b="1">
                        <a:solidFill>
                          <a:srgbClr val="00B0F0"/>
                        </a:solidFill>
                      </a:defRPr>
                    </a:pPr>
                    <a:r>
                      <a:rPr lang="en-US" sz="1600" b="1" baseline="0">
                        <a:solidFill>
                          <a:srgbClr val="00B0F0"/>
                        </a:solidFill>
                      </a:rPr>
                      <a:t>ESC 10: y = 0.014x + 0.17</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Sheet1!$B$3:$B$15</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Sheet1!$E$3:$E$15</c:f>
              <c:numCache>
                <c:formatCode>0.00%</c:formatCode>
                <c:ptCount val="13"/>
                <c:pt idx="0">
                  <c:v>0.20699999999999999</c:v>
                </c:pt>
                <c:pt idx="1">
                  <c:v>0.20899999999999999</c:v>
                </c:pt>
                <c:pt idx="2">
                  <c:v>0.20899999999999999</c:v>
                </c:pt>
                <c:pt idx="3">
                  <c:v>0.223</c:v>
                </c:pt>
                <c:pt idx="4">
                  <c:v>0.23400000000000001</c:v>
                </c:pt>
                <c:pt idx="5">
                  <c:v>0.245</c:v>
                </c:pt>
                <c:pt idx="6">
                  <c:v>0.26500000000000001</c:v>
                </c:pt>
                <c:pt idx="7">
                  <c:v>0.27900000000000003</c:v>
                </c:pt>
                <c:pt idx="8">
                  <c:v>0.32</c:v>
                </c:pt>
                <c:pt idx="9">
                  <c:v>0.32</c:v>
                </c:pt>
                <c:pt idx="10">
                  <c:v>0.32500000000000001</c:v>
                </c:pt>
                <c:pt idx="11">
                  <c:v>0.34499999999999997</c:v>
                </c:pt>
                <c:pt idx="12">
                  <c:v>0.35899999999999999</c:v>
                </c:pt>
              </c:numCache>
            </c:numRef>
          </c:val>
          <c:smooth val="0"/>
          <c:extLst xmlns:c16r2="http://schemas.microsoft.com/office/drawing/2015/06/chart">
            <c:ext xmlns:c16="http://schemas.microsoft.com/office/drawing/2014/chart" uri="{C3380CC4-5D6E-409C-BE32-E72D297353CC}">
              <c16:uniqueId val="{0000000B-F96E-48EC-9CE2-16581BC1C0DB}"/>
            </c:ext>
          </c:extLst>
        </c:ser>
        <c:ser>
          <c:idx val="6"/>
          <c:order val="2"/>
          <c:tx>
            <c:strRef>
              <c:f>Sheet1!$G$2</c:f>
              <c:strCache>
                <c:ptCount val="1"/>
                <c:pt idx="0">
                  <c:v>ESC 11</c:v>
                </c:pt>
              </c:strCache>
            </c:strRef>
          </c:tx>
          <c:spPr>
            <a:ln>
              <a:solidFill>
                <a:srgbClr val="00B050"/>
              </a:solidFill>
            </a:ln>
          </c:spPr>
          <c:marker>
            <c:symbol val="triangle"/>
            <c:size val="5"/>
          </c:marker>
          <c:trendline>
            <c:spPr>
              <a:ln>
                <a:noFill/>
              </a:ln>
            </c:spPr>
            <c:trendlineType val="linear"/>
            <c:dispRSqr val="0"/>
            <c:dispEq val="1"/>
            <c:trendlineLbl>
              <c:layout>
                <c:manualLayout>
                  <c:x val="5.0854700854700854E-2"/>
                  <c:y val="0.56200249777938061"/>
                </c:manualLayout>
              </c:layout>
              <c:tx>
                <c:rich>
                  <a:bodyPr/>
                  <a:lstStyle/>
                  <a:p>
                    <a:pPr>
                      <a:defRPr sz="1600" b="1">
                        <a:solidFill>
                          <a:srgbClr val="00B050"/>
                        </a:solidFill>
                      </a:defRPr>
                    </a:pPr>
                    <a:r>
                      <a:rPr lang="en-US" sz="1600" b="1" baseline="0">
                        <a:solidFill>
                          <a:srgbClr val="00B050"/>
                        </a:solidFill>
                      </a:rPr>
                      <a:t>ESC 11: y = 0.013x + 0.17</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Sheet1!$B$3:$B$15</c:f>
              <c:numCache>
                <c:formatCode>General</c:formatCode>
                <c:ptCount val="13"/>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numCache>
            </c:numRef>
          </c:cat>
          <c:val>
            <c:numRef>
              <c:f>Sheet1!$G$3:$G$15</c:f>
              <c:numCache>
                <c:formatCode>0.00%</c:formatCode>
                <c:ptCount val="13"/>
                <c:pt idx="0">
                  <c:v>0.19800000000000001</c:v>
                </c:pt>
                <c:pt idx="1">
                  <c:v>0.20599999999999999</c:v>
                </c:pt>
                <c:pt idx="2">
                  <c:v>0.216</c:v>
                </c:pt>
                <c:pt idx="3">
                  <c:v>0.22</c:v>
                </c:pt>
                <c:pt idx="4">
                  <c:v>0.22900000000000001</c:v>
                </c:pt>
                <c:pt idx="5">
                  <c:v>0.24099999999999999</c:v>
                </c:pt>
                <c:pt idx="6">
                  <c:v>0.251</c:v>
                </c:pt>
                <c:pt idx="7">
                  <c:v>0.26800000000000002</c:v>
                </c:pt>
                <c:pt idx="8">
                  <c:v>0.311</c:v>
                </c:pt>
                <c:pt idx="9">
                  <c:v>0.313</c:v>
                </c:pt>
                <c:pt idx="10">
                  <c:v>0.32100000000000001</c:v>
                </c:pt>
                <c:pt idx="11">
                  <c:v>0.33200000000000002</c:v>
                </c:pt>
                <c:pt idx="12">
                  <c:v>0.35199999999999998</c:v>
                </c:pt>
              </c:numCache>
            </c:numRef>
          </c:val>
          <c:smooth val="0"/>
          <c:extLst xmlns:c16r2="http://schemas.microsoft.com/office/drawing/2015/06/chart">
            <c:ext xmlns:c16="http://schemas.microsoft.com/office/drawing/2014/chart" uri="{C3380CC4-5D6E-409C-BE32-E72D297353CC}">
              <c16:uniqueId val="{0000000F-F96E-48EC-9CE2-16581BC1C0DB}"/>
            </c:ext>
          </c:extLst>
        </c:ser>
        <c:dLbls>
          <c:showLegendKey val="0"/>
          <c:showVal val="0"/>
          <c:showCatName val="0"/>
          <c:showSerName val="0"/>
          <c:showPercent val="0"/>
          <c:showBubbleSize val="0"/>
        </c:dLbls>
        <c:marker val="1"/>
        <c:smooth val="0"/>
        <c:axId val="286098680"/>
        <c:axId val="208455960"/>
      </c:lineChart>
      <c:catAx>
        <c:axId val="286098680"/>
        <c:scaling>
          <c:orientation val="minMax"/>
        </c:scaling>
        <c:delete val="0"/>
        <c:axPos val="b"/>
        <c:numFmt formatCode="General" sourceLinked="1"/>
        <c:majorTickMark val="out"/>
        <c:minorTickMark val="none"/>
        <c:tickLblPos val="nextTo"/>
        <c:txPr>
          <a:bodyPr/>
          <a:lstStyle/>
          <a:p>
            <a:pPr>
              <a:defRPr sz="1800" b="1"/>
            </a:pPr>
            <a:endParaRPr lang="en-US"/>
          </a:p>
        </c:txPr>
        <c:crossAx val="208455960"/>
        <c:crosses val="autoZero"/>
        <c:auto val="1"/>
        <c:lblAlgn val="ctr"/>
        <c:lblOffset val="100"/>
        <c:noMultiLvlLbl val="0"/>
      </c:catAx>
      <c:valAx>
        <c:axId val="208455960"/>
        <c:scaling>
          <c:orientation val="minMax"/>
          <c:max val="0.85000000000000009"/>
          <c:min val="0.15000000000000002"/>
        </c:scaling>
        <c:delete val="0"/>
        <c:axPos val="l"/>
        <c:majorGridlines/>
        <c:numFmt formatCode="0%" sourceLinked="0"/>
        <c:majorTickMark val="out"/>
        <c:minorTickMark val="none"/>
        <c:tickLblPos val="nextTo"/>
        <c:txPr>
          <a:bodyPr/>
          <a:lstStyle/>
          <a:p>
            <a:pPr>
              <a:defRPr sz="1800" b="1"/>
            </a:pPr>
            <a:endParaRPr lang="en-US"/>
          </a:p>
        </c:txPr>
        <c:crossAx val="286098680"/>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6.0896426408237433E-2"/>
          <c:w val="0.89533010620863407"/>
          <c:h val="0.7604728447405612"/>
        </c:manualLayout>
      </c:layout>
      <c:lineChart>
        <c:grouping val="standard"/>
        <c:varyColors val="0"/>
        <c:ser>
          <c:idx val="0"/>
          <c:order val="0"/>
          <c:tx>
            <c:strRef>
              <c:f>dual_credit_enrollment_by_regio!$B$19</c:f>
              <c:strCache>
                <c:ptCount val="1"/>
                <c:pt idx="0">
                  <c:v>State</c:v>
                </c:pt>
              </c:strCache>
            </c:strRef>
          </c:tx>
          <c:spPr>
            <a:ln>
              <a:solidFill>
                <a:srgbClr val="C00000"/>
              </a:solidFill>
            </a:ln>
          </c:spPr>
          <c:cat>
            <c:numRef>
              <c:f>dual_credit_enrollment_by_regio!$A$21:$A$27</c:f>
              <c:numCache>
                <c:formatCode>General</c:formatCode>
                <c:ptCount val="7"/>
                <c:pt idx="0">
                  <c:v>2009</c:v>
                </c:pt>
                <c:pt idx="1">
                  <c:v>2010</c:v>
                </c:pt>
                <c:pt idx="2">
                  <c:v>2011</c:v>
                </c:pt>
                <c:pt idx="3">
                  <c:v>2012</c:v>
                </c:pt>
                <c:pt idx="4">
                  <c:v>2013</c:v>
                </c:pt>
                <c:pt idx="5">
                  <c:v>2014</c:v>
                </c:pt>
                <c:pt idx="6">
                  <c:v>2015</c:v>
                </c:pt>
              </c:numCache>
            </c:numRef>
          </c:cat>
          <c:val>
            <c:numRef>
              <c:f>dual_credit_enrollment_by_regio!$D$21:$D$27</c:f>
              <c:numCache>
                <c:formatCode>0.00%</c:formatCode>
                <c:ptCount val="7"/>
                <c:pt idx="0">
                  <c:v>0.34499999999999997</c:v>
                </c:pt>
                <c:pt idx="1">
                  <c:v>0.32200000000000001</c:v>
                </c:pt>
                <c:pt idx="2">
                  <c:v>0.32500000000000001</c:v>
                </c:pt>
                <c:pt idx="3">
                  <c:v>0.34</c:v>
                </c:pt>
                <c:pt idx="4">
                  <c:v>0.35699999999999998</c:v>
                </c:pt>
                <c:pt idx="5">
                  <c:v>0.371</c:v>
                </c:pt>
                <c:pt idx="6">
                  <c:v>0.41761387074868789</c:v>
                </c:pt>
              </c:numCache>
            </c:numRef>
          </c:val>
          <c:smooth val="0"/>
          <c:extLst xmlns:c16r2="http://schemas.microsoft.com/office/drawing/2015/06/chart">
            <c:ext xmlns:c16="http://schemas.microsoft.com/office/drawing/2014/chart" uri="{C3380CC4-5D6E-409C-BE32-E72D297353CC}">
              <c16:uniqueId val="{00000000-1245-43A7-9E36-B7CA6B1F25A1}"/>
            </c:ext>
          </c:extLst>
        </c:ser>
        <c:ser>
          <c:idx val="1"/>
          <c:order val="1"/>
          <c:tx>
            <c:strRef>
              <c:f>dual_credit_enrollment_by_regio!$F$19</c:f>
              <c:strCache>
                <c:ptCount val="1"/>
                <c:pt idx="0">
                  <c:v>Region 3</c:v>
                </c:pt>
              </c:strCache>
            </c:strRef>
          </c:tx>
          <c:spPr>
            <a:ln>
              <a:solidFill>
                <a:srgbClr val="00B050"/>
              </a:solidFill>
            </a:ln>
          </c:spPr>
          <c:cat>
            <c:numRef>
              <c:f>dual_credit_enrollment_by_regio!$A$21:$A$27</c:f>
              <c:numCache>
                <c:formatCode>General</c:formatCode>
                <c:ptCount val="7"/>
                <c:pt idx="0">
                  <c:v>2009</c:v>
                </c:pt>
                <c:pt idx="1">
                  <c:v>2010</c:v>
                </c:pt>
                <c:pt idx="2">
                  <c:v>2011</c:v>
                </c:pt>
                <c:pt idx="3">
                  <c:v>2012</c:v>
                </c:pt>
                <c:pt idx="4">
                  <c:v>2013</c:v>
                </c:pt>
                <c:pt idx="5">
                  <c:v>2014</c:v>
                </c:pt>
                <c:pt idx="6">
                  <c:v>2015</c:v>
                </c:pt>
              </c:numCache>
            </c:numRef>
          </c:cat>
          <c:val>
            <c:numRef>
              <c:f>dual_credit_enrollment_by_regio!$H$21:$H$27</c:f>
              <c:numCache>
                <c:formatCode>0.00%</c:formatCode>
                <c:ptCount val="7"/>
                <c:pt idx="0">
                  <c:v>0.187</c:v>
                </c:pt>
                <c:pt idx="1">
                  <c:v>0.21</c:v>
                </c:pt>
                <c:pt idx="2">
                  <c:v>0.219</c:v>
                </c:pt>
                <c:pt idx="3">
                  <c:v>0.216</c:v>
                </c:pt>
                <c:pt idx="4">
                  <c:v>0.26600000000000001</c:v>
                </c:pt>
                <c:pt idx="5">
                  <c:v>0.28000000000000003</c:v>
                </c:pt>
                <c:pt idx="6">
                  <c:v>0.32200000000000001</c:v>
                </c:pt>
              </c:numCache>
            </c:numRef>
          </c:val>
          <c:smooth val="0"/>
          <c:extLst xmlns:c16r2="http://schemas.microsoft.com/office/drawing/2015/06/chart">
            <c:ext xmlns:c16="http://schemas.microsoft.com/office/drawing/2014/chart" uri="{C3380CC4-5D6E-409C-BE32-E72D297353CC}">
              <c16:uniqueId val="{00000001-1245-43A7-9E36-B7CA6B1F25A1}"/>
            </c:ext>
          </c:extLst>
        </c:ser>
        <c:dLbls>
          <c:showLegendKey val="0"/>
          <c:showVal val="0"/>
          <c:showCatName val="0"/>
          <c:showSerName val="0"/>
          <c:showPercent val="0"/>
          <c:showBubbleSize val="0"/>
        </c:dLbls>
        <c:marker val="1"/>
        <c:smooth val="0"/>
        <c:axId val="154765304"/>
        <c:axId val="154765696"/>
      </c:lineChart>
      <c:catAx>
        <c:axId val="154765304"/>
        <c:scaling>
          <c:orientation val="minMax"/>
        </c:scaling>
        <c:delete val="0"/>
        <c:axPos val="b"/>
        <c:numFmt formatCode="General" sourceLinked="1"/>
        <c:majorTickMark val="out"/>
        <c:minorTickMark val="none"/>
        <c:tickLblPos val="nextTo"/>
        <c:txPr>
          <a:bodyPr/>
          <a:lstStyle/>
          <a:p>
            <a:pPr>
              <a:defRPr sz="1800" b="1"/>
            </a:pPr>
            <a:endParaRPr lang="en-US"/>
          </a:p>
        </c:txPr>
        <c:crossAx val="154765696"/>
        <c:crosses val="autoZero"/>
        <c:auto val="1"/>
        <c:lblAlgn val="ctr"/>
        <c:lblOffset val="100"/>
        <c:noMultiLvlLbl val="0"/>
      </c:catAx>
      <c:valAx>
        <c:axId val="154765696"/>
        <c:scaling>
          <c:orientation val="minMax"/>
          <c:max val="0.85000000000000009"/>
          <c:min val="0.15000000000000002"/>
        </c:scaling>
        <c:delete val="0"/>
        <c:axPos val="l"/>
        <c:majorGridlines/>
        <c:numFmt formatCode="0%" sourceLinked="0"/>
        <c:majorTickMark val="out"/>
        <c:minorTickMark val="none"/>
        <c:tickLblPos val="nextTo"/>
        <c:txPr>
          <a:bodyPr/>
          <a:lstStyle/>
          <a:p>
            <a:pPr>
              <a:defRPr sz="1800" b="1"/>
            </a:pPr>
            <a:endParaRPr lang="en-US"/>
          </a:p>
        </c:txPr>
        <c:crossAx val="154765304"/>
        <c:crosses val="autoZero"/>
        <c:crossBetween val="midCat"/>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4.936229008715369E-2"/>
          <c:w val="0.8729237165354331"/>
          <c:h val="0.7095373060299015"/>
        </c:manualLayout>
      </c:layout>
      <c:lineChart>
        <c:grouping val="standard"/>
        <c:varyColors val="0"/>
        <c:ser>
          <c:idx val="0"/>
          <c:order val="0"/>
          <c:tx>
            <c:strRef>
              <c:f>Sheet1!$C$3</c:f>
              <c:strCache>
                <c:ptCount val="1"/>
                <c:pt idx="0">
                  <c:v>2-Year</c:v>
                </c:pt>
              </c:strCache>
            </c:strRef>
          </c:tx>
          <c:spPr>
            <a:ln>
              <a:solidFill>
                <a:srgbClr val="FF0000"/>
              </a:solidFill>
            </a:ln>
          </c:spPr>
          <c:marker>
            <c:symbol val="triangle"/>
            <c:size val="5"/>
          </c:marker>
          <c:trendline>
            <c:spPr>
              <a:ln>
                <a:noFill/>
              </a:ln>
            </c:spPr>
            <c:trendlineType val="linear"/>
            <c:dispRSqr val="0"/>
            <c:dispEq val="1"/>
            <c:trendlineLbl>
              <c:layout>
                <c:manualLayout>
                  <c:x val="-0.24805072857272151"/>
                  <c:y val="0.35988981789839153"/>
                </c:manualLayout>
              </c:layout>
              <c:tx>
                <c:rich>
                  <a:bodyPr/>
                  <a:lstStyle/>
                  <a:p>
                    <a:pPr>
                      <a:defRPr sz="1600" b="1">
                        <a:solidFill>
                          <a:srgbClr val="FF0000"/>
                        </a:solidFill>
                      </a:defRPr>
                    </a:pPr>
                    <a:r>
                      <a:rPr lang="en-US" sz="1600" b="1" baseline="0">
                        <a:solidFill>
                          <a:srgbClr val="FF0000"/>
                        </a:solidFill>
                      </a:rPr>
                      <a:t>2-Year: y = 412x + 10453</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Sheet1!$B$4:$B$24</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Sheet1!$C$4:$C$24</c:f>
              <c:numCache>
                <c:formatCode>#,##0</c:formatCode>
                <c:ptCount val="21"/>
                <c:pt idx="0">
                  <c:v>9883</c:v>
                </c:pt>
                <c:pt idx="1">
                  <c:v>10647</c:v>
                </c:pt>
                <c:pt idx="2">
                  <c:v>10847</c:v>
                </c:pt>
                <c:pt idx="3">
                  <c:v>11472</c:v>
                </c:pt>
                <c:pt idx="4">
                  <c:v>11982</c:v>
                </c:pt>
                <c:pt idx="5">
                  <c:v>12824</c:v>
                </c:pt>
                <c:pt idx="6">
                  <c:v>13904</c:v>
                </c:pt>
                <c:pt idx="7">
                  <c:v>13897</c:v>
                </c:pt>
                <c:pt idx="8">
                  <c:v>15108</c:v>
                </c:pt>
                <c:pt idx="9">
                  <c:v>15205</c:v>
                </c:pt>
                <c:pt idx="10">
                  <c:v>15281</c:v>
                </c:pt>
                <c:pt idx="11">
                  <c:v>15604</c:v>
                </c:pt>
                <c:pt idx="12">
                  <c:v>18537</c:v>
                </c:pt>
                <c:pt idx="13">
                  <c:v>19913</c:v>
                </c:pt>
                <c:pt idx="14">
                  <c:v>16203</c:v>
                </c:pt>
                <c:pt idx="15">
                  <c:v>17073</c:v>
                </c:pt>
                <c:pt idx="16">
                  <c:v>16366</c:v>
                </c:pt>
                <c:pt idx="17">
                  <c:v>16990</c:v>
                </c:pt>
                <c:pt idx="18">
                  <c:v>17224</c:v>
                </c:pt>
                <c:pt idx="19">
                  <c:v>17609</c:v>
                </c:pt>
                <c:pt idx="20">
                  <c:v>18197</c:v>
                </c:pt>
              </c:numCache>
            </c:numRef>
          </c:val>
          <c:smooth val="0"/>
          <c:extLst xmlns:c16r2="http://schemas.microsoft.com/office/drawing/2015/06/chart">
            <c:ext xmlns:c16="http://schemas.microsoft.com/office/drawing/2014/chart" uri="{C3380CC4-5D6E-409C-BE32-E72D297353CC}">
              <c16:uniqueId val="{00000004-3CCA-4012-8C50-D7867B15AFAD}"/>
            </c:ext>
          </c:extLst>
        </c:ser>
        <c:ser>
          <c:idx val="3"/>
          <c:order val="1"/>
          <c:tx>
            <c:strRef>
              <c:f>Sheet1!$D$3</c:f>
              <c:strCache>
                <c:ptCount val="1"/>
                <c:pt idx="0">
                  <c:v>4-year</c:v>
                </c:pt>
              </c:strCache>
            </c:strRef>
          </c:tx>
          <c:spPr>
            <a:ln>
              <a:solidFill>
                <a:srgbClr val="00B0F0"/>
              </a:solidFill>
            </a:ln>
          </c:spPr>
          <c:marker>
            <c:symbol val="triangle"/>
            <c:size val="5"/>
          </c:marker>
          <c:trendline>
            <c:spPr>
              <a:ln>
                <a:noFill/>
              </a:ln>
            </c:spPr>
            <c:trendlineType val="linear"/>
            <c:dispRSqr val="0"/>
            <c:dispEq val="1"/>
            <c:trendlineLbl>
              <c:layout>
                <c:manualLayout>
                  <c:x val="0.33884909186351708"/>
                  <c:y val="0.51002000214657184"/>
                </c:manualLayout>
              </c:layout>
              <c:tx>
                <c:rich>
                  <a:bodyPr/>
                  <a:lstStyle/>
                  <a:p>
                    <a:pPr>
                      <a:defRPr sz="1600" b="1">
                        <a:solidFill>
                          <a:srgbClr val="00B0F0"/>
                        </a:solidFill>
                      </a:defRPr>
                    </a:pPr>
                    <a:r>
                      <a:rPr lang="en-US" sz="1600" b="1" baseline="0">
                        <a:solidFill>
                          <a:srgbClr val="00B0F0"/>
                        </a:solidFill>
                      </a:rPr>
                      <a:t>4-year: y = 589x + 5650</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trendlineType val="linear"/>
            <c:dispRSqr val="0"/>
            <c:dispEq val="0"/>
          </c:trendline>
          <c:cat>
            <c:numRef>
              <c:f>Sheet1!$B$4:$B$24</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Sheet1!$D$4:$D$24</c:f>
              <c:numCache>
                <c:formatCode>#,##0</c:formatCode>
                <c:ptCount val="21"/>
                <c:pt idx="0">
                  <c:v>6903</c:v>
                </c:pt>
                <c:pt idx="1">
                  <c:v>6996</c:v>
                </c:pt>
                <c:pt idx="2">
                  <c:v>7322</c:v>
                </c:pt>
                <c:pt idx="3">
                  <c:v>7523</c:v>
                </c:pt>
                <c:pt idx="4">
                  <c:v>7984</c:v>
                </c:pt>
                <c:pt idx="5">
                  <c:v>7897</c:v>
                </c:pt>
                <c:pt idx="6">
                  <c:v>10602</c:v>
                </c:pt>
                <c:pt idx="7">
                  <c:v>10964</c:v>
                </c:pt>
                <c:pt idx="8">
                  <c:v>11450</c:v>
                </c:pt>
                <c:pt idx="9">
                  <c:v>11862</c:v>
                </c:pt>
                <c:pt idx="10">
                  <c:v>12294</c:v>
                </c:pt>
                <c:pt idx="11">
                  <c:v>12517</c:v>
                </c:pt>
                <c:pt idx="12">
                  <c:v>13301</c:v>
                </c:pt>
                <c:pt idx="13">
                  <c:v>13790</c:v>
                </c:pt>
                <c:pt idx="14">
                  <c:v>14419</c:v>
                </c:pt>
                <c:pt idx="15">
                  <c:v>14592</c:v>
                </c:pt>
                <c:pt idx="16">
                  <c:v>15204</c:v>
                </c:pt>
                <c:pt idx="17">
                  <c:v>16134</c:v>
                </c:pt>
                <c:pt idx="18">
                  <c:v>16836</c:v>
                </c:pt>
                <c:pt idx="19" formatCode="General">
                  <c:v>17260</c:v>
                </c:pt>
                <c:pt idx="20">
                  <c:v>18904</c:v>
                </c:pt>
              </c:numCache>
            </c:numRef>
          </c:val>
          <c:smooth val="0"/>
          <c:extLst xmlns:c16r2="http://schemas.microsoft.com/office/drawing/2015/06/chart">
            <c:ext xmlns:c16="http://schemas.microsoft.com/office/drawing/2014/chart" uri="{C3380CC4-5D6E-409C-BE32-E72D297353CC}">
              <c16:uniqueId val="{0000000C-3CCA-4012-8C50-D7867B15AFAD}"/>
            </c:ext>
          </c:extLst>
        </c:ser>
        <c:ser>
          <c:idx val="2"/>
          <c:order val="2"/>
          <c:tx>
            <c:strRef>
              <c:f>Sheet1!$F$3</c:f>
              <c:strCache>
                <c:ptCount val="1"/>
                <c:pt idx="0">
                  <c:v>Total</c:v>
                </c:pt>
              </c:strCache>
            </c:strRef>
          </c:tx>
          <c:spPr>
            <a:ln>
              <a:solidFill>
                <a:srgbClr val="00B050"/>
              </a:solidFill>
            </a:ln>
          </c:spPr>
          <c:marker>
            <c:symbol val="triangle"/>
            <c:size val="5"/>
            <c:spPr>
              <a:solidFill>
                <a:srgbClr val="FFC000"/>
              </a:solidFill>
              <a:ln>
                <a:solidFill>
                  <a:srgbClr val="00B050"/>
                </a:solidFill>
              </a:ln>
            </c:spPr>
          </c:marker>
          <c:trendline>
            <c:spPr>
              <a:ln>
                <a:noFill/>
              </a:ln>
            </c:spPr>
            <c:trendlineType val="linear"/>
            <c:dispRSqr val="0"/>
            <c:dispEq val="1"/>
            <c:trendlineLbl>
              <c:layout>
                <c:manualLayout>
                  <c:x val="-0.6488913023803059"/>
                  <c:y val="0.78310755154821798"/>
                </c:manualLayout>
              </c:layout>
              <c:tx>
                <c:rich>
                  <a:bodyPr/>
                  <a:lstStyle/>
                  <a:p>
                    <a:pPr>
                      <a:defRPr sz="1600" b="1">
                        <a:solidFill>
                          <a:srgbClr val="00B050"/>
                        </a:solidFill>
                      </a:defRPr>
                    </a:pPr>
                    <a:r>
                      <a:rPr lang="en-US" sz="1600" b="1" baseline="0">
                        <a:solidFill>
                          <a:sysClr val="windowText" lastClr="000000"/>
                        </a:solidFill>
                      </a:rPr>
                      <a:t>Linear Equation   </a:t>
                    </a:r>
                    <a:r>
                      <a:rPr lang="en-US" sz="1600" b="1" baseline="0">
                        <a:solidFill>
                          <a:srgbClr val="00B050"/>
                        </a:solidFill>
                      </a:rPr>
                      <a:t>Total: y = 2076x + 28650</a:t>
                    </a:r>
                    <a:endParaRPr lang="en-US" sz="1600" b="1">
                      <a:solidFill>
                        <a:srgbClr val="00B050"/>
                      </a:solidFill>
                    </a:endParaRPr>
                  </a:p>
                </c:rich>
              </c:tx>
              <c:numFmt formatCode="General" sourceLinked="0"/>
            </c:trendlineLbl>
          </c:trendline>
          <c:cat>
            <c:numRef>
              <c:f>Sheet1!$B$4:$B$24</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Sheet1!$F$4:$F$24</c:f>
              <c:numCache>
                <c:formatCode>#,##0</c:formatCode>
                <c:ptCount val="21"/>
                <c:pt idx="0">
                  <c:v>30821</c:v>
                </c:pt>
                <c:pt idx="1">
                  <c:v>32863</c:v>
                </c:pt>
                <c:pt idx="2">
                  <c:v>35038</c:v>
                </c:pt>
                <c:pt idx="3">
                  <c:v>37285</c:v>
                </c:pt>
                <c:pt idx="4">
                  <c:v>39272</c:v>
                </c:pt>
                <c:pt idx="5">
                  <c:v>40751</c:v>
                </c:pt>
                <c:pt idx="6">
                  <c:v>43800</c:v>
                </c:pt>
                <c:pt idx="7">
                  <c:v>47158</c:v>
                </c:pt>
                <c:pt idx="8">
                  <c:v>49645</c:v>
                </c:pt>
                <c:pt idx="9">
                  <c:v>49738</c:v>
                </c:pt>
                <c:pt idx="10">
                  <c:v>50154</c:v>
                </c:pt>
                <c:pt idx="11">
                  <c:v>50893</c:v>
                </c:pt>
                <c:pt idx="12">
                  <c:v>53396</c:v>
                </c:pt>
                <c:pt idx="13">
                  <c:v>56299</c:v>
                </c:pt>
                <c:pt idx="14">
                  <c:v>58889</c:v>
                </c:pt>
                <c:pt idx="15">
                  <c:v>62106</c:v>
                </c:pt>
                <c:pt idx="16">
                  <c:v>63065</c:v>
                </c:pt>
                <c:pt idx="17">
                  <c:v>66013</c:v>
                </c:pt>
                <c:pt idx="18">
                  <c:v>66965</c:v>
                </c:pt>
                <c:pt idx="19" formatCode="General">
                  <c:v>69979</c:v>
                </c:pt>
                <c:pt idx="20">
                  <c:v>76990</c:v>
                </c:pt>
              </c:numCache>
            </c:numRef>
          </c:val>
          <c:smooth val="0"/>
          <c:extLst xmlns:c16r2="http://schemas.microsoft.com/office/drawing/2015/06/chart">
            <c:ext xmlns:c16="http://schemas.microsoft.com/office/drawing/2014/chart" uri="{C3380CC4-5D6E-409C-BE32-E72D297353CC}">
              <c16:uniqueId val="{0000000E-3CCA-4012-8C50-D7867B15AFAD}"/>
            </c:ext>
          </c:extLst>
        </c:ser>
        <c:dLbls>
          <c:showLegendKey val="0"/>
          <c:showVal val="0"/>
          <c:showCatName val="0"/>
          <c:showSerName val="0"/>
          <c:showPercent val="0"/>
          <c:showBubbleSize val="0"/>
        </c:dLbls>
        <c:marker val="1"/>
        <c:smooth val="0"/>
        <c:axId val="208456352"/>
        <c:axId val="286099072"/>
      </c:lineChart>
      <c:catAx>
        <c:axId val="208456352"/>
        <c:scaling>
          <c:orientation val="minMax"/>
        </c:scaling>
        <c:delete val="0"/>
        <c:axPos val="b"/>
        <c:numFmt formatCode="General" sourceLinked="1"/>
        <c:majorTickMark val="out"/>
        <c:minorTickMark val="none"/>
        <c:tickLblPos val="nextTo"/>
        <c:txPr>
          <a:bodyPr/>
          <a:lstStyle/>
          <a:p>
            <a:pPr>
              <a:defRPr sz="1600" b="1"/>
            </a:pPr>
            <a:endParaRPr lang="en-US"/>
          </a:p>
        </c:txPr>
        <c:crossAx val="286099072"/>
        <c:crosses val="autoZero"/>
        <c:auto val="1"/>
        <c:lblAlgn val="ctr"/>
        <c:lblOffset val="100"/>
        <c:noMultiLvlLbl val="0"/>
      </c:catAx>
      <c:valAx>
        <c:axId val="286099072"/>
        <c:scaling>
          <c:orientation val="minMax"/>
          <c:min val="0.15000000000000002"/>
        </c:scaling>
        <c:delete val="0"/>
        <c:axPos val="l"/>
        <c:majorGridlines/>
        <c:numFmt formatCode="#,##0" sourceLinked="1"/>
        <c:majorTickMark val="out"/>
        <c:minorTickMark val="none"/>
        <c:tickLblPos val="nextTo"/>
        <c:txPr>
          <a:bodyPr/>
          <a:lstStyle/>
          <a:p>
            <a:pPr>
              <a:defRPr sz="1600" b="1">
                <a:solidFill>
                  <a:sysClr val="windowText" lastClr="000000"/>
                </a:solidFill>
              </a:defRPr>
            </a:pPr>
            <a:endParaRPr lang="en-US"/>
          </a:p>
        </c:txPr>
        <c:crossAx val="208456352"/>
        <c:crosses val="autoZero"/>
        <c:crossBetween val="midCat"/>
      </c:valAx>
      <c:spPr>
        <a:ln>
          <a:solidFill>
            <a:srgbClr val="00B050"/>
          </a:solidFill>
        </a:ln>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7.9142060367454081E-2"/>
          <c:w val="0.89360084797092676"/>
          <c:h val="0.65575930938320204"/>
        </c:manualLayout>
      </c:layout>
      <c:lineChart>
        <c:grouping val="standard"/>
        <c:varyColors val="0"/>
        <c:ser>
          <c:idx val="0"/>
          <c:order val="0"/>
          <c:tx>
            <c:strRef>
              <c:f>Sheet1!$C$29</c:f>
              <c:strCache>
                <c:ptCount val="1"/>
                <c:pt idx="0">
                  <c:v>Collin</c:v>
                </c:pt>
              </c:strCache>
            </c:strRef>
          </c:tx>
          <c:spPr>
            <a:ln>
              <a:solidFill>
                <a:srgbClr val="FF0000"/>
              </a:solidFill>
            </a:ln>
          </c:spPr>
          <c:marker>
            <c:symbol val="triangle"/>
            <c:size val="5"/>
          </c:marker>
          <c:trendline>
            <c:spPr>
              <a:ln>
                <a:noFill/>
              </a:ln>
            </c:spPr>
            <c:trendlineType val="linear"/>
            <c:dispRSqr val="0"/>
            <c:dispEq val="1"/>
            <c:trendlineLbl>
              <c:layout>
                <c:manualLayout>
                  <c:x val="-0.63834976606185101"/>
                  <c:y val="0.41842294127296586"/>
                </c:manualLayout>
              </c:layout>
              <c:tx>
                <c:rich>
                  <a:bodyPr/>
                  <a:lstStyle/>
                  <a:p>
                    <a:pPr>
                      <a:defRPr sz="1600" b="1">
                        <a:solidFill>
                          <a:srgbClr val="FF0000"/>
                        </a:solidFill>
                      </a:defRPr>
                    </a:pPr>
                    <a:r>
                      <a:rPr lang="en-US" sz="1600" b="1" baseline="0" dirty="0">
                        <a:solidFill>
                          <a:srgbClr val="FF0000"/>
                        </a:solidFill>
                      </a:rPr>
                      <a:t>Collin: y = 112x + 1057	</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Sheet1!$C$31:$C$51</c:f>
              <c:numCache>
                <c:formatCode>#,##0</c:formatCode>
                <c:ptCount val="21"/>
                <c:pt idx="0">
                  <c:v>1180</c:v>
                </c:pt>
                <c:pt idx="1">
                  <c:v>1320</c:v>
                </c:pt>
                <c:pt idx="2">
                  <c:v>1400</c:v>
                </c:pt>
                <c:pt idx="3">
                  <c:v>1451</c:v>
                </c:pt>
                <c:pt idx="4">
                  <c:v>1458</c:v>
                </c:pt>
                <c:pt idx="5">
                  <c:v>1590</c:v>
                </c:pt>
                <c:pt idx="6">
                  <c:v>1673</c:v>
                </c:pt>
                <c:pt idx="7">
                  <c:v>1864</c:v>
                </c:pt>
                <c:pt idx="8">
                  <c:v>2021</c:v>
                </c:pt>
                <c:pt idx="9">
                  <c:v>2167</c:v>
                </c:pt>
                <c:pt idx="10">
                  <c:v>2277</c:v>
                </c:pt>
                <c:pt idx="11">
                  <c:v>2555</c:v>
                </c:pt>
                <c:pt idx="12">
                  <c:v>3069</c:v>
                </c:pt>
                <c:pt idx="13">
                  <c:v>3339</c:v>
                </c:pt>
                <c:pt idx="14">
                  <c:v>2651</c:v>
                </c:pt>
                <c:pt idx="15">
                  <c:v>2831</c:v>
                </c:pt>
                <c:pt idx="16">
                  <c:v>2815</c:v>
                </c:pt>
                <c:pt idx="17">
                  <c:v>2951</c:v>
                </c:pt>
                <c:pt idx="18" formatCode="General">
                  <c:v>3116</c:v>
                </c:pt>
                <c:pt idx="19" formatCode="General">
                  <c:v>3208</c:v>
                </c:pt>
                <c:pt idx="20">
                  <c:v>3177</c:v>
                </c:pt>
              </c:numCache>
            </c:numRef>
          </c:val>
          <c:smooth val="0"/>
          <c:extLst xmlns:c16r2="http://schemas.microsoft.com/office/drawing/2015/06/chart">
            <c:ext xmlns:c16="http://schemas.microsoft.com/office/drawing/2014/chart" uri="{C3380CC4-5D6E-409C-BE32-E72D297353CC}">
              <c16:uniqueId val="{00000005-8F9C-4885-973C-04EE322C40A2}"/>
            </c:ext>
          </c:extLst>
        </c:ser>
        <c:ser>
          <c:idx val="3"/>
          <c:order val="1"/>
          <c:tx>
            <c:strRef>
              <c:f>Sheet1!$F$29</c:f>
              <c:strCache>
                <c:ptCount val="1"/>
                <c:pt idx="0">
                  <c:v>Dallas</c:v>
                </c:pt>
              </c:strCache>
            </c:strRef>
          </c:tx>
          <c:spPr>
            <a:ln>
              <a:solidFill>
                <a:srgbClr val="00B0F0"/>
              </a:solidFill>
            </a:ln>
          </c:spPr>
          <c:marker>
            <c:symbol val="triangle"/>
            <c:size val="5"/>
          </c:marker>
          <c:trendline>
            <c:spPr>
              <a:ln>
                <a:noFill/>
              </a:ln>
            </c:spPr>
            <c:trendlineType val="linear"/>
            <c:dispRSqr val="0"/>
            <c:dispEq val="1"/>
            <c:trendlineLbl>
              <c:layout>
                <c:manualLayout>
                  <c:x val="-0.47648750427935638"/>
                  <c:y val="0.66682148129921259"/>
                </c:manualLayout>
              </c:layout>
              <c:tx>
                <c:rich>
                  <a:bodyPr/>
                  <a:lstStyle/>
                  <a:p>
                    <a:pPr>
                      <a:defRPr sz="1600" b="1">
                        <a:solidFill>
                          <a:srgbClr val="00B0F0"/>
                        </a:solidFill>
                      </a:defRPr>
                    </a:pPr>
                    <a:r>
                      <a:rPr lang="en-US" sz="1600" b="1" baseline="0">
                        <a:solidFill>
                          <a:srgbClr val="00B0F0"/>
                        </a:solidFill>
                      </a:rPr>
                      <a:t>Dallas: y = 141x + 4859</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Sheet1!$F$31:$F$51</c:f>
              <c:numCache>
                <c:formatCode>#,##0</c:formatCode>
                <c:ptCount val="21"/>
                <c:pt idx="0">
                  <c:v>4699</c:v>
                </c:pt>
                <c:pt idx="1">
                  <c:v>4855</c:v>
                </c:pt>
                <c:pt idx="2">
                  <c:v>4844</c:v>
                </c:pt>
                <c:pt idx="3">
                  <c:v>5162</c:v>
                </c:pt>
                <c:pt idx="4">
                  <c:v>5342</c:v>
                </c:pt>
                <c:pt idx="5">
                  <c:v>5847</c:v>
                </c:pt>
                <c:pt idx="6">
                  <c:v>6024</c:v>
                </c:pt>
                <c:pt idx="7">
                  <c:v>6129</c:v>
                </c:pt>
                <c:pt idx="8">
                  <c:v>6732</c:v>
                </c:pt>
                <c:pt idx="9">
                  <c:v>6556</c:v>
                </c:pt>
                <c:pt idx="10">
                  <c:v>6381</c:v>
                </c:pt>
                <c:pt idx="11">
                  <c:v>6349</c:v>
                </c:pt>
                <c:pt idx="12">
                  <c:v>7751</c:v>
                </c:pt>
                <c:pt idx="13">
                  <c:v>8253</c:v>
                </c:pt>
                <c:pt idx="14">
                  <c:v>6827</c:v>
                </c:pt>
                <c:pt idx="15">
                  <c:v>7192</c:v>
                </c:pt>
                <c:pt idx="16">
                  <c:v>6916</c:v>
                </c:pt>
                <c:pt idx="17">
                  <c:v>6895</c:v>
                </c:pt>
                <c:pt idx="18" formatCode="General">
                  <c:v>7131</c:v>
                </c:pt>
                <c:pt idx="19" formatCode="General">
                  <c:v>7248</c:v>
                </c:pt>
                <c:pt idx="20">
                  <c:v>7659</c:v>
                </c:pt>
              </c:numCache>
            </c:numRef>
          </c:val>
          <c:smooth val="0"/>
          <c:extLst xmlns:c16r2="http://schemas.microsoft.com/office/drawing/2015/06/chart">
            <c:ext xmlns:c16="http://schemas.microsoft.com/office/drawing/2014/chart" uri="{C3380CC4-5D6E-409C-BE32-E72D297353CC}">
              <c16:uniqueId val="{0000000D-8F9C-4885-973C-04EE322C40A2}"/>
            </c:ext>
          </c:extLst>
        </c:ser>
        <c:ser>
          <c:idx val="2"/>
          <c:order val="2"/>
          <c:tx>
            <c:strRef>
              <c:f>Sheet1!$I$29</c:f>
              <c:strCache>
                <c:ptCount val="1"/>
                <c:pt idx="0">
                  <c:v>Denton</c:v>
                </c:pt>
              </c:strCache>
            </c:strRef>
          </c:tx>
          <c:spPr>
            <a:ln>
              <a:solidFill>
                <a:srgbClr val="00B050"/>
              </a:solidFill>
            </a:ln>
          </c:spPr>
          <c:marker>
            <c:symbol val="triangle"/>
            <c:size val="5"/>
            <c:spPr>
              <a:solidFill>
                <a:srgbClr val="00B050"/>
              </a:solidFill>
              <a:ln>
                <a:solidFill>
                  <a:srgbClr val="00B050"/>
                </a:solidFill>
              </a:ln>
            </c:spPr>
          </c:marker>
          <c:trendline>
            <c:spPr>
              <a:ln>
                <a:noFill/>
              </a:ln>
            </c:spPr>
            <c:trendlineType val="linear"/>
            <c:dispRSqr val="0"/>
            <c:dispEq val="1"/>
            <c:trendlineLbl>
              <c:layout>
                <c:manualLayout>
                  <c:x val="-0.22232078055460458"/>
                  <c:y val="0.3451718339895013"/>
                </c:manualLayout>
              </c:layout>
              <c:tx>
                <c:rich>
                  <a:bodyPr/>
                  <a:lstStyle/>
                  <a:p>
                    <a:pPr>
                      <a:defRPr sz="1600" b="1">
                        <a:solidFill>
                          <a:srgbClr val="00B050"/>
                        </a:solidFill>
                      </a:defRPr>
                    </a:pPr>
                    <a:r>
                      <a:rPr lang="en-US" sz="1600" b="1" baseline="0">
                        <a:solidFill>
                          <a:srgbClr val="00B050"/>
                        </a:solidFill>
                      </a:rPr>
                      <a:t>Denton: y = 69x + 676</a:t>
                    </a:r>
                    <a:endParaRPr lang="en-US" sz="1600" b="1">
                      <a:solidFill>
                        <a:srgbClr val="00B050"/>
                      </a:solidFill>
                    </a:endParaRPr>
                  </a:p>
                </c:rich>
              </c:tx>
              <c:numFmt formatCode="General" sourceLinked="0"/>
            </c:trendlineLbl>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Sheet1!$I$31:$I$51</c:f>
              <c:numCache>
                <c:formatCode>#,##0</c:formatCode>
                <c:ptCount val="21"/>
                <c:pt idx="0">
                  <c:v>620</c:v>
                </c:pt>
                <c:pt idx="1">
                  <c:v>734</c:v>
                </c:pt>
                <c:pt idx="2">
                  <c:v>825</c:v>
                </c:pt>
                <c:pt idx="3">
                  <c:v>835</c:v>
                </c:pt>
                <c:pt idx="4">
                  <c:v>963</c:v>
                </c:pt>
                <c:pt idx="5">
                  <c:v>1029</c:v>
                </c:pt>
                <c:pt idx="6">
                  <c:v>1131</c:v>
                </c:pt>
                <c:pt idx="7">
                  <c:v>1344</c:v>
                </c:pt>
                <c:pt idx="8">
                  <c:v>1341</c:v>
                </c:pt>
                <c:pt idx="9">
                  <c:v>1421</c:v>
                </c:pt>
                <c:pt idx="10">
                  <c:v>1518</c:v>
                </c:pt>
                <c:pt idx="11">
                  <c:v>1584</c:v>
                </c:pt>
                <c:pt idx="12">
                  <c:v>1886</c:v>
                </c:pt>
                <c:pt idx="13">
                  <c:v>2054</c:v>
                </c:pt>
                <c:pt idx="14">
                  <c:v>1724</c:v>
                </c:pt>
                <c:pt idx="15">
                  <c:v>1870</c:v>
                </c:pt>
                <c:pt idx="16">
                  <c:v>1759</c:v>
                </c:pt>
                <c:pt idx="17">
                  <c:v>1803</c:v>
                </c:pt>
                <c:pt idx="18">
                  <c:v>1847</c:v>
                </c:pt>
                <c:pt idx="19">
                  <c:v>1800</c:v>
                </c:pt>
                <c:pt idx="20">
                  <c:v>1987</c:v>
                </c:pt>
              </c:numCache>
            </c:numRef>
          </c:val>
          <c:smooth val="0"/>
          <c:extLst xmlns:c16r2="http://schemas.microsoft.com/office/drawing/2015/06/chart">
            <c:ext xmlns:c16="http://schemas.microsoft.com/office/drawing/2014/chart" uri="{C3380CC4-5D6E-409C-BE32-E72D297353CC}">
              <c16:uniqueId val="{00000010-8F9C-4885-973C-04EE322C40A2}"/>
            </c:ext>
          </c:extLst>
        </c:ser>
        <c:ser>
          <c:idx val="1"/>
          <c:order val="3"/>
          <c:tx>
            <c:strRef>
              <c:f>Sheet1!$M$29</c:f>
              <c:strCache>
                <c:ptCount val="1"/>
                <c:pt idx="0">
                  <c:v>Tarrant</c:v>
                </c:pt>
              </c:strCache>
            </c:strRef>
          </c:tx>
          <c:marker>
            <c:symbol val="triangle"/>
            <c:size val="7"/>
          </c:marker>
          <c:trendline>
            <c:spPr>
              <a:ln>
                <a:noFill/>
              </a:ln>
            </c:spPr>
            <c:trendlineType val="linear"/>
            <c:dispRSqr val="0"/>
            <c:dispEq val="1"/>
            <c:trendlineLbl>
              <c:layout>
                <c:manualLayout>
                  <c:x val="4.7820681068712567E-2"/>
                  <c:y val="0.55232372942018615"/>
                </c:manualLayout>
              </c:layout>
              <c:tx>
                <c:rich>
                  <a:bodyPr/>
                  <a:lstStyle/>
                  <a:p>
                    <a:pPr>
                      <a:defRPr sz="1600" b="1">
                        <a:solidFill>
                          <a:srgbClr val="C00000"/>
                        </a:solidFill>
                      </a:defRPr>
                    </a:pPr>
                    <a:r>
                      <a:rPr lang="en-US" sz="1600" b="1" baseline="0">
                        <a:solidFill>
                          <a:srgbClr val="C00000"/>
                        </a:solidFill>
                      </a:rPr>
                      <a:t>Tarrant: y = 94x + 3776</a:t>
                    </a:r>
                    <a:endParaRPr lang="en-US" sz="1600" b="1">
                      <a:solidFill>
                        <a:srgbClr val="C00000"/>
                      </a:solidFill>
                    </a:endParaRPr>
                  </a:p>
                </c:rich>
              </c:tx>
              <c:numFmt formatCode="General" sourceLinked="0"/>
            </c:trendlineLbl>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Sheet1!$M$31:$M$51</c:f>
              <c:numCache>
                <c:formatCode>#,##0</c:formatCode>
                <c:ptCount val="21"/>
                <c:pt idx="0">
                  <c:v>3384</c:v>
                </c:pt>
                <c:pt idx="1">
                  <c:v>3738</c:v>
                </c:pt>
                <c:pt idx="2">
                  <c:v>3778</c:v>
                </c:pt>
                <c:pt idx="3">
                  <c:v>4024</c:v>
                </c:pt>
                <c:pt idx="4">
                  <c:v>4219</c:v>
                </c:pt>
                <c:pt idx="5">
                  <c:v>4358</c:v>
                </c:pt>
                <c:pt idx="6">
                  <c:v>4266</c:v>
                </c:pt>
                <c:pt idx="7">
                  <c:v>4560</c:v>
                </c:pt>
                <c:pt idx="8">
                  <c:v>5014</c:v>
                </c:pt>
                <c:pt idx="9">
                  <c:v>5061</c:v>
                </c:pt>
                <c:pt idx="10">
                  <c:v>5105</c:v>
                </c:pt>
                <c:pt idx="11">
                  <c:v>5116</c:v>
                </c:pt>
                <c:pt idx="12">
                  <c:v>5831</c:v>
                </c:pt>
                <c:pt idx="13">
                  <c:v>6267</c:v>
                </c:pt>
                <c:pt idx="14">
                  <c:v>5001</c:v>
                </c:pt>
                <c:pt idx="15">
                  <c:v>5180</c:v>
                </c:pt>
                <c:pt idx="16">
                  <c:v>4876</c:v>
                </c:pt>
                <c:pt idx="17">
                  <c:v>5341</c:v>
                </c:pt>
                <c:pt idx="18">
                  <c:v>5130</c:v>
                </c:pt>
                <c:pt idx="19" formatCode="General">
                  <c:v>5353</c:v>
                </c:pt>
                <c:pt idx="20">
                  <c:v>5374</c:v>
                </c:pt>
              </c:numCache>
            </c:numRef>
          </c:val>
          <c:smooth val="0"/>
          <c:extLst xmlns:c16r2="http://schemas.microsoft.com/office/drawing/2015/06/chart">
            <c:ext xmlns:c16="http://schemas.microsoft.com/office/drawing/2014/chart" uri="{C3380CC4-5D6E-409C-BE32-E72D297353CC}">
              <c16:uniqueId val="{00000012-8F9C-4885-973C-04EE322C40A2}"/>
            </c:ext>
          </c:extLst>
        </c:ser>
        <c:dLbls>
          <c:showLegendKey val="0"/>
          <c:showVal val="0"/>
          <c:showCatName val="0"/>
          <c:showSerName val="0"/>
          <c:showPercent val="0"/>
          <c:showBubbleSize val="0"/>
        </c:dLbls>
        <c:marker val="1"/>
        <c:smooth val="0"/>
        <c:axId val="211281568"/>
        <c:axId val="211281960"/>
      </c:lineChart>
      <c:catAx>
        <c:axId val="211281568"/>
        <c:scaling>
          <c:orientation val="minMax"/>
        </c:scaling>
        <c:delete val="0"/>
        <c:axPos val="b"/>
        <c:numFmt formatCode="General" sourceLinked="1"/>
        <c:majorTickMark val="out"/>
        <c:minorTickMark val="none"/>
        <c:tickLblPos val="nextTo"/>
        <c:txPr>
          <a:bodyPr rot="-2700000"/>
          <a:lstStyle/>
          <a:p>
            <a:pPr>
              <a:defRPr sz="1800" b="1"/>
            </a:pPr>
            <a:endParaRPr lang="en-US"/>
          </a:p>
        </c:txPr>
        <c:crossAx val="211281960"/>
        <c:crosses val="autoZero"/>
        <c:auto val="1"/>
        <c:lblAlgn val="ctr"/>
        <c:lblOffset val="100"/>
        <c:noMultiLvlLbl val="0"/>
      </c:catAx>
      <c:valAx>
        <c:axId val="211281960"/>
        <c:scaling>
          <c:orientation val="minMax"/>
          <c:max val="12000.001"/>
          <c:min val="0"/>
        </c:scaling>
        <c:delete val="0"/>
        <c:axPos val="l"/>
        <c:majorGridlines/>
        <c:numFmt formatCode="#,##0" sourceLinked="1"/>
        <c:majorTickMark val="out"/>
        <c:minorTickMark val="none"/>
        <c:tickLblPos val="nextTo"/>
        <c:txPr>
          <a:bodyPr/>
          <a:lstStyle/>
          <a:p>
            <a:pPr>
              <a:defRPr sz="1800" b="1">
                <a:solidFill>
                  <a:sysClr val="windowText" lastClr="000000"/>
                </a:solidFill>
              </a:defRPr>
            </a:pPr>
            <a:endParaRPr lang="en-US"/>
          </a:p>
        </c:txPr>
        <c:crossAx val="211281568"/>
        <c:crosses val="autoZero"/>
        <c:crossBetween val="midCat"/>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6964983035661E-2"/>
          <c:y val="0.11790354330708663"/>
          <c:w val="0.85008204163158863"/>
          <c:h val="0.67692836189593952"/>
        </c:manualLayout>
      </c:layout>
      <c:lineChart>
        <c:grouping val="standard"/>
        <c:varyColors val="0"/>
        <c:ser>
          <c:idx val="0"/>
          <c:order val="0"/>
          <c:tx>
            <c:strRef>
              <c:f>Sheet1!$C$29</c:f>
              <c:strCache>
                <c:ptCount val="1"/>
                <c:pt idx="0">
                  <c:v>Collin</c:v>
                </c:pt>
              </c:strCache>
            </c:strRef>
          </c:tx>
          <c:spPr>
            <a:ln>
              <a:solidFill>
                <a:srgbClr val="FF0000"/>
              </a:solidFill>
            </a:ln>
          </c:spPr>
          <c:marker>
            <c:symbol val="triangle"/>
            <c:size val="5"/>
          </c:marker>
          <c:trendline>
            <c:spPr>
              <a:ln>
                <a:noFill/>
              </a:ln>
            </c:spPr>
            <c:trendlineType val="linear"/>
            <c:dispRSqr val="0"/>
            <c:dispEq val="1"/>
            <c:trendlineLbl>
              <c:layout>
                <c:manualLayout>
                  <c:x val="-0.77604876596307815"/>
                  <c:y val="0.37788424424888067"/>
                </c:manualLayout>
              </c:layout>
              <c:tx>
                <c:rich>
                  <a:bodyPr/>
                  <a:lstStyle/>
                  <a:p>
                    <a:pPr>
                      <a:defRPr sz="1600" b="1">
                        <a:solidFill>
                          <a:srgbClr val="FF0000"/>
                        </a:solidFill>
                      </a:defRPr>
                    </a:pPr>
                    <a:r>
                      <a:rPr lang="en-US" sz="1600" b="1" baseline="0">
                        <a:solidFill>
                          <a:srgbClr val="FF0000"/>
                        </a:solidFill>
                      </a:rPr>
                      <a:t>Collin: y = 144x + 444</a:t>
                    </a: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Sheet1!$D$31:$D$51</c:f>
              <c:numCache>
                <c:formatCode>#,##0</c:formatCode>
                <c:ptCount val="21"/>
                <c:pt idx="0">
                  <c:v>941</c:v>
                </c:pt>
                <c:pt idx="1">
                  <c:v>1017</c:v>
                </c:pt>
                <c:pt idx="2">
                  <c:v>984</c:v>
                </c:pt>
                <c:pt idx="3">
                  <c:v>1031</c:v>
                </c:pt>
                <c:pt idx="4">
                  <c:v>1102</c:v>
                </c:pt>
                <c:pt idx="5">
                  <c:v>1038</c:v>
                </c:pt>
                <c:pt idx="6">
                  <c:v>1427</c:v>
                </c:pt>
                <c:pt idx="7">
                  <c:v>1529</c:v>
                </c:pt>
                <c:pt idx="8">
                  <c:v>1597</c:v>
                </c:pt>
                <c:pt idx="9">
                  <c:v>1665</c:v>
                </c:pt>
                <c:pt idx="10">
                  <c:v>1946</c:v>
                </c:pt>
                <c:pt idx="11">
                  <c:v>1949</c:v>
                </c:pt>
                <c:pt idx="12">
                  <c:v>2234</c:v>
                </c:pt>
                <c:pt idx="13">
                  <c:v>2326</c:v>
                </c:pt>
                <c:pt idx="14">
                  <c:v>2535</c:v>
                </c:pt>
                <c:pt idx="15">
                  <c:v>2645</c:v>
                </c:pt>
                <c:pt idx="16">
                  <c:v>2791</c:v>
                </c:pt>
                <c:pt idx="17">
                  <c:v>3189</c:v>
                </c:pt>
                <c:pt idx="18" formatCode="General">
                  <c:v>3357</c:v>
                </c:pt>
                <c:pt idx="19" formatCode="General">
                  <c:v>3538</c:v>
                </c:pt>
                <c:pt idx="20">
                  <c:v>3667</c:v>
                </c:pt>
              </c:numCache>
            </c:numRef>
          </c:val>
          <c:smooth val="0"/>
          <c:extLst xmlns:c16r2="http://schemas.microsoft.com/office/drawing/2015/06/chart">
            <c:ext xmlns:c16="http://schemas.microsoft.com/office/drawing/2014/chart" uri="{C3380CC4-5D6E-409C-BE32-E72D297353CC}">
              <c16:uniqueId val="{00000006-834A-46B4-9AF6-B1A658201D04}"/>
            </c:ext>
          </c:extLst>
        </c:ser>
        <c:ser>
          <c:idx val="3"/>
          <c:order val="1"/>
          <c:tx>
            <c:strRef>
              <c:f>Sheet1!$F$29</c:f>
              <c:strCache>
                <c:ptCount val="1"/>
                <c:pt idx="0">
                  <c:v>Dallas</c:v>
                </c:pt>
              </c:strCache>
            </c:strRef>
          </c:tx>
          <c:spPr>
            <a:ln>
              <a:solidFill>
                <a:srgbClr val="00B0F0"/>
              </a:solidFill>
            </a:ln>
          </c:spPr>
          <c:marker>
            <c:symbol val="triangle"/>
            <c:size val="5"/>
          </c:marker>
          <c:trendline>
            <c:spPr>
              <a:ln>
                <a:noFill/>
              </a:ln>
            </c:spPr>
            <c:trendlineType val="linear"/>
            <c:dispRSqr val="0"/>
            <c:dispEq val="1"/>
            <c:trendlineLbl>
              <c:layout>
                <c:manualLayout>
                  <c:x val="-0.46138490041685964"/>
                  <c:y val="0.55409120734908135"/>
                </c:manualLayout>
              </c:layout>
              <c:tx>
                <c:rich>
                  <a:bodyPr/>
                  <a:lstStyle/>
                  <a:p>
                    <a:pPr>
                      <a:defRPr sz="1600" b="1">
                        <a:solidFill>
                          <a:srgbClr val="00B0F0"/>
                        </a:solidFill>
                      </a:defRPr>
                    </a:pPr>
                    <a:r>
                      <a:rPr lang="en-US" sz="1600" b="1" baseline="0">
                        <a:solidFill>
                          <a:srgbClr val="00B0F0"/>
                        </a:solidFill>
                      </a:rPr>
                      <a:t>Dallas: y = 203x + 2441</a:t>
                    </a:r>
                    <a:endParaRPr lang="en-US" sz="1600" b="1">
                      <a:solidFill>
                        <a:srgbClr val="00B0F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Sheet1!$G$31:$G$51</c:f>
              <c:numCache>
                <c:formatCode>#,##0</c:formatCode>
                <c:ptCount val="21"/>
                <c:pt idx="0">
                  <c:v>2874</c:v>
                </c:pt>
                <c:pt idx="1">
                  <c:v>2994</c:v>
                </c:pt>
                <c:pt idx="2">
                  <c:v>3001</c:v>
                </c:pt>
                <c:pt idx="3">
                  <c:v>2938</c:v>
                </c:pt>
                <c:pt idx="4">
                  <c:v>3221</c:v>
                </c:pt>
                <c:pt idx="5">
                  <c:v>3169</c:v>
                </c:pt>
                <c:pt idx="6">
                  <c:v>4230</c:v>
                </c:pt>
                <c:pt idx="7">
                  <c:v>4342</c:v>
                </c:pt>
                <c:pt idx="8">
                  <c:v>4573</c:v>
                </c:pt>
                <c:pt idx="9">
                  <c:v>4636</c:v>
                </c:pt>
                <c:pt idx="10">
                  <c:v>4696</c:v>
                </c:pt>
                <c:pt idx="11">
                  <c:v>4718</c:v>
                </c:pt>
                <c:pt idx="12">
                  <c:v>4967</c:v>
                </c:pt>
                <c:pt idx="13">
                  <c:v>5219</c:v>
                </c:pt>
                <c:pt idx="14">
                  <c:v>5473</c:v>
                </c:pt>
                <c:pt idx="15">
                  <c:v>5521</c:v>
                </c:pt>
                <c:pt idx="16">
                  <c:v>5783</c:v>
                </c:pt>
                <c:pt idx="17">
                  <c:v>5976</c:v>
                </c:pt>
                <c:pt idx="18" formatCode="General">
                  <c:v>6132</c:v>
                </c:pt>
                <c:pt idx="19" formatCode="General">
                  <c:v>6192</c:v>
                </c:pt>
                <c:pt idx="20">
                  <c:v>7403</c:v>
                </c:pt>
              </c:numCache>
            </c:numRef>
          </c:val>
          <c:smooth val="0"/>
          <c:extLst xmlns:c16r2="http://schemas.microsoft.com/office/drawing/2015/06/chart">
            <c:ext xmlns:c16="http://schemas.microsoft.com/office/drawing/2014/chart" uri="{C3380CC4-5D6E-409C-BE32-E72D297353CC}">
              <c16:uniqueId val="{0000000F-834A-46B4-9AF6-B1A658201D04}"/>
            </c:ext>
          </c:extLst>
        </c:ser>
        <c:ser>
          <c:idx val="2"/>
          <c:order val="2"/>
          <c:tx>
            <c:strRef>
              <c:f>Sheet1!$I$29</c:f>
              <c:strCache>
                <c:ptCount val="1"/>
                <c:pt idx="0">
                  <c:v>Denton</c:v>
                </c:pt>
              </c:strCache>
            </c:strRef>
          </c:tx>
          <c:spPr>
            <a:ln>
              <a:solidFill>
                <a:srgbClr val="00B050"/>
              </a:solidFill>
            </a:ln>
          </c:spPr>
          <c:marker>
            <c:symbol val="triangle"/>
            <c:size val="5"/>
            <c:spPr>
              <a:solidFill>
                <a:srgbClr val="00B050"/>
              </a:solidFill>
              <a:ln>
                <a:solidFill>
                  <a:srgbClr val="00B050"/>
                </a:solidFill>
              </a:ln>
            </c:spPr>
          </c:marker>
          <c:trendline>
            <c:spPr>
              <a:ln>
                <a:noFill/>
              </a:ln>
            </c:spPr>
            <c:trendlineType val="linear"/>
            <c:dispRSqr val="0"/>
            <c:dispEq val="1"/>
            <c:trendlineLbl>
              <c:layout>
                <c:manualLayout>
                  <c:x val="-0.20256137100509494"/>
                  <c:y val="0.30177049559981473"/>
                </c:manualLayout>
              </c:layout>
              <c:tx>
                <c:rich>
                  <a:bodyPr/>
                  <a:lstStyle/>
                  <a:p>
                    <a:pPr>
                      <a:defRPr sz="1600" b="1">
                        <a:solidFill>
                          <a:srgbClr val="00B050"/>
                        </a:solidFill>
                      </a:defRPr>
                    </a:pPr>
                    <a:r>
                      <a:rPr lang="en-US" sz="1600" b="1" baseline="0">
                        <a:solidFill>
                          <a:srgbClr val="00B050"/>
                        </a:solidFill>
                      </a:rPr>
                      <a:t>Denton: y = 79x + 569</a:t>
                    </a:r>
                    <a:endParaRPr lang="en-US" sz="1600" b="1">
                      <a:solidFill>
                        <a:srgbClr val="00B050"/>
                      </a:solidFill>
                    </a:endParaRPr>
                  </a:p>
                </c:rich>
              </c:tx>
              <c:numFmt formatCode="General" sourceLinked="0"/>
            </c:trendlineLbl>
          </c:trendline>
          <c:trendline>
            <c:spPr>
              <a:ln>
                <a:noFill/>
              </a:ln>
            </c:spPr>
            <c:trendlineType val="linear"/>
            <c:dispRSqr val="0"/>
            <c:dispEq val="0"/>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Sheet1!$J$31:$J$51</c:f>
              <c:numCache>
                <c:formatCode>#,##0</c:formatCode>
                <c:ptCount val="21"/>
                <c:pt idx="0">
                  <c:v>738</c:v>
                </c:pt>
                <c:pt idx="1">
                  <c:v>724</c:v>
                </c:pt>
                <c:pt idx="2">
                  <c:v>843</c:v>
                </c:pt>
                <c:pt idx="3">
                  <c:v>879</c:v>
                </c:pt>
                <c:pt idx="4">
                  <c:v>914</c:v>
                </c:pt>
                <c:pt idx="5">
                  <c:v>925</c:v>
                </c:pt>
                <c:pt idx="6">
                  <c:v>1176</c:v>
                </c:pt>
                <c:pt idx="7">
                  <c:v>1240</c:v>
                </c:pt>
                <c:pt idx="8">
                  <c:v>1322</c:v>
                </c:pt>
                <c:pt idx="9">
                  <c:v>1345</c:v>
                </c:pt>
                <c:pt idx="10">
                  <c:v>1363</c:v>
                </c:pt>
                <c:pt idx="11">
                  <c:v>1506</c:v>
                </c:pt>
                <c:pt idx="12">
                  <c:v>1615</c:v>
                </c:pt>
                <c:pt idx="13">
                  <c:v>1656</c:v>
                </c:pt>
                <c:pt idx="14">
                  <c:v>1723</c:v>
                </c:pt>
                <c:pt idx="15">
                  <c:v>1748</c:v>
                </c:pt>
                <c:pt idx="16">
                  <c:v>1802</c:v>
                </c:pt>
                <c:pt idx="17">
                  <c:v>1981</c:v>
                </c:pt>
                <c:pt idx="18" formatCode="General">
                  <c:v>2164</c:v>
                </c:pt>
                <c:pt idx="19" formatCode="General">
                  <c:v>2150</c:v>
                </c:pt>
                <c:pt idx="20">
                  <c:v>2325</c:v>
                </c:pt>
              </c:numCache>
            </c:numRef>
          </c:val>
          <c:smooth val="0"/>
          <c:extLst xmlns:c16r2="http://schemas.microsoft.com/office/drawing/2015/06/chart">
            <c:ext xmlns:c16="http://schemas.microsoft.com/office/drawing/2014/chart" uri="{C3380CC4-5D6E-409C-BE32-E72D297353CC}">
              <c16:uniqueId val="{00000013-834A-46B4-9AF6-B1A658201D04}"/>
            </c:ext>
          </c:extLst>
        </c:ser>
        <c:ser>
          <c:idx val="1"/>
          <c:order val="3"/>
          <c:tx>
            <c:strRef>
              <c:f>Sheet1!$M$29</c:f>
              <c:strCache>
                <c:ptCount val="1"/>
                <c:pt idx="0">
                  <c:v>Tarrant</c:v>
                </c:pt>
              </c:strCache>
            </c:strRef>
          </c:tx>
          <c:marker>
            <c:symbol val="triangle"/>
            <c:size val="7"/>
          </c:marker>
          <c:trendline>
            <c:spPr>
              <a:ln>
                <a:noFill/>
              </a:ln>
            </c:spPr>
            <c:trendlineType val="linear"/>
            <c:dispRSqr val="0"/>
            <c:dispEq val="1"/>
            <c:trendlineLbl>
              <c:layout>
                <c:manualLayout>
                  <c:x val="6.7172522552328015E-2"/>
                  <c:y val="0.49484078276980081"/>
                </c:manualLayout>
              </c:layout>
              <c:tx>
                <c:rich>
                  <a:bodyPr/>
                  <a:lstStyle/>
                  <a:p>
                    <a:pPr>
                      <a:defRPr sz="1600" b="1">
                        <a:solidFill>
                          <a:srgbClr val="C00000"/>
                        </a:solidFill>
                      </a:defRPr>
                    </a:pPr>
                    <a:r>
                      <a:rPr lang="en-US" sz="1600" b="1" baseline="0">
                        <a:solidFill>
                          <a:srgbClr val="C00000"/>
                        </a:solidFill>
                      </a:rPr>
                      <a:t>Tarrant: y = 164x + 2196</a:t>
                    </a:r>
                  </a:p>
                </c:rich>
              </c:tx>
              <c:numFmt formatCode="General" sourceLinked="0"/>
            </c:trendlineLbl>
          </c:trendline>
          <c:trendline>
            <c:spPr>
              <a:ln>
                <a:noFill/>
              </a:ln>
            </c:spPr>
            <c:trendlineType val="linear"/>
            <c:dispRSqr val="0"/>
            <c:dispEq val="0"/>
          </c:trendline>
          <c:cat>
            <c:numRef>
              <c:f>Sheet1!$B$31:$B$51</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cat>
          <c:val>
            <c:numRef>
              <c:f>Sheet1!$N$31:$N$51</c:f>
              <c:numCache>
                <c:formatCode>#,##0</c:formatCode>
                <c:ptCount val="21"/>
                <c:pt idx="0">
                  <c:v>2350</c:v>
                </c:pt>
                <c:pt idx="1">
                  <c:v>2261</c:v>
                </c:pt>
                <c:pt idx="2">
                  <c:v>2494</c:v>
                </c:pt>
                <c:pt idx="3">
                  <c:v>2675</c:v>
                </c:pt>
                <c:pt idx="4">
                  <c:v>2747</c:v>
                </c:pt>
                <c:pt idx="5">
                  <c:v>2765</c:v>
                </c:pt>
                <c:pt idx="6">
                  <c:v>3769</c:v>
                </c:pt>
                <c:pt idx="7">
                  <c:v>3853</c:v>
                </c:pt>
                <c:pt idx="8">
                  <c:v>3958</c:v>
                </c:pt>
                <c:pt idx="9">
                  <c:v>4216</c:v>
                </c:pt>
                <c:pt idx="10">
                  <c:v>4289</c:v>
                </c:pt>
                <c:pt idx="11">
                  <c:v>4344</c:v>
                </c:pt>
                <c:pt idx="12">
                  <c:v>4485</c:v>
                </c:pt>
                <c:pt idx="13">
                  <c:v>4589</c:v>
                </c:pt>
                <c:pt idx="14">
                  <c:v>4688</c:v>
                </c:pt>
                <c:pt idx="15">
                  <c:v>4678</c:v>
                </c:pt>
                <c:pt idx="16">
                  <c:v>4828</c:v>
                </c:pt>
                <c:pt idx="17">
                  <c:v>4988</c:v>
                </c:pt>
                <c:pt idx="18">
                  <c:v>5183</c:v>
                </c:pt>
                <c:pt idx="19">
                  <c:v>5380</c:v>
                </c:pt>
                <c:pt idx="20">
                  <c:v>5509</c:v>
                </c:pt>
              </c:numCache>
            </c:numRef>
          </c:val>
          <c:smooth val="0"/>
          <c:extLst xmlns:c16r2="http://schemas.microsoft.com/office/drawing/2015/06/chart">
            <c:ext xmlns:c16="http://schemas.microsoft.com/office/drawing/2014/chart" uri="{C3380CC4-5D6E-409C-BE32-E72D297353CC}">
              <c16:uniqueId val="{00000016-834A-46B4-9AF6-B1A658201D04}"/>
            </c:ext>
          </c:extLst>
        </c:ser>
        <c:dLbls>
          <c:showLegendKey val="0"/>
          <c:showVal val="0"/>
          <c:showCatName val="0"/>
          <c:showSerName val="0"/>
          <c:showPercent val="0"/>
          <c:showBubbleSize val="0"/>
        </c:dLbls>
        <c:marker val="1"/>
        <c:smooth val="0"/>
        <c:axId val="154766480"/>
        <c:axId val="154766872"/>
      </c:lineChart>
      <c:catAx>
        <c:axId val="154766480"/>
        <c:scaling>
          <c:orientation val="minMax"/>
        </c:scaling>
        <c:delete val="0"/>
        <c:axPos val="b"/>
        <c:numFmt formatCode="General" sourceLinked="1"/>
        <c:majorTickMark val="out"/>
        <c:minorTickMark val="none"/>
        <c:tickLblPos val="nextTo"/>
        <c:txPr>
          <a:bodyPr rot="2700000"/>
          <a:lstStyle/>
          <a:p>
            <a:pPr>
              <a:defRPr sz="1700" b="1"/>
            </a:pPr>
            <a:endParaRPr lang="en-US"/>
          </a:p>
        </c:txPr>
        <c:crossAx val="154766872"/>
        <c:crosses val="autoZero"/>
        <c:auto val="1"/>
        <c:lblAlgn val="ctr"/>
        <c:lblOffset val="100"/>
        <c:noMultiLvlLbl val="0"/>
      </c:catAx>
      <c:valAx>
        <c:axId val="154766872"/>
        <c:scaling>
          <c:orientation val="minMax"/>
          <c:max val="12000.01"/>
          <c:min val="0"/>
        </c:scaling>
        <c:delete val="0"/>
        <c:axPos val="l"/>
        <c:majorGridlines/>
        <c:numFmt formatCode="#,##0" sourceLinked="1"/>
        <c:majorTickMark val="out"/>
        <c:minorTickMark val="none"/>
        <c:tickLblPos val="nextTo"/>
        <c:txPr>
          <a:bodyPr/>
          <a:lstStyle/>
          <a:p>
            <a:pPr>
              <a:defRPr sz="1700" b="1"/>
            </a:pPr>
            <a:endParaRPr lang="en-US"/>
          </a:p>
        </c:txPr>
        <c:crossAx val="154766480"/>
        <c:crosses val="autoZero"/>
        <c:crossBetween val="midCat"/>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0.24339</cdr:x>
      <cdr:y>0.925</cdr:y>
    </cdr:from>
    <cdr:to>
      <cdr:x>0.5</cdr:x>
      <cdr:y>1</cdr:y>
    </cdr:to>
    <cdr:sp macro="" textlink="">
      <cdr:nvSpPr>
        <cdr:cNvPr id="2" name="TextBox 1"/>
        <cdr:cNvSpPr txBox="1"/>
      </cdr:nvSpPr>
      <cdr:spPr>
        <a:xfrm xmlns:a="http://schemas.openxmlformats.org/drawingml/2006/main">
          <a:off x="2077171" y="4581525"/>
          <a:ext cx="2190029" cy="3714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600" b="1" i="0" baseline="0" dirty="0">
              <a:solidFill>
                <a:srgbClr val="C00000"/>
              </a:solidFill>
              <a:effectLst/>
              <a:latin typeface="+mn-lt"/>
              <a:ea typeface="+mn-ea"/>
              <a:cs typeface="+mn-cs"/>
            </a:rPr>
            <a:t>State: y = 0.012x + 0.30</a:t>
          </a:r>
          <a:endParaRPr lang="en-US" sz="1600" dirty="0">
            <a:solidFill>
              <a:srgbClr val="C00000"/>
            </a:solidFill>
            <a:effectLst/>
          </a:endParaRPr>
        </a:p>
        <a:p xmlns:a="http://schemas.openxmlformats.org/drawingml/2006/main">
          <a:endParaRPr lang="en-US" sz="1600" dirty="0">
            <a:solidFill>
              <a:srgbClr val="C00000"/>
            </a:solidFill>
          </a:endParaRPr>
        </a:p>
      </cdr:txBody>
    </cdr:sp>
  </cdr:relSizeAnchor>
  <cdr:relSizeAnchor xmlns:cdr="http://schemas.openxmlformats.org/drawingml/2006/chartDrawing">
    <cdr:from>
      <cdr:x>0.5625</cdr:x>
      <cdr:y>0.92045</cdr:y>
    </cdr:from>
    <cdr:to>
      <cdr:x>0.84821</cdr:x>
      <cdr:y>1</cdr:y>
    </cdr:to>
    <cdr:sp macro="" textlink="">
      <cdr:nvSpPr>
        <cdr:cNvPr id="3" name="TextBox 2"/>
        <cdr:cNvSpPr txBox="1"/>
      </cdr:nvSpPr>
      <cdr:spPr>
        <a:xfrm xmlns:a="http://schemas.openxmlformats.org/drawingml/2006/main">
          <a:off x="4800600" y="4558989"/>
          <a:ext cx="2438400" cy="3940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600" b="1" i="0" baseline="0" dirty="0">
              <a:solidFill>
                <a:srgbClr val="00B050"/>
              </a:solidFill>
              <a:effectLst/>
              <a:latin typeface="+mn-lt"/>
              <a:ea typeface="+mn-ea"/>
              <a:cs typeface="+mn-cs"/>
            </a:rPr>
            <a:t>Region 3: y = 0.021x + 0.16</a:t>
          </a:r>
          <a:endParaRPr lang="en-US" sz="1600" b="1" dirty="0">
            <a:solidFill>
              <a:srgbClr val="00B050"/>
            </a:solidFill>
            <a:effectLst/>
          </a:endParaRPr>
        </a:p>
        <a:p xmlns:a="http://schemas.openxmlformats.org/drawingml/2006/main">
          <a:endParaRPr lang="en-US" sz="1600" b="1" dirty="0">
            <a:solidFill>
              <a:srgbClr val="00B05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234ED-E919-43BE-A9B1-D31F495FC007}" type="datetimeFigureOut">
              <a:rPr lang="en-US"/>
              <a:pPr/>
              <a:t>10/15/2018</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707174B-BAAC-4DE9-9A33-3DE6428ECCAA}" type="slidenum">
              <a:rPr lang="en-US"/>
              <a:pPr/>
              <a:t>‹#›</a:t>
            </a:fld>
            <a:endParaRPr lang="en-US"/>
          </a:p>
        </p:txBody>
      </p:sp>
    </p:spTree>
    <p:extLst>
      <p:ext uri="{BB962C8B-B14F-4D97-AF65-F5344CB8AC3E}">
        <p14:creationId xmlns:p14="http://schemas.microsoft.com/office/powerpoint/2010/main" val="398599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wrap="square" lIns="92492" tIns="46246" rIns="92492" bIns="46246"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wrap="square" lIns="92492" tIns="46246" rIns="92492" bIns="46246" numCol="1" anchor="t" anchorCtr="0" compatLnSpc="1">
            <a:prstTxWarp prst="textNoShape">
              <a:avLst/>
            </a:prstTxWarp>
          </a:bodyPr>
          <a:lstStyle>
            <a:lvl1pPr algn="r">
              <a:defRPr sz="1200">
                <a:latin typeface="Calibri" pitchFamily="34" charset="0"/>
              </a:defRPr>
            </a:lvl1pPr>
          </a:lstStyle>
          <a:p>
            <a:fld id="{572B661C-220A-4C0E-8188-8E50EB588A3F}" type="datetimeFigureOut">
              <a:rPr lang="en-US"/>
              <a:pPr/>
              <a:t>10/15/2018</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wrap="square" lIns="92492" tIns="46246" rIns="92492" bIns="46246"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itchFamily="34" charset="0"/>
              </a:defRPr>
            </a:lvl1pPr>
          </a:lstStyle>
          <a:p>
            <a:fld id="{7D9530DF-7904-4C5C-8B71-93D32BEF3D48}" type="slidenum">
              <a:rPr lang="en-US"/>
              <a:pPr/>
              <a:t>‹#›</a:t>
            </a:fld>
            <a:endParaRPr lang="en-US"/>
          </a:p>
        </p:txBody>
      </p:sp>
    </p:spTree>
    <p:extLst>
      <p:ext uri="{BB962C8B-B14F-4D97-AF65-F5344CB8AC3E}">
        <p14:creationId xmlns:p14="http://schemas.microsoft.com/office/powerpoint/2010/main" val="2940692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41316"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12391F0B-064D-41D0-934D-CCF4C38BCB79}" type="slidenum">
              <a:rPr lang="en-US" sz="1200">
                <a:latin typeface="Calibri" pitchFamily="34" charset="0"/>
              </a:rPr>
              <a:pPr algn="r"/>
              <a:t>1</a:t>
            </a:fld>
            <a:endParaRPr lang="en-US" sz="1200" dirty="0">
              <a:latin typeface="Calibri" pitchFamily="34" charset="0"/>
            </a:endParaRPr>
          </a:p>
        </p:txBody>
      </p:sp>
    </p:spTree>
    <p:extLst>
      <p:ext uri="{BB962C8B-B14F-4D97-AF65-F5344CB8AC3E}">
        <p14:creationId xmlns:p14="http://schemas.microsoft.com/office/powerpoint/2010/main" val="650215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9508"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0D228DA3-6567-4217-8E9F-CD0AD9F6B06A}" type="slidenum">
              <a:rPr lang="en-US" sz="1200">
                <a:latin typeface="Calibri" pitchFamily="34" charset="0"/>
              </a:rPr>
              <a:pPr algn="r"/>
              <a:t>10</a:t>
            </a:fld>
            <a:endParaRPr lang="en-US" sz="1200">
              <a:latin typeface="Calibri" pitchFamily="34" charset="0"/>
            </a:endParaRPr>
          </a:p>
        </p:txBody>
      </p:sp>
    </p:spTree>
    <p:extLst>
      <p:ext uri="{BB962C8B-B14F-4D97-AF65-F5344CB8AC3E}">
        <p14:creationId xmlns:p14="http://schemas.microsoft.com/office/powerpoint/2010/main" val="1203490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9508"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0D228DA3-6567-4217-8E9F-CD0AD9F6B06A}" type="slidenum">
              <a:rPr lang="en-US" sz="1200">
                <a:latin typeface="Calibri" pitchFamily="34" charset="0"/>
              </a:rPr>
              <a:pPr algn="r"/>
              <a:t>11</a:t>
            </a:fld>
            <a:endParaRPr lang="en-US" sz="1200">
              <a:latin typeface="Calibri" pitchFamily="34" charset="0"/>
            </a:endParaRPr>
          </a:p>
        </p:txBody>
      </p:sp>
    </p:spTree>
    <p:extLst>
      <p:ext uri="{BB962C8B-B14F-4D97-AF65-F5344CB8AC3E}">
        <p14:creationId xmlns:p14="http://schemas.microsoft.com/office/powerpoint/2010/main" val="900809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12</a:t>
            </a:fld>
            <a:endParaRPr lang="en-US" sz="1200">
              <a:latin typeface="Calibri" pitchFamily="34" charset="0"/>
            </a:endParaRPr>
          </a:p>
        </p:txBody>
      </p:sp>
    </p:spTree>
    <p:extLst>
      <p:ext uri="{BB962C8B-B14F-4D97-AF65-F5344CB8AC3E}">
        <p14:creationId xmlns:p14="http://schemas.microsoft.com/office/powerpoint/2010/main" val="605510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13</a:t>
            </a:fld>
            <a:endParaRPr lang="en-US" sz="1200">
              <a:latin typeface="Calibri" pitchFamily="34" charset="0"/>
            </a:endParaRPr>
          </a:p>
        </p:txBody>
      </p:sp>
    </p:spTree>
    <p:extLst>
      <p:ext uri="{BB962C8B-B14F-4D97-AF65-F5344CB8AC3E}">
        <p14:creationId xmlns:p14="http://schemas.microsoft.com/office/powerpoint/2010/main" val="1973468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14</a:t>
            </a:fld>
            <a:endParaRPr lang="en-US" sz="1200">
              <a:latin typeface="Calibri" pitchFamily="34" charset="0"/>
            </a:endParaRPr>
          </a:p>
        </p:txBody>
      </p:sp>
    </p:spTree>
    <p:extLst>
      <p:ext uri="{BB962C8B-B14F-4D97-AF65-F5344CB8AC3E}">
        <p14:creationId xmlns:p14="http://schemas.microsoft.com/office/powerpoint/2010/main" val="3573369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15</a:t>
            </a:fld>
            <a:endParaRPr lang="en-US" sz="1200">
              <a:latin typeface="Calibri" pitchFamily="34" charset="0"/>
            </a:endParaRPr>
          </a:p>
        </p:txBody>
      </p:sp>
    </p:spTree>
    <p:extLst>
      <p:ext uri="{BB962C8B-B14F-4D97-AF65-F5344CB8AC3E}">
        <p14:creationId xmlns:p14="http://schemas.microsoft.com/office/powerpoint/2010/main" val="1808626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16</a:t>
            </a:fld>
            <a:endParaRPr lang="en-US" sz="1200">
              <a:latin typeface="Calibri" pitchFamily="34" charset="0"/>
            </a:endParaRPr>
          </a:p>
        </p:txBody>
      </p:sp>
    </p:spTree>
    <p:extLst>
      <p:ext uri="{BB962C8B-B14F-4D97-AF65-F5344CB8AC3E}">
        <p14:creationId xmlns:p14="http://schemas.microsoft.com/office/powerpoint/2010/main" val="79168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17</a:t>
            </a:fld>
            <a:endParaRPr lang="en-US" sz="1200">
              <a:latin typeface="Calibri" pitchFamily="34" charset="0"/>
            </a:endParaRPr>
          </a:p>
        </p:txBody>
      </p:sp>
    </p:spTree>
    <p:extLst>
      <p:ext uri="{BB962C8B-B14F-4D97-AF65-F5344CB8AC3E}">
        <p14:creationId xmlns:p14="http://schemas.microsoft.com/office/powerpoint/2010/main" val="871067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18</a:t>
            </a:fld>
            <a:endParaRPr lang="en-US" sz="1200">
              <a:latin typeface="Calibri" pitchFamily="34" charset="0"/>
            </a:endParaRPr>
          </a:p>
        </p:txBody>
      </p:sp>
    </p:spTree>
    <p:extLst>
      <p:ext uri="{BB962C8B-B14F-4D97-AF65-F5344CB8AC3E}">
        <p14:creationId xmlns:p14="http://schemas.microsoft.com/office/powerpoint/2010/main" val="2746353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19</a:t>
            </a:fld>
            <a:endParaRPr lang="en-US" sz="1200">
              <a:latin typeface="Calibri" pitchFamily="34" charset="0"/>
            </a:endParaRPr>
          </a:p>
        </p:txBody>
      </p:sp>
    </p:spTree>
    <p:extLst>
      <p:ext uri="{BB962C8B-B14F-4D97-AF65-F5344CB8AC3E}">
        <p14:creationId xmlns:p14="http://schemas.microsoft.com/office/powerpoint/2010/main" val="1527823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txBox="1">
            <a:spLocks noGrp="1" noChangeArrowheads="1"/>
          </p:cNvSpPr>
          <p:nvPr/>
        </p:nvSpPr>
        <p:spPr bwMode="auto">
          <a:xfrm>
            <a:off x="3937000" y="8774113"/>
            <a:ext cx="3011488" cy="460375"/>
          </a:xfrm>
          <a:prstGeom prst="rect">
            <a:avLst/>
          </a:prstGeom>
          <a:noFill/>
          <a:ln w="9525">
            <a:noFill/>
            <a:miter lim="800000"/>
            <a:headEnd/>
            <a:tailEnd/>
          </a:ln>
        </p:spPr>
        <p:txBody>
          <a:bodyPr lIns="94557" tIns="47278" rIns="94557" bIns="47278" anchor="b"/>
          <a:lstStyle/>
          <a:p>
            <a:pPr algn="r" defTabSz="944563"/>
            <a:fld id="{F3D86D7B-6050-4914-A6F2-0D6A77AB673E}" type="slidenum">
              <a:rPr lang="en-US" sz="1200">
                <a:cs typeface="Arial" charset="0"/>
              </a:rPr>
              <a:pPr algn="r" defTabSz="944563"/>
              <a:t>2</a:t>
            </a:fld>
            <a:endParaRPr lang="en-US" sz="1200">
              <a:cs typeface="Arial" charset="0"/>
            </a:endParaRPr>
          </a:p>
        </p:txBody>
      </p:sp>
      <p:sp>
        <p:nvSpPr>
          <p:cNvPr id="143363" name="Rectangle 2"/>
          <p:cNvSpPr>
            <a:spLocks noGrp="1" noRot="1" noChangeAspect="1" noChangeArrowheads="1" noTextEdit="1"/>
          </p:cNvSpPr>
          <p:nvPr>
            <p:ph type="sldImg"/>
          </p:nvPr>
        </p:nvSpPr>
        <p:spPr bwMode="auto">
          <a:xfrm>
            <a:off x="1168400" y="690563"/>
            <a:ext cx="4621213" cy="3465512"/>
          </a:xfrm>
          <a:noFill/>
          <a:ln>
            <a:solidFill>
              <a:srgbClr val="000000"/>
            </a:solidFill>
            <a:miter lim="800000"/>
            <a:headEnd/>
            <a:tailEnd/>
          </a:ln>
        </p:spPr>
      </p:sp>
      <p:sp>
        <p:nvSpPr>
          <p:cNvPr id="143364" name="Rectangle 3"/>
          <p:cNvSpPr>
            <a:spLocks noGrp="1" noChangeArrowheads="1"/>
          </p:cNvSpPr>
          <p:nvPr>
            <p:ph type="body" idx="1"/>
          </p:nvPr>
        </p:nvSpPr>
        <p:spPr bwMode="auto">
          <a:xfrm>
            <a:off x="696913" y="4386263"/>
            <a:ext cx="5556250" cy="4159250"/>
          </a:xfrm>
          <a:noFill/>
        </p:spPr>
        <p:txBody>
          <a:bodyPr wrap="square" lIns="94557" tIns="47278" rIns="94557" bIns="47278"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669707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20</a:t>
            </a:fld>
            <a:endParaRPr lang="en-US" sz="1200">
              <a:latin typeface="Calibri" pitchFamily="34" charset="0"/>
            </a:endParaRPr>
          </a:p>
        </p:txBody>
      </p:sp>
    </p:spTree>
    <p:extLst>
      <p:ext uri="{BB962C8B-B14F-4D97-AF65-F5344CB8AC3E}">
        <p14:creationId xmlns:p14="http://schemas.microsoft.com/office/powerpoint/2010/main" val="1546900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21</a:t>
            </a:fld>
            <a:endParaRPr lang="en-US" sz="1200">
              <a:latin typeface="Calibri" pitchFamily="34" charset="0"/>
            </a:endParaRPr>
          </a:p>
        </p:txBody>
      </p:sp>
    </p:spTree>
    <p:extLst>
      <p:ext uri="{BB962C8B-B14F-4D97-AF65-F5344CB8AC3E}">
        <p14:creationId xmlns:p14="http://schemas.microsoft.com/office/powerpoint/2010/main" val="3204227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22</a:t>
            </a:fld>
            <a:endParaRPr lang="en-US" sz="1200">
              <a:latin typeface="Calibri" pitchFamily="34" charset="0"/>
            </a:endParaRPr>
          </a:p>
        </p:txBody>
      </p:sp>
    </p:spTree>
    <p:extLst>
      <p:ext uri="{BB962C8B-B14F-4D97-AF65-F5344CB8AC3E}">
        <p14:creationId xmlns:p14="http://schemas.microsoft.com/office/powerpoint/2010/main" val="2802225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23</a:t>
            </a:fld>
            <a:endParaRPr lang="en-US" sz="1200">
              <a:latin typeface="Calibri" pitchFamily="34" charset="0"/>
            </a:endParaRPr>
          </a:p>
        </p:txBody>
      </p:sp>
    </p:spTree>
    <p:extLst>
      <p:ext uri="{BB962C8B-B14F-4D97-AF65-F5344CB8AC3E}">
        <p14:creationId xmlns:p14="http://schemas.microsoft.com/office/powerpoint/2010/main" val="2310943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24</a:t>
            </a:fld>
            <a:endParaRPr lang="en-US" sz="1200">
              <a:latin typeface="Calibri" pitchFamily="34" charset="0"/>
            </a:endParaRPr>
          </a:p>
        </p:txBody>
      </p:sp>
    </p:spTree>
    <p:extLst>
      <p:ext uri="{BB962C8B-B14F-4D97-AF65-F5344CB8AC3E}">
        <p14:creationId xmlns:p14="http://schemas.microsoft.com/office/powerpoint/2010/main" val="2402342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25</a:t>
            </a:fld>
            <a:endParaRPr lang="en-US" sz="1200">
              <a:latin typeface="Calibri" pitchFamily="34" charset="0"/>
            </a:endParaRPr>
          </a:p>
        </p:txBody>
      </p:sp>
    </p:spTree>
    <p:extLst>
      <p:ext uri="{BB962C8B-B14F-4D97-AF65-F5344CB8AC3E}">
        <p14:creationId xmlns:p14="http://schemas.microsoft.com/office/powerpoint/2010/main" val="3296710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26</a:t>
            </a:fld>
            <a:endParaRPr lang="en-US" sz="1200">
              <a:latin typeface="Calibri" pitchFamily="34" charset="0"/>
            </a:endParaRPr>
          </a:p>
        </p:txBody>
      </p:sp>
    </p:spTree>
    <p:extLst>
      <p:ext uri="{BB962C8B-B14F-4D97-AF65-F5344CB8AC3E}">
        <p14:creationId xmlns:p14="http://schemas.microsoft.com/office/powerpoint/2010/main" val="2982932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27</a:t>
            </a:fld>
            <a:endParaRPr lang="en-US" sz="1200">
              <a:latin typeface="Calibri" pitchFamily="34" charset="0"/>
            </a:endParaRPr>
          </a:p>
        </p:txBody>
      </p:sp>
    </p:spTree>
    <p:extLst>
      <p:ext uri="{BB962C8B-B14F-4D97-AF65-F5344CB8AC3E}">
        <p14:creationId xmlns:p14="http://schemas.microsoft.com/office/powerpoint/2010/main" val="2910234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28</a:t>
            </a:fld>
            <a:endParaRPr lang="en-US" sz="1200">
              <a:latin typeface="Calibri" pitchFamily="34" charset="0"/>
            </a:endParaRPr>
          </a:p>
        </p:txBody>
      </p:sp>
    </p:spTree>
    <p:extLst>
      <p:ext uri="{BB962C8B-B14F-4D97-AF65-F5344CB8AC3E}">
        <p14:creationId xmlns:p14="http://schemas.microsoft.com/office/powerpoint/2010/main" val="232365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29</a:t>
            </a:fld>
            <a:endParaRPr lang="en-US" sz="1200">
              <a:latin typeface="Calibri" pitchFamily="34" charset="0"/>
            </a:endParaRPr>
          </a:p>
        </p:txBody>
      </p:sp>
      <p:sp>
        <p:nvSpPr>
          <p:cNvPr id="2" name="Notes Placeholder 1"/>
          <p:cNvSpPr>
            <a:spLocks noGrp="1"/>
          </p:cNvSpPr>
          <p:nvPr>
            <p:ph type="body" sz="quarter" idx="10"/>
          </p:nvPr>
        </p:nvSpPr>
        <p:spPr/>
        <p:txBody>
          <a:bodyPr/>
          <a:lstStyle/>
          <a:p>
            <a:r>
              <a:rPr lang="en-US" i="1" dirty="0"/>
              <a:t>Note</a:t>
            </a:r>
            <a:r>
              <a:rPr lang="en-US" dirty="0"/>
              <a:t> 1: North Texas 4-year colleges include Tarleton State Univ., Texas A&amp;M - Commerce, Texas Woman’s Univ., Univ. of Texas at Arlington, Univ. of Texas at Dallas, Univ. of North Texas, and Univ. of North Texas Health Science Center.</a:t>
            </a:r>
          </a:p>
          <a:p>
            <a:r>
              <a:rPr lang="en-US" i="1" dirty="0"/>
              <a:t>Note</a:t>
            </a:r>
            <a:r>
              <a:rPr lang="en-US" dirty="0"/>
              <a:t> 2: The statistics are based on graduates of associate, bachelor, master, and doctorate degrees and bachelor-level and graduate-level certificates</a:t>
            </a:r>
          </a:p>
        </p:txBody>
      </p:sp>
    </p:spTree>
    <p:extLst>
      <p:ext uri="{BB962C8B-B14F-4D97-AF65-F5344CB8AC3E}">
        <p14:creationId xmlns:p14="http://schemas.microsoft.com/office/powerpoint/2010/main" val="88908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a:t>
            </a:fld>
            <a:endParaRPr lang="en-US" sz="1200">
              <a:latin typeface="Calibri" pitchFamily="34" charset="0"/>
            </a:endParaRPr>
          </a:p>
        </p:txBody>
      </p:sp>
    </p:spTree>
    <p:extLst>
      <p:ext uri="{BB962C8B-B14F-4D97-AF65-F5344CB8AC3E}">
        <p14:creationId xmlns:p14="http://schemas.microsoft.com/office/powerpoint/2010/main" val="121691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a:t>Note</a:t>
            </a:r>
            <a:r>
              <a:rPr lang="en-US" dirty="0"/>
              <a:t> 1: </a:t>
            </a:r>
            <a:r>
              <a:rPr lang="en-US" b="1" dirty="0"/>
              <a:t>'</a:t>
            </a:r>
            <a:r>
              <a:rPr lang="en-US" i="1" dirty="0"/>
              <a:t>Not </a:t>
            </a:r>
            <a:r>
              <a:rPr lang="en-US" i="1" dirty="0" err="1"/>
              <a:t>Trackable</a:t>
            </a:r>
            <a:r>
              <a:rPr lang="en-US" b="1" dirty="0"/>
              <a:t>'</a:t>
            </a:r>
            <a:r>
              <a:rPr lang="en-US" dirty="0"/>
              <a:t> graduates have non-standard ID numbers that do not match any at Texas higher education institutions. ‘</a:t>
            </a:r>
            <a:r>
              <a:rPr lang="en-US" i="1" dirty="0"/>
              <a:t>Not Found</a:t>
            </a:r>
            <a:r>
              <a:rPr lang="en-US" b="1" dirty="0"/>
              <a:t>’ </a:t>
            </a:r>
            <a:r>
              <a:rPr lang="en-US" i="1" dirty="0"/>
              <a:t>graduates have standard ID numbers</a:t>
            </a:r>
            <a:r>
              <a:rPr lang="en-US" b="1" dirty="0"/>
              <a:t> </a:t>
            </a:r>
            <a:r>
              <a:rPr lang="en-US" dirty="0"/>
              <a:t>that</a:t>
            </a:r>
            <a:r>
              <a:rPr lang="en-US" b="1" dirty="0"/>
              <a:t> </a:t>
            </a:r>
            <a:r>
              <a:rPr lang="en-US" i="1" dirty="0"/>
              <a:t>do match any</a:t>
            </a:r>
            <a:r>
              <a:rPr lang="en-US" dirty="0"/>
              <a:t> at Texas higher education institutions in the speciﬁed year.</a:t>
            </a:r>
          </a:p>
          <a:p>
            <a:r>
              <a:rPr lang="en-US" i="1" dirty="0"/>
              <a:t>Note</a:t>
            </a:r>
            <a:r>
              <a:rPr lang="en-US" dirty="0"/>
              <a:t> 2: Total = 2-year + 4-year + Not </a:t>
            </a:r>
            <a:r>
              <a:rPr lang="en-US" dirty="0" err="1"/>
              <a:t>Trackable</a:t>
            </a:r>
            <a:r>
              <a:rPr lang="en-US" dirty="0"/>
              <a:t> + Not Found. However, as majority of the graduates in ‘Not </a:t>
            </a:r>
            <a:r>
              <a:rPr lang="en-US" dirty="0" err="1"/>
              <a:t>trackable</a:t>
            </a:r>
            <a:r>
              <a:rPr lang="en-US" dirty="0"/>
              <a:t>’ and ‘Not Found’ do not enroll in higher education. The ‘Total’ actually is the total number of high school graduates, rather than the total enrollment in higher education.</a:t>
            </a:r>
          </a:p>
          <a:p>
            <a:pPr marL="228600" indent="-228600" eaLnBrk="1" hangingPunct="1">
              <a:spcBef>
                <a:spcPct val="0"/>
              </a:spcBef>
            </a:pPr>
            <a:endParaRPr lang="en-US" dirty="0"/>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30</a:t>
            </a:fld>
            <a:endParaRPr lang="en-US" sz="1200">
              <a:latin typeface="Calibri" pitchFamily="34" charset="0"/>
            </a:endParaRPr>
          </a:p>
        </p:txBody>
      </p:sp>
    </p:spTree>
    <p:extLst>
      <p:ext uri="{BB962C8B-B14F-4D97-AF65-F5344CB8AC3E}">
        <p14:creationId xmlns:p14="http://schemas.microsoft.com/office/powerpoint/2010/main" val="37367273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31</a:t>
            </a:fld>
            <a:endParaRPr lang="en-US" sz="1200">
              <a:latin typeface="Calibri" pitchFamily="34" charset="0"/>
            </a:endParaRPr>
          </a:p>
        </p:txBody>
      </p:sp>
    </p:spTree>
    <p:extLst>
      <p:ext uri="{BB962C8B-B14F-4D97-AF65-F5344CB8AC3E}">
        <p14:creationId xmlns:p14="http://schemas.microsoft.com/office/powerpoint/2010/main" val="37930462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a:t>Note</a:t>
            </a:r>
            <a:r>
              <a:rPr lang="en-US" dirty="0"/>
              <a:t> 1: Total = 2-year + 4-year + Not </a:t>
            </a:r>
            <a:r>
              <a:rPr lang="en-US" dirty="0" err="1"/>
              <a:t>Trackable</a:t>
            </a:r>
            <a:r>
              <a:rPr lang="en-US" dirty="0"/>
              <a:t> + Not Found. The latter two are not listed.</a:t>
            </a:r>
          </a:p>
          <a:p>
            <a:r>
              <a:rPr lang="en-US" i="1" dirty="0"/>
              <a:t>Note</a:t>
            </a:r>
            <a:r>
              <a:rPr lang="en-US" dirty="0"/>
              <a:t> 2: MAD = Mean Annual Difference.</a:t>
            </a:r>
          </a:p>
          <a:p>
            <a:r>
              <a:rPr lang="en-US" i="1" dirty="0"/>
              <a:t>Note</a:t>
            </a:r>
            <a:r>
              <a:rPr lang="en-US" dirty="0"/>
              <a:t> 3: MARC = Mean Annual Rate of Change. It is calculated as the ratio of MAD over the enrollment in 1996.</a:t>
            </a:r>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32</a:t>
            </a:fld>
            <a:endParaRPr lang="en-US" sz="1200">
              <a:latin typeface="Calibri" pitchFamily="34" charset="0"/>
            </a:endParaRPr>
          </a:p>
        </p:txBody>
      </p:sp>
    </p:spTree>
    <p:extLst>
      <p:ext uri="{BB962C8B-B14F-4D97-AF65-F5344CB8AC3E}">
        <p14:creationId xmlns:p14="http://schemas.microsoft.com/office/powerpoint/2010/main" val="1973663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33</a:t>
            </a:fld>
            <a:endParaRPr lang="en-US" sz="1200">
              <a:latin typeface="Calibri" pitchFamily="34" charset="0"/>
            </a:endParaRPr>
          </a:p>
        </p:txBody>
      </p:sp>
    </p:spTree>
    <p:extLst>
      <p:ext uri="{BB962C8B-B14F-4D97-AF65-F5344CB8AC3E}">
        <p14:creationId xmlns:p14="http://schemas.microsoft.com/office/powerpoint/2010/main" val="2204003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34</a:t>
            </a:fld>
            <a:endParaRPr lang="en-US" sz="1200">
              <a:latin typeface="Calibri" pitchFamily="34" charset="0"/>
            </a:endParaRPr>
          </a:p>
        </p:txBody>
      </p:sp>
    </p:spTree>
    <p:extLst>
      <p:ext uri="{BB962C8B-B14F-4D97-AF65-F5344CB8AC3E}">
        <p14:creationId xmlns:p14="http://schemas.microsoft.com/office/powerpoint/2010/main" val="38277168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35</a:t>
            </a:fld>
            <a:endParaRPr lang="en-US" sz="1200">
              <a:latin typeface="Calibri" pitchFamily="34" charset="0"/>
            </a:endParaRPr>
          </a:p>
        </p:txBody>
      </p:sp>
    </p:spTree>
    <p:extLst>
      <p:ext uri="{BB962C8B-B14F-4D97-AF65-F5344CB8AC3E}">
        <p14:creationId xmlns:p14="http://schemas.microsoft.com/office/powerpoint/2010/main" val="1170872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36</a:t>
            </a:fld>
            <a:endParaRPr lang="en-US" sz="1200">
              <a:latin typeface="Calibri" pitchFamily="34" charset="0"/>
            </a:endParaRPr>
          </a:p>
        </p:txBody>
      </p:sp>
    </p:spTree>
    <p:extLst>
      <p:ext uri="{BB962C8B-B14F-4D97-AF65-F5344CB8AC3E}">
        <p14:creationId xmlns:p14="http://schemas.microsoft.com/office/powerpoint/2010/main" val="25995338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37</a:t>
            </a:fld>
            <a:endParaRPr lang="en-US" sz="1200">
              <a:latin typeface="Calibri" pitchFamily="34" charset="0"/>
            </a:endParaRPr>
          </a:p>
        </p:txBody>
      </p:sp>
    </p:spTree>
    <p:extLst>
      <p:ext uri="{BB962C8B-B14F-4D97-AF65-F5344CB8AC3E}">
        <p14:creationId xmlns:p14="http://schemas.microsoft.com/office/powerpoint/2010/main" val="20771643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38</a:t>
            </a:fld>
            <a:endParaRPr lang="en-US" sz="1200">
              <a:latin typeface="Calibri" pitchFamily="34" charset="0"/>
            </a:endParaRPr>
          </a:p>
        </p:txBody>
      </p:sp>
    </p:spTree>
    <p:extLst>
      <p:ext uri="{BB962C8B-B14F-4D97-AF65-F5344CB8AC3E}">
        <p14:creationId xmlns:p14="http://schemas.microsoft.com/office/powerpoint/2010/main" val="1883423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39</a:t>
            </a:fld>
            <a:endParaRPr lang="en-US" sz="1200">
              <a:latin typeface="Calibri" pitchFamily="34" charset="0"/>
            </a:endParaRPr>
          </a:p>
        </p:txBody>
      </p:sp>
    </p:spTree>
    <p:extLst>
      <p:ext uri="{BB962C8B-B14F-4D97-AF65-F5344CB8AC3E}">
        <p14:creationId xmlns:p14="http://schemas.microsoft.com/office/powerpoint/2010/main" val="173947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a:t>
            </a:fld>
            <a:endParaRPr lang="en-US" sz="1200">
              <a:latin typeface="Calibri" pitchFamily="34" charset="0"/>
            </a:endParaRPr>
          </a:p>
        </p:txBody>
      </p:sp>
    </p:spTree>
    <p:extLst>
      <p:ext uri="{BB962C8B-B14F-4D97-AF65-F5344CB8AC3E}">
        <p14:creationId xmlns:p14="http://schemas.microsoft.com/office/powerpoint/2010/main" val="20330457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40</a:t>
            </a:fld>
            <a:endParaRPr lang="en-US" sz="1200">
              <a:latin typeface="Calibri" pitchFamily="34" charset="0"/>
            </a:endParaRPr>
          </a:p>
        </p:txBody>
      </p:sp>
    </p:spTree>
    <p:extLst>
      <p:ext uri="{BB962C8B-B14F-4D97-AF65-F5344CB8AC3E}">
        <p14:creationId xmlns:p14="http://schemas.microsoft.com/office/powerpoint/2010/main" val="19086203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41</a:t>
            </a:fld>
            <a:endParaRPr lang="en-US" sz="1200">
              <a:latin typeface="Calibri" pitchFamily="34" charset="0"/>
            </a:endParaRPr>
          </a:p>
        </p:txBody>
      </p:sp>
    </p:spTree>
    <p:extLst>
      <p:ext uri="{BB962C8B-B14F-4D97-AF65-F5344CB8AC3E}">
        <p14:creationId xmlns:p14="http://schemas.microsoft.com/office/powerpoint/2010/main" val="38668151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42</a:t>
            </a:fld>
            <a:endParaRPr lang="en-US" sz="1200">
              <a:latin typeface="Calibri" pitchFamily="34" charset="0"/>
            </a:endParaRPr>
          </a:p>
        </p:txBody>
      </p:sp>
    </p:spTree>
    <p:extLst>
      <p:ext uri="{BB962C8B-B14F-4D97-AF65-F5344CB8AC3E}">
        <p14:creationId xmlns:p14="http://schemas.microsoft.com/office/powerpoint/2010/main" val="8359379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43</a:t>
            </a:fld>
            <a:endParaRPr lang="en-US" sz="1200">
              <a:latin typeface="Calibri" pitchFamily="34" charset="0"/>
            </a:endParaRPr>
          </a:p>
        </p:txBody>
      </p:sp>
    </p:spTree>
    <p:extLst>
      <p:ext uri="{BB962C8B-B14F-4D97-AF65-F5344CB8AC3E}">
        <p14:creationId xmlns:p14="http://schemas.microsoft.com/office/powerpoint/2010/main" val="20671242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44</a:t>
            </a:fld>
            <a:endParaRPr lang="en-US" sz="1200">
              <a:latin typeface="Calibri" pitchFamily="34" charset="0"/>
            </a:endParaRPr>
          </a:p>
        </p:txBody>
      </p:sp>
    </p:spTree>
    <p:extLst>
      <p:ext uri="{BB962C8B-B14F-4D97-AF65-F5344CB8AC3E}">
        <p14:creationId xmlns:p14="http://schemas.microsoft.com/office/powerpoint/2010/main" val="12649448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a:t>Note</a:t>
            </a:r>
            <a:r>
              <a:rPr lang="en-US" dirty="0"/>
              <a:t> 1: The percent in developmental education for the state is not provided.</a:t>
            </a:r>
          </a:p>
          <a:p>
            <a:r>
              <a:rPr lang="en-US" i="1" dirty="0"/>
              <a:t>Note</a:t>
            </a:r>
            <a:r>
              <a:rPr lang="en-US" dirty="0"/>
              <a:t> 2: North Texas 2-year colleges include Collin College, Dallas County Community College District, North Central Texas College, and Tarrant County College.</a:t>
            </a:r>
          </a:p>
          <a:p>
            <a:r>
              <a:rPr lang="en-US" i="1" dirty="0"/>
              <a:t>Note</a:t>
            </a:r>
            <a:r>
              <a:rPr lang="en-US" dirty="0"/>
              <a:t> 3: The 2009 cohort (containing 23,281 students in north Texas) was tracked for three years to 2012; the 2008 cohort (containing 24,876 students in north Texas) was tracked for three years to 2011; and the 2007 cohort (containing 23,431 students in north Texas) was tracked for three years to 2010.</a:t>
            </a:r>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45</a:t>
            </a:fld>
            <a:endParaRPr lang="en-US" sz="1200">
              <a:latin typeface="Calibri" pitchFamily="34" charset="0"/>
            </a:endParaRPr>
          </a:p>
        </p:txBody>
      </p:sp>
    </p:spTree>
    <p:extLst>
      <p:ext uri="{BB962C8B-B14F-4D97-AF65-F5344CB8AC3E}">
        <p14:creationId xmlns:p14="http://schemas.microsoft.com/office/powerpoint/2010/main" val="41999898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i="1" dirty="0"/>
              <a:t>Note</a:t>
            </a:r>
            <a:r>
              <a:rPr lang="en-US" dirty="0"/>
              <a:t> 1: The percentage in developmental education for the state is not provided.</a:t>
            </a:r>
          </a:p>
          <a:p>
            <a:r>
              <a:rPr lang="en-US" i="1" dirty="0"/>
              <a:t>Note</a:t>
            </a:r>
            <a:r>
              <a:rPr lang="en-US" dirty="0"/>
              <a:t> 2: North Texas 4-year colleges include Tarleton State Univ., Texas A&amp;M - Commerce, Texas Woman’s Univ., Univ. of Texas at Arlington, Univ. of Texas at Dallas, Univ. of North Texas, and Univ. of North Texas Health Science Center.</a:t>
            </a:r>
          </a:p>
          <a:p>
            <a:r>
              <a:rPr lang="en-US" i="1" dirty="0"/>
              <a:t>Note</a:t>
            </a:r>
            <a:r>
              <a:rPr lang="en-US" dirty="0"/>
              <a:t> 3: The 2006 cohort (containing 9,512 students in north Texas) was tracked for six years to 2012; the 2005 cohort (containing 9,194 students in north Texas) was tracked for six years to 2011; and the 2004 cohort (containing 9,010 students in north Texas) was tracked for six years to 2010.</a:t>
            </a:r>
          </a:p>
          <a:p>
            <a:r>
              <a:rPr lang="en-US" dirty="0"/>
              <a:t> </a:t>
            </a:r>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46</a:t>
            </a:fld>
            <a:endParaRPr lang="en-US" sz="1200">
              <a:latin typeface="Calibri" pitchFamily="34" charset="0"/>
            </a:endParaRPr>
          </a:p>
        </p:txBody>
      </p:sp>
    </p:spTree>
    <p:extLst>
      <p:ext uri="{BB962C8B-B14F-4D97-AF65-F5344CB8AC3E}">
        <p14:creationId xmlns:p14="http://schemas.microsoft.com/office/powerpoint/2010/main" val="13510666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47</a:t>
            </a:fld>
            <a:endParaRPr lang="en-US" sz="1200">
              <a:latin typeface="Calibri" pitchFamily="34" charset="0"/>
            </a:endParaRPr>
          </a:p>
        </p:txBody>
      </p:sp>
      <p:sp>
        <p:nvSpPr>
          <p:cNvPr id="2" name="Notes Placeholder 1"/>
          <p:cNvSpPr>
            <a:spLocks noGrp="1"/>
          </p:cNvSpPr>
          <p:nvPr>
            <p:ph type="body" sz="quarter" idx="10"/>
          </p:nvPr>
        </p:nvSpPr>
        <p:spPr/>
        <p:txBody>
          <a:bodyPr/>
          <a:lstStyle/>
          <a:p>
            <a:r>
              <a:rPr lang="en-US" i="1" dirty="0"/>
              <a:t>Note</a:t>
            </a:r>
            <a:r>
              <a:rPr lang="en-US" dirty="0"/>
              <a:t> 1: The numbers are for all majors and all degrees/certificates.</a:t>
            </a:r>
          </a:p>
          <a:p>
            <a:r>
              <a:rPr lang="en-US" i="1" dirty="0"/>
              <a:t>Note</a:t>
            </a:r>
            <a:r>
              <a:rPr lang="en-US" dirty="0"/>
              <a:t> 2: The annual average wage was not reported in 2011. However, 4</a:t>
            </a:r>
            <a:r>
              <a:rPr lang="en-US" baseline="30000" dirty="0"/>
              <a:t>th</a:t>
            </a:r>
            <a:r>
              <a:rPr lang="en-US" dirty="0"/>
              <a:t> </a:t>
            </a:r>
            <a:r>
              <a:rPr lang="en-US" dirty="0" err="1"/>
              <a:t>Qtr</a:t>
            </a:r>
            <a:r>
              <a:rPr lang="en-US" dirty="0"/>
              <a:t> employment ratio and 4</a:t>
            </a:r>
            <a:r>
              <a:rPr lang="en-US" baseline="30000" dirty="0"/>
              <a:t>th</a:t>
            </a:r>
            <a:r>
              <a:rPr lang="en-US" dirty="0"/>
              <a:t> </a:t>
            </a:r>
            <a:r>
              <a:rPr lang="en-US" dirty="0" err="1"/>
              <a:t>Qtr</a:t>
            </a:r>
            <a:r>
              <a:rPr lang="en-US" dirty="0"/>
              <a:t> mean wage have been consistently reported since 2009 and were selected for analysis.</a:t>
            </a:r>
          </a:p>
          <a:p>
            <a:r>
              <a:rPr lang="en-US" i="1" dirty="0"/>
              <a:t>Note</a:t>
            </a:r>
            <a:r>
              <a:rPr lang="en-US" dirty="0"/>
              <a:t> 3: North Texas 2-year colleges include Collin College, Dallas County Community College District, North Central Texas College, and Tarrant County College.</a:t>
            </a:r>
          </a:p>
          <a:p>
            <a:r>
              <a:rPr lang="en-US" dirty="0"/>
              <a:t> </a:t>
            </a:r>
            <a:r>
              <a:rPr lang="en-US" i="1" dirty="0"/>
              <a:t>Note</a:t>
            </a:r>
            <a:r>
              <a:rPr lang="en-US" dirty="0"/>
              <a:t> 4: Starting from 2010, the Trinity River campus is included in the Tarrant County College.</a:t>
            </a:r>
          </a:p>
          <a:p>
            <a:endParaRPr lang="en-US" dirty="0"/>
          </a:p>
        </p:txBody>
      </p:sp>
    </p:spTree>
    <p:extLst>
      <p:ext uri="{BB962C8B-B14F-4D97-AF65-F5344CB8AC3E}">
        <p14:creationId xmlns:p14="http://schemas.microsoft.com/office/powerpoint/2010/main" val="14585457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48</a:t>
            </a:fld>
            <a:endParaRPr lang="en-US" sz="1200">
              <a:latin typeface="Calibri" pitchFamily="34" charset="0"/>
            </a:endParaRPr>
          </a:p>
        </p:txBody>
      </p:sp>
    </p:spTree>
    <p:extLst>
      <p:ext uri="{BB962C8B-B14F-4D97-AF65-F5344CB8AC3E}">
        <p14:creationId xmlns:p14="http://schemas.microsoft.com/office/powerpoint/2010/main" val="22991734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49</a:t>
            </a:fld>
            <a:endParaRPr lang="en-US" sz="1200">
              <a:latin typeface="Calibri" pitchFamily="34" charset="0"/>
            </a:endParaRPr>
          </a:p>
        </p:txBody>
      </p:sp>
      <p:sp>
        <p:nvSpPr>
          <p:cNvPr id="2" name="Notes Placeholder 1"/>
          <p:cNvSpPr>
            <a:spLocks noGrp="1"/>
          </p:cNvSpPr>
          <p:nvPr>
            <p:ph type="body" sz="quarter" idx="10"/>
          </p:nvPr>
        </p:nvSpPr>
        <p:spPr/>
        <p:txBody>
          <a:bodyPr/>
          <a:lstStyle/>
          <a:p>
            <a:r>
              <a:rPr lang="en-US" i="1" dirty="0"/>
              <a:t>Note</a:t>
            </a:r>
            <a:r>
              <a:rPr lang="en-US" dirty="0"/>
              <a:t> 1: North Texas 4-year colleges include Tarleton State Univ., Texas A&amp;M - Commerce, Texas Woman’s Univ., Univ. of Texas at Arlington, Univ. of Texas at Dallas, Univ. of North Texas, and Univ. of North Texas Health Science Center.</a:t>
            </a:r>
          </a:p>
          <a:p>
            <a:r>
              <a:rPr lang="en-US" i="1" dirty="0"/>
              <a:t>Note</a:t>
            </a:r>
            <a:r>
              <a:rPr lang="en-US" dirty="0"/>
              <a:t> 2: The statistics are based on graduates of associate, bachelor, master, and doctorate degrees and bachelor-level and graduate-level certificates</a:t>
            </a:r>
          </a:p>
        </p:txBody>
      </p:sp>
    </p:spTree>
    <p:extLst>
      <p:ext uri="{BB962C8B-B14F-4D97-AF65-F5344CB8AC3E}">
        <p14:creationId xmlns:p14="http://schemas.microsoft.com/office/powerpoint/2010/main" val="321236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5</a:t>
            </a:fld>
            <a:endParaRPr lang="en-US" sz="1200">
              <a:latin typeface="Calibri" pitchFamily="34" charset="0"/>
            </a:endParaRPr>
          </a:p>
        </p:txBody>
      </p:sp>
    </p:spTree>
    <p:extLst>
      <p:ext uri="{BB962C8B-B14F-4D97-AF65-F5344CB8AC3E}">
        <p14:creationId xmlns:p14="http://schemas.microsoft.com/office/powerpoint/2010/main" val="29990154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50</a:t>
            </a:fld>
            <a:endParaRPr lang="en-US" sz="1200">
              <a:latin typeface="Calibri" pitchFamily="34" charset="0"/>
            </a:endParaRPr>
          </a:p>
        </p:txBody>
      </p:sp>
    </p:spTree>
    <p:extLst>
      <p:ext uri="{BB962C8B-B14F-4D97-AF65-F5344CB8AC3E}">
        <p14:creationId xmlns:p14="http://schemas.microsoft.com/office/powerpoint/2010/main" val="23236890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51</a:t>
            </a:fld>
            <a:endParaRPr lang="en-US" sz="1200">
              <a:latin typeface="Calibri" pitchFamily="34" charset="0"/>
            </a:endParaRPr>
          </a:p>
        </p:txBody>
      </p:sp>
      <p:sp>
        <p:nvSpPr>
          <p:cNvPr id="2" name="Notes Placeholder 1"/>
          <p:cNvSpPr>
            <a:spLocks noGrp="1"/>
          </p:cNvSpPr>
          <p:nvPr>
            <p:ph type="body" sz="quarter" idx="10"/>
          </p:nvPr>
        </p:nvSpPr>
        <p:spPr/>
        <p:txBody>
          <a:bodyPr/>
          <a:lstStyle/>
          <a:p>
            <a:r>
              <a:rPr lang="en-US" i="1" dirty="0"/>
              <a:t>Note</a:t>
            </a:r>
            <a:r>
              <a:rPr lang="en-US" dirty="0"/>
              <a:t> 1: North Texas 4-year colleges include Tarleton State Univ., Texas A&amp;M - Commerce, Texas Woman’s Univ., Univ. of Texas at Arlington, Univ. of Texas at Dallas, Univ. of North Texas, and Univ. of North Texas Health Science Center.</a:t>
            </a:r>
          </a:p>
          <a:p>
            <a:r>
              <a:rPr lang="en-US" i="1" dirty="0"/>
              <a:t>Note</a:t>
            </a:r>
            <a:r>
              <a:rPr lang="en-US" dirty="0"/>
              <a:t> 2: The statistics are based on graduates of associate, bachelor, master, and doctorate degrees and bachelor-level and graduate-level certificates</a:t>
            </a:r>
          </a:p>
        </p:txBody>
      </p:sp>
    </p:spTree>
    <p:extLst>
      <p:ext uri="{BB962C8B-B14F-4D97-AF65-F5344CB8AC3E}">
        <p14:creationId xmlns:p14="http://schemas.microsoft.com/office/powerpoint/2010/main" val="23211284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52</a:t>
            </a:fld>
            <a:endParaRPr lang="en-US" sz="1200">
              <a:latin typeface="Calibri" pitchFamily="34" charset="0"/>
            </a:endParaRPr>
          </a:p>
        </p:txBody>
      </p:sp>
      <p:sp>
        <p:nvSpPr>
          <p:cNvPr id="2" name="Notes Placeholder 1"/>
          <p:cNvSpPr>
            <a:spLocks noGrp="1"/>
          </p:cNvSpPr>
          <p:nvPr>
            <p:ph type="body" sz="quarter" idx="10"/>
          </p:nvPr>
        </p:nvSpPr>
        <p:spPr/>
        <p:txBody>
          <a:bodyPr/>
          <a:lstStyle/>
          <a:p>
            <a:r>
              <a:rPr lang="en-US" i="1" dirty="0"/>
              <a:t>Note</a:t>
            </a:r>
            <a:r>
              <a:rPr lang="en-US" dirty="0"/>
              <a:t> 1: North Texas 4-year colleges include Tarleton State Univ., Texas A&amp;M - Commerce, Texas Woman’s Univ., Univ. of Texas at Arlington, Univ. of Texas at Dallas, Univ. of North Texas, and Univ. of North Texas Health Science Center.</a:t>
            </a:r>
          </a:p>
          <a:p>
            <a:r>
              <a:rPr lang="en-US" i="1" dirty="0"/>
              <a:t>Note</a:t>
            </a:r>
            <a:r>
              <a:rPr lang="en-US" dirty="0"/>
              <a:t> 2: The statistics are based on graduates of associate, bachelor, master, and doctorate degrees and bachelor-level and graduate-level certificates</a:t>
            </a:r>
          </a:p>
        </p:txBody>
      </p:sp>
    </p:spTree>
    <p:extLst>
      <p:ext uri="{BB962C8B-B14F-4D97-AF65-F5344CB8AC3E}">
        <p14:creationId xmlns:p14="http://schemas.microsoft.com/office/powerpoint/2010/main" val="128957941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Next, here are the regional</a:t>
            </a:r>
            <a:r>
              <a:rPr lang="en-US" sz="1600" baseline="0" dirty="0"/>
              <a:t> targets for completions. We utilized the current proportion of public, independent, and career school enrollment in the regions to divvy up future growth. As we roll out the completion targets, we will supplement regional projections with data on the current distribution of enrollment and completions by institution. When we ask institutions to determine their own completion targets, this data should help guide the discussion within regions. </a:t>
            </a:r>
            <a:endParaRPr lang="en-US" sz="1600" dirty="0"/>
          </a:p>
          <a:p>
            <a:endParaRPr lang="en-US" sz="16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4745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Here are the regional targets for the 60x30</a:t>
            </a:r>
            <a:r>
              <a:rPr lang="en-US" sz="1600" baseline="0" dirty="0"/>
              <a:t> educated population goal. </a:t>
            </a:r>
          </a:p>
          <a:p>
            <a:endParaRPr lang="en-US" sz="1600" baseline="0" dirty="0"/>
          </a:p>
          <a:p>
            <a:r>
              <a:rPr lang="en-US" sz="1600" baseline="0" dirty="0"/>
              <a:t>To be clear, every region must grow the education levels of their populations significantly. we would love to see every region stretch to 60 percent attainment. The numbers here represent the minimum growth we would need from each region to hit our 60% statewide goal. The regional projections you see for 2030 range from 47% to 70%. This variation stems from the differences, as Julie presented, in current levels of attainment as well as significant differences in population growth over the life of the plan. </a:t>
            </a:r>
            <a:endParaRPr lang="en-US" sz="16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50135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0835433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dirty="0"/>
              <a:t>Here are the regional</a:t>
            </a:r>
            <a:r>
              <a:rPr lang="en-US" sz="1600" baseline="0" dirty="0"/>
              <a:t> targets for the rate of high school to higher education enrollment. You will recall we have seen declines in this target over the last two years due to the growth in the number of HS grads outpacing the growth in higher </a:t>
            </a:r>
            <a:r>
              <a:rPr lang="en-US" sz="1600" baseline="0" dirty="0" err="1"/>
              <a:t>ed</a:t>
            </a:r>
            <a:r>
              <a:rPr lang="en-US" sz="1600" baseline="0" dirty="0"/>
              <a:t> enrollments. This regional target will help focus attention on making sure HE institutions are ready to enroll more high school grads and working with K12 partners to improve student matriculation and readiness. </a:t>
            </a:r>
          </a:p>
          <a:p>
            <a:endParaRPr lang="en-US" sz="1600" baseline="0" dirty="0"/>
          </a:p>
          <a:p>
            <a:r>
              <a:rPr lang="en-US" sz="1600" baseline="0" dirty="0"/>
              <a:t>I’d also like to point out that regions excel in different areas. For example, for the educated population goal, Upper Rio Grande is in the lower range of attainment levels, but as you look at Upper Rio Grande here, you’ll see they have the highest to HE direct enrollment rate now and is projected to do so in the future. This example demonstrates a strength of our state and the regional approach: that regions are leaders in some areas and learners in others. </a:t>
            </a:r>
            <a:endParaRPr lang="en-US" sz="16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027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6</a:t>
            </a:fld>
            <a:endParaRPr lang="en-US" sz="1200">
              <a:latin typeface="Calibri" pitchFamily="34" charset="0"/>
            </a:endParaRPr>
          </a:p>
        </p:txBody>
      </p:sp>
    </p:spTree>
    <p:extLst>
      <p:ext uri="{BB962C8B-B14F-4D97-AF65-F5344CB8AC3E}">
        <p14:creationId xmlns:p14="http://schemas.microsoft.com/office/powerpoint/2010/main" val="7549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endParaRPr lang="en-US"/>
          </a:p>
        </p:txBody>
      </p:sp>
      <p:sp>
        <p:nvSpPr>
          <p:cNvPr id="145412"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9D8651C0-65B3-4619-B640-D9D0F0509347}" type="slidenum">
              <a:rPr lang="en-US" sz="1200">
                <a:latin typeface="Calibri" pitchFamily="34" charset="0"/>
              </a:rPr>
              <a:pPr algn="r"/>
              <a:t>7</a:t>
            </a:fld>
            <a:endParaRPr lang="en-US" sz="1200">
              <a:latin typeface="Calibri" pitchFamily="34" charset="0"/>
            </a:endParaRPr>
          </a:p>
        </p:txBody>
      </p:sp>
    </p:spTree>
    <p:extLst>
      <p:ext uri="{BB962C8B-B14F-4D97-AF65-F5344CB8AC3E}">
        <p14:creationId xmlns:p14="http://schemas.microsoft.com/office/powerpoint/2010/main" val="2277692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9508"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0D228DA3-6567-4217-8E9F-CD0AD9F6B06A}" type="slidenum">
              <a:rPr lang="en-US" sz="1200">
                <a:latin typeface="Calibri" pitchFamily="34" charset="0"/>
              </a:rPr>
              <a:pPr algn="r"/>
              <a:t>8</a:t>
            </a:fld>
            <a:endParaRPr lang="en-US" sz="1200">
              <a:latin typeface="Calibri" pitchFamily="34" charset="0"/>
            </a:endParaRPr>
          </a:p>
        </p:txBody>
      </p:sp>
    </p:spTree>
    <p:extLst>
      <p:ext uri="{BB962C8B-B14F-4D97-AF65-F5344CB8AC3E}">
        <p14:creationId xmlns:p14="http://schemas.microsoft.com/office/powerpoint/2010/main" val="3346044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9508" name="Slide Number Placeholder 3"/>
          <p:cNvSpPr txBox="1">
            <a:spLocks noGrp="1"/>
          </p:cNvSpPr>
          <p:nvPr/>
        </p:nvSpPr>
        <p:spPr bwMode="auto">
          <a:xfrm>
            <a:off x="3937000" y="8772525"/>
            <a:ext cx="3011488" cy="461963"/>
          </a:xfrm>
          <a:prstGeom prst="rect">
            <a:avLst/>
          </a:prstGeom>
          <a:noFill/>
          <a:ln w="9525">
            <a:noFill/>
            <a:miter lim="800000"/>
            <a:headEnd/>
            <a:tailEnd/>
          </a:ln>
        </p:spPr>
        <p:txBody>
          <a:bodyPr lIns="92492" tIns="46246" rIns="92492" bIns="46246" anchor="b"/>
          <a:lstStyle/>
          <a:p>
            <a:pPr algn="r"/>
            <a:fld id="{0D228DA3-6567-4217-8E9F-CD0AD9F6B06A}" type="slidenum">
              <a:rPr lang="en-US" sz="1200">
                <a:latin typeface="Calibri" pitchFamily="34" charset="0"/>
              </a:rPr>
              <a:pPr algn="r"/>
              <a:t>9</a:t>
            </a:fld>
            <a:endParaRPr lang="en-US" sz="1200">
              <a:latin typeface="Calibri" pitchFamily="34" charset="0"/>
            </a:endParaRPr>
          </a:p>
        </p:txBody>
      </p:sp>
    </p:spTree>
    <p:extLst>
      <p:ext uri="{BB962C8B-B14F-4D97-AF65-F5344CB8AC3E}">
        <p14:creationId xmlns:p14="http://schemas.microsoft.com/office/powerpoint/2010/main" val="149458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AF73524-8D17-4F83-B657-447C1593CBA4}" type="datetimeFigureOut">
              <a:rPr lang="en-US"/>
              <a:pPr/>
              <a:t>10/15/2018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B718E9-3831-4582-A685-2096B976419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678863D-8497-4B48-BA77-279D4675E553}" type="datetimeFigureOut">
              <a:rPr lang="en-US"/>
              <a:pPr/>
              <a:t>10/15/2018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55AE54-5A9A-42B3-A66F-523DED29D44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9CC1603-5717-49EA-A557-9390313A7C00}" type="datetimeFigureOut">
              <a:rPr lang="en-US"/>
              <a:pPr/>
              <a:t>10/15/2018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9DA611-E7BC-4CF2-8F5C-33C84E61C8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3C88756-826A-4188-A5AE-0024CD97F8E9}" type="datetimeFigureOut">
              <a:rPr lang="en-US"/>
              <a:pPr/>
              <a:t>10/15/2018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502ED0-F656-4B17-999F-B6BFF01D78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F9D76D2-A646-429B-B80A-E6B5011C188C}" type="datetimeFigureOut">
              <a:rPr lang="en-US"/>
              <a:pPr/>
              <a:t>10/15/2018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3E05A6-9A20-403F-A047-B543B2593B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DC32117D-4A70-43CC-A5F6-8545EEB2599A}" type="datetimeFigureOut">
              <a:rPr lang="en-US"/>
              <a:pPr/>
              <a:t>10/15/2018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C2836A9-8931-4E22-B2E0-078D34D518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4148E17B-137D-4074-9E71-1F03313DCCBE}" type="datetimeFigureOut">
              <a:rPr lang="en-US"/>
              <a:pPr/>
              <a:t>10/15/2018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5351D89-1C15-4088-AA1D-7CB0F8A097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EBA53472-C0D7-42CC-8897-B51149EB5627}" type="datetimeFigureOut">
              <a:rPr lang="en-US"/>
              <a:pPr/>
              <a:t>10/15/2018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86CB77B-755D-4F97-BD1A-FC211F96DB0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6C36AB1-3CF7-416F-A420-E9E54A8389A6}" type="datetimeFigureOut">
              <a:rPr lang="en-US"/>
              <a:pPr/>
              <a:t>10/15/2018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7310DD2-B43C-4222-8342-C9CEC54ECF6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4F42F211-1381-4B54-93E4-12020E180A70}" type="datetimeFigureOut">
              <a:rPr lang="en-US"/>
              <a:pPr/>
              <a:t>10/15/2018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EBCAAB0-3F0C-45E6-8E40-710F195D17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ADC0137-50A0-4BA5-B7CB-7BB7A2543922}" type="datetimeFigureOut">
              <a:rPr lang="en-US"/>
              <a:pPr/>
              <a:t>10/15/2018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7453DD1-9201-418D-9A33-8A44332BF95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61E82AD0-6A53-4439-87F8-D711A45FCEFD}" type="datetimeFigureOut">
              <a:rPr lang="en-US"/>
              <a:pPr/>
              <a:t>10/15/2018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C04DBA89-4FDF-476B-A385-733D536698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ntrp16.org/gap-analysis-report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cxulz@yahoo.com" TargetMode="External"/><Relationship Id="rId5" Type="http://schemas.openxmlformats.org/officeDocument/2006/relationships/hyperlink" Target="mailto:jean.keller@unt.edu" TargetMode="External"/><Relationship Id="rId4" Type="http://schemas.openxmlformats.org/officeDocument/2006/relationships/hyperlink" Target="mailto:marry.harris@unt.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ctrTitle" idx="4294967295"/>
          </p:nvPr>
        </p:nvSpPr>
        <p:spPr>
          <a:xfrm>
            <a:off x="0" y="0"/>
            <a:ext cx="9144000" cy="2286000"/>
          </a:xfrm>
          <a:solidFill>
            <a:srgbClr val="FF6600"/>
          </a:solidFill>
        </p:spPr>
        <p:txBody>
          <a:bodyPr/>
          <a:lstStyle/>
          <a:p>
            <a:pPr eaLnBrk="1" hangingPunct="1"/>
            <a:r>
              <a:rPr lang="en-US" sz="3600" b="1" dirty="0">
                <a:latin typeface="Arial" charset="0"/>
              </a:rPr>
              <a:t>North Texas Regional P-16 Gap Analysis for the School Year of 2015-2016</a:t>
            </a:r>
          </a:p>
        </p:txBody>
      </p:sp>
      <p:sp>
        <p:nvSpPr>
          <p:cNvPr id="52227" name="Rectangle 3"/>
          <p:cNvSpPr>
            <a:spLocks noChangeArrowheads="1"/>
          </p:cNvSpPr>
          <p:nvPr/>
        </p:nvSpPr>
        <p:spPr bwMode="auto">
          <a:xfrm>
            <a:off x="0" y="2286000"/>
            <a:ext cx="9144000" cy="4572000"/>
          </a:xfrm>
          <a:prstGeom prst="rect">
            <a:avLst/>
          </a:prstGeom>
          <a:solidFill>
            <a:srgbClr val="FFFFFF"/>
          </a:solidFill>
          <a:ln w="9525">
            <a:noFill/>
            <a:miter lim="800000"/>
            <a:headEnd/>
            <a:tailEnd/>
          </a:ln>
        </p:spPr>
        <p:txBody>
          <a:bodyPr/>
          <a:lstStyle/>
          <a:p>
            <a:pPr marL="533400" indent="-533400">
              <a:lnSpc>
                <a:spcPct val="70000"/>
              </a:lnSpc>
              <a:spcBef>
                <a:spcPct val="30000"/>
              </a:spcBef>
              <a:spcAft>
                <a:spcPct val="30000"/>
              </a:spcAft>
            </a:pPr>
            <a:endParaRPr lang="en-US" sz="2800" b="1" dirty="0">
              <a:latin typeface="Calibri" pitchFamily="34" charset="0"/>
            </a:endParaRPr>
          </a:p>
        </p:txBody>
      </p:sp>
      <p:pic>
        <p:nvPicPr>
          <p:cNvPr id="52228" name="Picture 126" descr="P-16CouncilLogo"/>
          <p:cNvPicPr>
            <a:picLocks noChangeAspect="1" noChangeArrowheads="1"/>
          </p:cNvPicPr>
          <p:nvPr/>
        </p:nvPicPr>
        <p:blipFill>
          <a:blip r:embed="rId3" cstate="print"/>
          <a:srcRect/>
          <a:stretch>
            <a:fillRect/>
          </a:stretch>
        </p:blipFill>
        <p:spPr bwMode="auto">
          <a:xfrm>
            <a:off x="0" y="3276600"/>
            <a:ext cx="2743200" cy="2452688"/>
          </a:xfrm>
          <a:prstGeom prst="rect">
            <a:avLst/>
          </a:prstGeom>
          <a:solidFill>
            <a:srgbClr val="99CCFF"/>
          </a:solidFill>
          <a:ln w="9525">
            <a:noFill/>
            <a:miter lim="800000"/>
            <a:headEnd/>
            <a:tailEnd/>
          </a:ln>
        </p:spPr>
      </p:pic>
      <p:sp>
        <p:nvSpPr>
          <p:cNvPr id="52229" name="Rectangle 3"/>
          <p:cNvSpPr>
            <a:spLocks noChangeArrowheads="1"/>
          </p:cNvSpPr>
          <p:nvPr/>
        </p:nvSpPr>
        <p:spPr bwMode="auto">
          <a:xfrm>
            <a:off x="3048000" y="2514600"/>
            <a:ext cx="5867400" cy="4114800"/>
          </a:xfrm>
          <a:prstGeom prst="rect">
            <a:avLst/>
          </a:prstGeom>
          <a:solidFill>
            <a:schemeClr val="bg1"/>
          </a:solidFill>
          <a:ln w="9525">
            <a:noFill/>
            <a:miter lim="800000"/>
            <a:headEnd/>
            <a:tailEnd/>
          </a:ln>
        </p:spPr>
        <p:txBody>
          <a:bodyPr/>
          <a:lstStyle/>
          <a:p>
            <a:pPr marL="533400" indent="-533400">
              <a:lnSpc>
                <a:spcPct val="70000"/>
              </a:lnSpc>
              <a:spcBef>
                <a:spcPct val="30000"/>
              </a:spcBef>
              <a:spcAft>
                <a:spcPct val="30000"/>
              </a:spcAft>
            </a:pPr>
            <a:r>
              <a:rPr lang="en-US" sz="2800" dirty="0">
                <a:latin typeface="Calibri" pitchFamily="34" charset="0"/>
              </a:rPr>
              <a:t>Contact: Dr. Mary Harris</a:t>
            </a:r>
          </a:p>
          <a:p>
            <a:pPr marL="533400" indent="-533400">
              <a:lnSpc>
                <a:spcPct val="70000"/>
              </a:lnSpc>
              <a:spcBef>
                <a:spcPct val="30000"/>
              </a:spcBef>
              <a:spcAft>
                <a:spcPct val="30000"/>
              </a:spcAft>
            </a:pPr>
            <a:r>
              <a:rPr lang="en-US" sz="2800" dirty="0">
                <a:latin typeface="Calibri" pitchFamily="34" charset="0"/>
              </a:rPr>
              <a:t>                </a:t>
            </a:r>
            <a:r>
              <a:rPr lang="en-US" sz="2800" dirty="0">
                <a:latin typeface="Calibri" pitchFamily="34" charset="0"/>
                <a:hlinkClick r:id="rId4"/>
              </a:rPr>
              <a:t>mary.harris@unt.edu</a:t>
            </a:r>
            <a:endParaRPr lang="en-US" sz="2800" dirty="0">
              <a:latin typeface="Calibri" pitchFamily="34" charset="0"/>
            </a:endParaRPr>
          </a:p>
          <a:p>
            <a:pPr marL="533400" indent="-533400">
              <a:lnSpc>
                <a:spcPct val="70000"/>
              </a:lnSpc>
              <a:spcBef>
                <a:spcPct val="30000"/>
              </a:spcBef>
              <a:spcAft>
                <a:spcPct val="30000"/>
              </a:spcAft>
            </a:pPr>
            <a:r>
              <a:rPr lang="en-US" sz="2800" dirty="0">
                <a:latin typeface="Calibri" pitchFamily="34" charset="0"/>
              </a:rPr>
              <a:t>                Dr. Jean Keller</a:t>
            </a:r>
          </a:p>
          <a:p>
            <a:pPr marL="533400" indent="-533400">
              <a:lnSpc>
                <a:spcPct val="70000"/>
              </a:lnSpc>
              <a:spcBef>
                <a:spcPct val="30000"/>
              </a:spcBef>
              <a:spcAft>
                <a:spcPct val="30000"/>
              </a:spcAft>
            </a:pPr>
            <a:r>
              <a:rPr lang="en-US" sz="2800" dirty="0">
                <a:latin typeface="Calibri" pitchFamily="34" charset="0"/>
              </a:rPr>
              <a:t>                </a:t>
            </a:r>
            <a:r>
              <a:rPr lang="en-US" sz="2800" dirty="0">
                <a:latin typeface="Calibri" pitchFamily="34" charset="0"/>
                <a:hlinkClick r:id="rId5"/>
              </a:rPr>
              <a:t>jean.keller@unt.edu</a:t>
            </a:r>
            <a:endParaRPr lang="en-US" sz="2800" dirty="0">
              <a:latin typeface="Calibri" pitchFamily="34" charset="0"/>
            </a:endParaRPr>
          </a:p>
          <a:p>
            <a:pPr marL="533400" indent="-533400">
              <a:lnSpc>
                <a:spcPct val="70000"/>
              </a:lnSpc>
              <a:spcBef>
                <a:spcPct val="30000"/>
              </a:spcBef>
              <a:spcAft>
                <a:spcPct val="30000"/>
              </a:spcAft>
            </a:pPr>
            <a:r>
              <a:rPr lang="en-US" sz="2800" dirty="0">
                <a:latin typeface="Calibri" pitchFamily="34" charset="0"/>
              </a:rPr>
              <a:t>Data Analysis: Dr. </a:t>
            </a:r>
            <a:r>
              <a:rPr lang="en-US" sz="2800" dirty="0" err="1">
                <a:latin typeface="Calibri" pitchFamily="34" charset="0"/>
              </a:rPr>
              <a:t>Changkuan</a:t>
            </a:r>
            <a:r>
              <a:rPr lang="en-US" sz="2800" dirty="0">
                <a:latin typeface="Calibri" pitchFamily="34" charset="0"/>
              </a:rPr>
              <a:t> </a:t>
            </a:r>
            <a:r>
              <a:rPr lang="en-US" sz="2800" dirty="0" err="1">
                <a:latin typeface="Calibri" pitchFamily="34" charset="0"/>
              </a:rPr>
              <a:t>Xu</a:t>
            </a:r>
            <a:endParaRPr lang="en-US" sz="2800" dirty="0">
              <a:latin typeface="Calibri" pitchFamily="34" charset="0"/>
            </a:endParaRPr>
          </a:p>
          <a:p>
            <a:pPr marL="533400" indent="-533400">
              <a:lnSpc>
                <a:spcPct val="70000"/>
              </a:lnSpc>
              <a:spcBef>
                <a:spcPct val="30000"/>
              </a:spcBef>
              <a:spcAft>
                <a:spcPct val="30000"/>
              </a:spcAft>
            </a:pPr>
            <a:r>
              <a:rPr lang="en-US" sz="2800" dirty="0">
                <a:latin typeface="Calibri" pitchFamily="34" charset="0"/>
              </a:rPr>
              <a:t>                </a:t>
            </a:r>
            <a:r>
              <a:rPr lang="en-US" sz="2800" dirty="0">
                <a:latin typeface="Calibri" pitchFamily="34" charset="0"/>
                <a:hlinkClick r:id="rId6"/>
              </a:rPr>
              <a:t>cxulz@yahoo.com</a:t>
            </a:r>
            <a:endParaRPr lang="en-US" sz="2800" dirty="0">
              <a:latin typeface="Calibri" pitchFamily="34" charset="0"/>
            </a:endParaRPr>
          </a:p>
          <a:p>
            <a:pPr marL="533400" indent="-533400">
              <a:lnSpc>
                <a:spcPct val="70000"/>
              </a:lnSpc>
              <a:spcBef>
                <a:spcPct val="30000"/>
              </a:spcBef>
              <a:spcAft>
                <a:spcPct val="30000"/>
              </a:spcAft>
            </a:pPr>
            <a:r>
              <a:rPr lang="en-US" sz="2800" dirty="0">
                <a:latin typeface="Calibri" pitchFamily="34" charset="0"/>
              </a:rPr>
              <a:t>Website: </a:t>
            </a:r>
            <a:r>
              <a:rPr lang="en-US" sz="1600" dirty="0">
                <a:latin typeface="Calibri" pitchFamily="34" charset="0"/>
                <a:hlinkClick r:id="rId7"/>
              </a:rPr>
              <a:t>http://ntrp16.org/gap-analysis-reports</a:t>
            </a:r>
            <a:endParaRPr lang="en-US" sz="2800" dirty="0">
              <a:latin typeface="Calibri" pitchFamily="34" charset="0"/>
            </a:endParaRPr>
          </a:p>
          <a:p>
            <a:pPr marL="533400" indent="-533400">
              <a:lnSpc>
                <a:spcPct val="70000"/>
              </a:lnSpc>
              <a:spcBef>
                <a:spcPct val="30000"/>
              </a:spcBef>
              <a:spcAft>
                <a:spcPct val="30000"/>
              </a:spcAft>
            </a:pPr>
            <a:endParaRPr lang="en-US" sz="16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0" y="0"/>
            <a:ext cx="9144000" cy="1295400"/>
          </a:xfrm>
          <a:solidFill>
            <a:srgbClr val="FF6600"/>
          </a:solidFill>
        </p:spPr>
        <p:txBody>
          <a:bodyPr/>
          <a:lstStyle/>
          <a:p>
            <a:r>
              <a:rPr lang="en-US" sz="3200" b="1" dirty="0"/>
              <a:t>Texas Education Agency Regions (Education Service Centers 10 and 11 are highlighted)</a:t>
            </a:r>
          </a:p>
        </p:txBody>
      </p:sp>
      <p:pic>
        <p:nvPicPr>
          <p:cNvPr id="4" name="Picture 3" descr="E:\GAP Analysis 2011\0 - Maps - THECB Regions and TEA ESCs\ESCs10and11.png"/>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828800"/>
            <a:ext cx="5257800" cy="4724400"/>
          </a:xfrm>
          <a:prstGeom prst="rect">
            <a:avLst/>
          </a:prstGeom>
          <a:noFill/>
          <a:ln>
            <a:noFill/>
          </a:ln>
        </p:spPr>
      </p:pic>
    </p:spTree>
    <p:extLst>
      <p:ext uri="{BB962C8B-B14F-4D97-AF65-F5344CB8AC3E}">
        <p14:creationId xmlns:p14="http://schemas.microsoft.com/office/powerpoint/2010/main" val="318758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0" y="0"/>
            <a:ext cx="9144000" cy="1295400"/>
          </a:xfrm>
          <a:solidFill>
            <a:srgbClr val="FF6600"/>
          </a:solidFill>
        </p:spPr>
        <p:txBody>
          <a:bodyPr/>
          <a:lstStyle/>
          <a:p>
            <a:r>
              <a:rPr lang="en-US" sz="3200" b="1" dirty="0"/>
              <a:t>Municipal Counties in Education Service Centers (ESC) 10 and ESC 11</a:t>
            </a:r>
          </a:p>
        </p:txBody>
      </p:sp>
      <p:pic>
        <p:nvPicPr>
          <p:cNvPr id="5" name="Picture 4" descr="E:\GAP Analysis 2011\0 - Maps - THECB Regions and TEA ESCs\ESCs10and11andCounties.png"/>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524000"/>
            <a:ext cx="6019800" cy="4495800"/>
          </a:xfrm>
          <a:prstGeom prst="rect">
            <a:avLst/>
          </a:prstGeom>
          <a:noFill/>
          <a:ln>
            <a:noFill/>
          </a:ln>
        </p:spPr>
      </p:pic>
      <p:sp>
        <p:nvSpPr>
          <p:cNvPr id="2" name="Rectangle 1"/>
          <p:cNvSpPr/>
          <p:nvPr/>
        </p:nvSpPr>
        <p:spPr>
          <a:xfrm>
            <a:off x="57150" y="6208040"/>
            <a:ext cx="9105900" cy="646331"/>
          </a:xfrm>
          <a:prstGeom prst="rect">
            <a:avLst/>
          </a:prstGeom>
        </p:spPr>
        <p:txBody>
          <a:bodyPr wrap="square">
            <a:spAutoFit/>
          </a:bodyPr>
          <a:lstStyle/>
          <a:p>
            <a:r>
              <a:rPr lang="en-US" i="1" dirty="0"/>
              <a:t>Note</a:t>
            </a:r>
            <a:r>
              <a:rPr lang="en-US" dirty="0"/>
              <a:t>: There are eight and nine counties in ESCs 10 and 11, respectively. Navarro County is not part of ESC 10 or 11. However, it is a part of THECB Region 3.</a:t>
            </a:r>
          </a:p>
        </p:txBody>
      </p:sp>
    </p:spTree>
    <p:extLst>
      <p:ext uri="{BB962C8B-B14F-4D97-AF65-F5344CB8AC3E}">
        <p14:creationId xmlns:p14="http://schemas.microsoft.com/office/powerpoint/2010/main" val="368368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2000 and 2010 Populations and 2015 and 2020 Projections in </a:t>
            </a:r>
            <a:br>
              <a:rPr lang="en-US" sz="2400" b="1" dirty="0"/>
            </a:br>
            <a:r>
              <a:rPr lang="en-US" sz="2400" b="1" dirty="0"/>
              <a:t>State and Region 3 by Ethnicity (Ages 18 – 35 only)</a:t>
            </a:r>
          </a:p>
        </p:txBody>
      </p:sp>
      <p:graphicFrame>
        <p:nvGraphicFramePr>
          <p:cNvPr id="2" name="Table 1"/>
          <p:cNvGraphicFramePr>
            <a:graphicFrameLocks noGrp="1"/>
          </p:cNvGraphicFramePr>
          <p:nvPr>
            <p:extLst>
              <p:ext uri="{D42A27DB-BD31-4B8C-83A1-F6EECF244321}">
                <p14:modId xmlns:p14="http://schemas.microsoft.com/office/powerpoint/2010/main" val="3399304283"/>
              </p:ext>
            </p:extLst>
          </p:nvPr>
        </p:nvGraphicFramePr>
        <p:xfrm>
          <a:off x="152401" y="1904999"/>
          <a:ext cx="8762999" cy="4221792"/>
        </p:xfrm>
        <a:graphic>
          <a:graphicData uri="http://schemas.openxmlformats.org/drawingml/2006/table">
            <a:tbl>
              <a:tblPr firstRow="1" firstCol="1" bandRow="1">
                <a:tableStyleId>{5C22544A-7EE6-4342-B048-85BDC9FD1C3A}</a:tableStyleId>
              </a:tblPr>
              <a:tblGrid>
                <a:gridCol w="982061">
                  <a:extLst>
                    <a:ext uri="{9D8B030D-6E8A-4147-A177-3AD203B41FA5}">
                      <a16:colId xmlns="" xmlns:a16="http://schemas.microsoft.com/office/drawing/2014/main" val="20000"/>
                    </a:ext>
                  </a:extLst>
                </a:gridCol>
                <a:gridCol w="1303938">
                  <a:extLst>
                    <a:ext uri="{9D8B030D-6E8A-4147-A177-3AD203B41FA5}">
                      <a16:colId xmlns="" xmlns:a16="http://schemas.microsoft.com/office/drawing/2014/main" val="20001"/>
                    </a:ext>
                  </a:extLst>
                </a:gridCol>
                <a:gridCol w="1295400">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228600">
                  <a:extLst>
                    <a:ext uri="{9D8B030D-6E8A-4147-A177-3AD203B41FA5}">
                      <a16:colId xmlns="" xmlns:a16="http://schemas.microsoft.com/office/drawing/2014/main" val="20004"/>
                    </a:ext>
                  </a:extLst>
                </a:gridCol>
                <a:gridCol w="1219200">
                  <a:extLst>
                    <a:ext uri="{9D8B030D-6E8A-4147-A177-3AD203B41FA5}">
                      <a16:colId xmlns="" xmlns:a16="http://schemas.microsoft.com/office/drawing/2014/main" val="20005"/>
                    </a:ext>
                  </a:extLst>
                </a:gridCol>
                <a:gridCol w="1219200">
                  <a:extLst>
                    <a:ext uri="{9D8B030D-6E8A-4147-A177-3AD203B41FA5}">
                      <a16:colId xmlns="" xmlns:a16="http://schemas.microsoft.com/office/drawing/2014/main" val="20006"/>
                    </a:ext>
                  </a:extLst>
                </a:gridCol>
                <a:gridCol w="1219200">
                  <a:extLst>
                    <a:ext uri="{9D8B030D-6E8A-4147-A177-3AD203B41FA5}">
                      <a16:colId xmlns="" xmlns:a16="http://schemas.microsoft.com/office/drawing/2014/main" val="20007"/>
                    </a:ext>
                  </a:extLst>
                </a:gridCol>
              </a:tblGrid>
              <a:tr h="334269">
                <a:tc rowSpan="2">
                  <a:txBody>
                    <a:bodyPr/>
                    <a:lstStyle/>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 </a:t>
                      </a:r>
                    </a:p>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Year/</a:t>
                      </a:r>
                      <a:r>
                        <a:rPr lang="en-US" sz="2000" dirty="0">
                          <a:effectLst/>
                          <a:latin typeface="Tahoma" pitchFamily="34" charset="0"/>
                          <a:ea typeface="Tahoma" pitchFamily="34" charset="0"/>
                          <a:cs typeface="Tahoma" pitchFamily="34" charset="0"/>
                          <a:sym typeface="Symbol"/>
                        </a:rPr>
                        <a:t></a:t>
                      </a:r>
                      <a:endParaRPr lang="en-US" sz="2000" dirty="0">
                        <a:effectLst/>
                        <a:latin typeface="Tahoma" pitchFamily="34" charset="0"/>
                        <a:ea typeface="Tahoma" pitchFamily="34" charset="0"/>
                        <a:cs typeface="Tahoma" pitchFamily="34" charset="0"/>
                      </a:endParaRPr>
                    </a:p>
                  </a:txBody>
                  <a:tcPr marL="68580" marR="68580" marT="0" marB="0"/>
                </a:tc>
                <a:tc gridSpan="3">
                  <a:txBody>
                    <a:bodyPr/>
                    <a:lstStyle/>
                    <a:p>
                      <a:pPr marL="0" marR="0" algn="ctr">
                        <a:lnSpc>
                          <a:spcPct val="115000"/>
                        </a:lnSpc>
                        <a:spcBef>
                          <a:spcPts val="600"/>
                        </a:spcBef>
                        <a:spcAft>
                          <a:spcPts val="0"/>
                        </a:spcAft>
                      </a:pPr>
                      <a:r>
                        <a:rPr lang="en-US" sz="2000" dirty="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Region 3</a:t>
                      </a: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668538">
                <a:tc vMerge="1">
                  <a:txBody>
                    <a:bodyPr/>
                    <a:lstStyle/>
                    <a:p>
                      <a:endParaRPr lang="en-US"/>
                    </a:p>
                  </a:txBody>
                  <a:tcPr/>
                </a:tc>
                <a:tc>
                  <a:txBody>
                    <a:bodyPr/>
                    <a:lstStyle/>
                    <a:p>
                      <a:pPr marL="0" marR="0">
                        <a:lnSpc>
                          <a:spcPct val="115000"/>
                        </a:lnSpc>
                        <a:spcBef>
                          <a:spcPts val="0"/>
                        </a:spcBef>
                        <a:spcAft>
                          <a:spcPts val="600"/>
                        </a:spcAft>
                      </a:pPr>
                      <a:r>
                        <a:rPr lang="en-US" sz="2000" dirty="0">
                          <a:effectLst/>
                          <a:latin typeface="Tahoma" pitchFamily="34" charset="0"/>
                          <a:ea typeface="Tahoma" pitchFamily="34" charset="0"/>
                          <a:cs typeface="Tahoma" pitchFamily="34" charset="0"/>
                        </a:rPr>
                        <a:t>White</a:t>
                      </a:r>
                    </a:p>
                  </a:txBody>
                  <a:tcPr marL="68580" marR="68580" marT="0" marB="0"/>
                </a:tc>
                <a:tc>
                  <a:txBody>
                    <a:bodyPr/>
                    <a:lstStyle/>
                    <a:p>
                      <a:pPr marL="0" marR="0">
                        <a:lnSpc>
                          <a:spcPct val="115000"/>
                        </a:lnSpc>
                        <a:spcBef>
                          <a:spcPts val="0"/>
                        </a:spcBef>
                        <a:spcAft>
                          <a:spcPts val="600"/>
                        </a:spcAft>
                      </a:pPr>
                      <a:r>
                        <a:rPr lang="en-US" sz="2000" dirty="0">
                          <a:effectLst/>
                          <a:latin typeface="Tahoma" pitchFamily="34" charset="0"/>
                          <a:ea typeface="Tahoma" pitchFamily="34" charset="0"/>
                          <a:cs typeface="Tahoma" pitchFamily="34" charset="0"/>
                        </a:rPr>
                        <a:t>African American</a:t>
                      </a:r>
                    </a:p>
                  </a:txBody>
                  <a:tcPr marL="68580" marR="68580" marT="0" marB="0"/>
                </a:tc>
                <a:tc>
                  <a:txBody>
                    <a:bodyPr/>
                    <a:lstStyle/>
                    <a:p>
                      <a:pPr marL="0" marR="0">
                        <a:lnSpc>
                          <a:spcPct val="115000"/>
                        </a:lnSpc>
                        <a:spcBef>
                          <a:spcPts val="0"/>
                        </a:spcBef>
                        <a:spcAft>
                          <a:spcPts val="600"/>
                        </a:spcAft>
                      </a:pPr>
                      <a:r>
                        <a:rPr lang="en-US" sz="2000" dirty="0">
                          <a:effectLst/>
                          <a:latin typeface="Tahoma" pitchFamily="34" charset="0"/>
                          <a:ea typeface="Tahoma" pitchFamily="34" charset="0"/>
                          <a:cs typeface="Tahoma" pitchFamily="34" charset="0"/>
                        </a:rPr>
                        <a:t>Hispanic</a:t>
                      </a:r>
                    </a:p>
                  </a:txBody>
                  <a:tcPr marL="68580" marR="68580" marT="0" marB="0"/>
                </a:tc>
                <a:tc>
                  <a:txBody>
                    <a:bodyPr/>
                    <a:lstStyle/>
                    <a:p>
                      <a:pPr marL="0" marR="0">
                        <a:lnSpc>
                          <a:spcPct val="115000"/>
                        </a:lnSpc>
                        <a:spcBef>
                          <a:spcPts val="0"/>
                        </a:spcBef>
                        <a:spcAft>
                          <a:spcPts val="60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2000">
                          <a:effectLst/>
                          <a:latin typeface="Tahoma" pitchFamily="34" charset="0"/>
                          <a:ea typeface="Tahoma" pitchFamily="34" charset="0"/>
                          <a:cs typeface="Tahoma" pitchFamily="34" charset="0"/>
                        </a:rPr>
                        <a:t>White</a:t>
                      </a:r>
                    </a:p>
                  </a:txBody>
                  <a:tcPr marL="68580" marR="68580" marT="0" marB="0"/>
                </a:tc>
                <a:tc>
                  <a:txBody>
                    <a:bodyPr/>
                    <a:lstStyle/>
                    <a:p>
                      <a:pPr marL="0" marR="0">
                        <a:lnSpc>
                          <a:spcPct val="115000"/>
                        </a:lnSpc>
                        <a:spcBef>
                          <a:spcPts val="0"/>
                        </a:spcBef>
                        <a:spcAft>
                          <a:spcPts val="600"/>
                        </a:spcAft>
                      </a:pPr>
                      <a:r>
                        <a:rPr lang="en-US" sz="2000">
                          <a:effectLst/>
                          <a:latin typeface="Tahoma" pitchFamily="34" charset="0"/>
                          <a:ea typeface="Tahoma" pitchFamily="34" charset="0"/>
                          <a:cs typeface="Tahoma" pitchFamily="34" charset="0"/>
                        </a:rPr>
                        <a:t>African American</a:t>
                      </a:r>
                    </a:p>
                  </a:txBody>
                  <a:tcPr marL="68580" marR="68580" marT="0" marB="0"/>
                </a:tc>
                <a:tc>
                  <a:txBody>
                    <a:bodyPr/>
                    <a:lstStyle/>
                    <a:p>
                      <a:pPr marL="0" marR="0" algn="r">
                        <a:lnSpc>
                          <a:spcPct val="115000"/>
                        </a:lnSpc>
                        <a:spcBef>
                          <a:spcPts val="0"/>
                        </a:spcBef>
                        <a:spcAft>
                          <a:spcPts val="600"/>
                        </a:spcAft>
                      </a:pPr>
                      <a:r>
                        <a:rPr lang="en-US" sz="2000">
                          <a:effectLst/>
                          <a:latin typeface="Tahoma" pitchFamily="34" charset="0"/>
                          <a:ea typeface="Tahoma" pitchFamily="34" charset="0"/>
                          <a:cs typeface="Tahoma" pitchFamily="34" charset="0"/>
                        </a:rPr>
                        <a:t>Hispanic</a:t>
                      </a:r>
                    </a:p>
                  </a:txBody>
                  <a:tcPr marL="68580" marR="68580" marT="0" marB="0"/>
                </a:tc>
                <a:extLst>
                  <a:ext uri="{0D108BD9-81ED-4DB2-BD59-A6C34878D82A}">
                    <a16:rowId xmlns="" xmlns:a16="http://schemas.microsoft.com/office/drawing/2014/main" val="10001"/>
                  </a:ext>
                </a:extLst>
              </a:tr>
              <a:tr h="598248">
                <a:tc>
                  <a:txBody>
                    <a:bodyPr/>
                    <a:lstStyle/>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2020</a:t>
                      </a:r>
                    </a:p>
                  </a:txBody>
                  <a:tcPr marL="68580" marR="68580" marT="0" marB="0"/>
                </a:tc>
                <a:tc>
                  <a:txBody>
                    <a:bodyPr/>
                    <a:lstStyle/>
                    <a:p>
                      <a:pPr marL="0" marR="0" algn="r">
                        <a:lnSpc>
                          <a:spcPct val="115000"/>
                        </a:lnSpc>
                        <a:spcBef>
                          <a:spcPts val="600"/>
                        </a:spcBef>
                        <a:spcAft>
                          <a:spcPts val="0"/>
                        </a:spcAft>
                      </a:pPr>
                      <a:r>
                        <a:rPr lang="en-US" sz="2000" dirty="0">
                          <a:effectLst/>
                          <a:latin typeface="Tahoma" pitchFamily="34" charset="0"/>
                          <a:ea typeface="Tahoma" pitchFamily="34" charset="0"/>
                          <a:cs typeface="Tahoma" pitchFamily="34" charset="0"/>
                        </a:rPr>
                        <a:t>2,481,446</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864,728</a:t>
                      </a:r>
                    </a:p>
                  </a:txBody>
                  <a:tcPr marL="68580" marR="68580" marT="0" marB="0"/>
                </a:tc>
                <a:tc>
                  <a:txBody>
                    <a:bodyPr/>
                    <a:lstStyle/>
                    <a:p>
                      <a:pPr marL="0" marR="0" algn="r">
                        <a:lnSpc>
                          <a:spcPct val="115000"/>
                        </a:lnSpc>
                        <a:spcBef>
                          <a:spcPts val="600"/>
                        </a:spcBef>
                        <a:spcAft>
                          <a:spcPts val="0"/>
                        </a:spcAft>
                      </a:pPr>
                      <a:r>
                        <a:rPr lang="en-US" sz="2000" dirty="0">
                          <a:effectLst/>
                          <a:latin typeface="Tahoma" pitchFamily="34" charset="0"/>
                          <a:ea typeface="Tahoma" pitchFamily="34" charset="0"/>
                          <a:cs typeface="Tahoma" pitchFamily="34" charset="0"/>
                        </a:rPr>
                        <a:t>3,419,255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747,006</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286,901</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711,682</a:t>
                      </a:r>
                    </a:p>
                  </a:txBody>
                  <a:tcPr marL="68580" marR="68580" marT="0" marB="0"/>
                </a:tc>
                <a:extLst>
                  <a:ext uri="{0D108BD9-81ED-4DB2-BD59-A6C34878D82A}">
                    <a16:rowId xmlns="" xmlns:a16="http://schemas.microsoft.com/office/drawing/2014/main" val="10002"/>
                  </a:ext>
                </a:extLst>
              </a:tr>
              <a:tr h="59824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2,569,212</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837,650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3,069,275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768,460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272,833</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624,887</a:t>
                      </a:r>
                    </a:p>
                  </a:txBody>
                  <a:tcPr marL="68580" marR="68580" marT="0" marB="0"/>
                </a:tc>
                <a:extLst>
                  <a:ext uri="{0D108BD9-81ED-4DB2-BD59-A6C34878D82A}">
                    <a16:rowId xmlns="" xmlns:a16="http://schemas.microsoft.com/office/drawing/2014/main" val="10003"/>
                  </a:ext>
                </a:extLst>
              </a:tr>
              <a:tr h="59824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2,577,006</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790,025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2,744,451</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769,938</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256,712</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565,789</a:t>
                      </a:r>
                    </a:p>
                  </a:txBody>
                  <a:tcPr marL="68580" marR="68580" marT="0" marB="0"/>
                </a:tc>
                <a:extLst>
                  <a:ext uri="{0D108BD9-81ED-4DB2-BD59-A6C34878D82A}">
                    <a16:rowId xmlns="" xmlns:a16="http://schemas.microsoft.com/office/drawing/2014/main" val="10004"/>
                  </a:ext>
                </a:extLst>
              </a:tr>
              <a:tr h="59824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2,619,380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690,025</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2,159,137</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820,391</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216,384</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440,050</a:t>
                      </a:r>
                    </a:p>
                  </a:txBody>
                  <a:tcPr marL="68580" marR="68580" marT="0" marB="0"/>
                </a:tc>
                <a:extLst>
                  <a:ext uri="{0D108BD9-81ED-4DB2-BD59-A6C34878D82A}">
                    <a16:rowId xmlns="" xmlns:a16="http://schemas.microsoft.com/office/drawing/2014/main" val="10005"/>
                  </a:ext>
                </a:extLst>
              </a:tr>
              <a:tr h="668538">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sym typeface="Symbol"/>
                        </a:rPr>
                        <a:t></a:t>
                      </a: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3.7%</a:t>
                      </a: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00B050"/>
                          </a:solidFill>
                          <a:effectLst/>
                          <a:latin typeface="Tahoma" pitchFamily="34" charset="0"/>
                          <a:ea typeface="Tahoma" pitchFamily="34" charset="0"/>
                          <a:cs typeface="Tahoma" pitchFamily="34" charset="0"/>
                        </a:rPr>
                        <a:t>   9.4%</a:t>
                      </a:r>
                    </a:p>
                  </a:txBody>
                  <a:tcPr marL="68580" marR="68580" marT="0" marB="0"/>
                </a:tc>
                <a:tc>
                  <a:txBody>
                    <a:bodyPr/>
                    <a:lstStyle/>
                    <a:p>
                      <a:pPr marL="0" marR="0" algn="r">
                        <a:lnSpc>
                          <a:spcPct val="115000"/>
                        </a:lnSpc>
                        <a:spcBef>
                          <a:spcPts val="0"/>
                        </a:spcBef>
                        <a:spcAft>
                          <a:spcPts val="0"/>
                        </a:spcAft>
                      </a:pPr>
                      <a:r>
                        <a:rPr lang="en-US" sz="2000" dirty="0">
                          <a:solidFill>
                            <a:srgbClr val="00B050"/>
                          </a:solidFill>
                          <a:effectLst/>
                          <a:latin typeface="Tahoma" pitchFamily="34" charset="0"/>
                          <a:ea typeface="Tahoma" pitchFamily="34" charset="0"/>
                          <a:cs typeface="Tahoma" pitchFamily="34" charset="0"/>
                        </a:rPr>
                        <a:t>   23.2%</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3.0%</a:t>
                      </a:r>
                    </a:p>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00B050"/>
                          </a:solidFill>
                          <a:effectLst/>
                          <a:latin typeface="Tahoma" pitchFamily="34" charset="0"/>
                          <a:ea typeface="Tahoma" pitchFamily="34" charset="0"/>
                          <a:cs typeface="Tahoma" pitchFamily="34" charset="0"/>
                        </a:rPr>
                        <a:t>  11.8%</a:t>
                      </a:r>
                    </a:p>
                  </a:txBody>
                  <a:tcPr marL="68580" marR="68580" marT="0" marB="0"/>
                </a:tc>
                <a:tc>
                  <a:txBody>
                    <a:bodyPr/>
                    <a:lstStyle/>
                    <a:p>
                      <a:pPr marL="0" marR="0" algn="r">
                        <a:lnSpc>
                          <a:spcPct val="115000"/>
                        </a:lnSpc>
                        <a:spcBef>
                          <a:spcPts val="0"/>
                        </a:spcBef>
                        <a:spcAft>
                          <a:spcPts val="0"/>
                        </a:spcAft>
                      </a:pPr>
                      <a:r>
                        <a:rPr lang="en-US" sz="2000" dirty="0">
                          <a:solidFill>
                            <a:srgbClr val="00B050"/>
                          </a:solidFill>
                          <a:effectLst/>
                          <a:latin typeface="Tahoma" pitchFamily="34" charset="0"/>
                          <a:ea typeface="Tahoma" pitchFamily="34" charset="0"/>
                          <a:cs typeface="Tahoma" pitchFamily="34" charset="0"/>
                        </a:rPr>
                        <a:t>25.8%</a:t>
                      </a:r>
                    </a:p>
                  </a:txBody>
                  <a:tcPr marL="68580" marR="68580" marT="0" marB="0"/>
                </a:tc>
                <a:extLst>
                  <a:ext uri="{0D108BD9-81ED-4DB2-BD59-A6C34878D82A}">
                    <a16:rowId xmlns="" xmlns:a16="http://schemas.microsoft.com/office/drawing/2014/main" val="10006"/>
                  </a:ext>
                </a:extLst>
              </a:tr>
            </a:tbl>
          </a:graphicData>
        </a:graphic>
      </p:graphicFrame>
      <p:cxnSp>
        <p:nvCxnSpPr>
          <p:cNvPr id="6" name="Straight Arrow Connector 5"/>
          <p:cNvCxnSpPr/>
          <p:nvPr/>
        </p:nvCxnSpPr>
        <p:spPr>
          <a:xfrm>
            <a:off x="1676400" y="5476336"/>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971800" y="5476336"/>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123678" y="5476336"/>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715000" y="5476336"/>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826190" y="5476336"/>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8018756" y="5476336"/>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0" y="6211669"/>
            <a:ext cx="8991600" cy="338554"/>
          </a:xfrm>
          <a:prstGeom prst="rect">
            <a:avLst/>
          </a:prstGeom>
        </p:spPr>
        <p:txBody>
          <a:bodyPr wrap="square">
            <a:spAutoFit/>
          </a:bodyPr>
          <a:lstStyle/>
          <a:p>
            <a:r>
              <a:rPr lang="en-US" sz="1600" i="1" dirty="0"/>
              <a:t>Note</a:t>
            </a:r>
            <a:r>
              <a:rPr lang="en-US" sz="1600" dirty="0"/>
              <a:t>: </a:t>
            </a:r>
            <a:r>
              <a:rPr lang="en-US" sz="1600" dirty="0">
                <a:sym typeface="Symbol"/>
              </a:rPr>
              <a:t></a:t>
            </a:r>
            <a:r>
              <a:rPr lang="en-US" sz="1600" dirty="0"/>
              <a:t>  = Difference  between 2020 and 2010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English Language Arts, Mathematics, and Both Subjects from 2006 to 2015 in State, ESC 10, and ESC 11</a:t>
            </a:r>
          </a:p>
        </p:txBody>
      </p:sp>
      <p:sp>
        <p:nvSpPr>
          <p:cNvPr id="5" name="Rectangle 4"/>
          <p:cNvSpPr/>
          <p:nvPr/>
        </p:nvSpPr>
        <p:spPr>
          <a:xfrm>
            <a:off x="-1" y="6273225"/>
            <a:ext cx="9144000" cy="584775"/>
          </a:xfrm>
          <a:prstGeom prst="rect">
            <a:avLst/>
          </a:prstGeom>
        </p:spPr>
        <p:txBody>
          <a:bodyPr wrap="square">
            <a:spAutoFit/>
          </a:bodyPr>
          <a:lstStyle/>
          <a:p>
            <a:r>
              <a:rPr lang="en-US" sz="1400" i="1" dirty="0"/>
              <a:t>Note 1</a:t>
            </a:r>
            <a:r>
              <a:rPr lang="en-US" sz="1400" dirty="0"/>
              <a:t>: ELA = English Language Art; </a:t>
            </a:r>
            <a:r>
              <a:rPr lang="en-US" altLang="zh-CN" sz="1400" dirty="0">
                <a:sym typeface="Symbol" panose="05050102010706020507" pitchFamily="18" charset="2"/>
              </a:rPr>
              <a:t></a:t>
            </a:r>
            <a:r>
              <a:rPr lang="en-US" altLang="zh-CN" sz="1400" dirty="0"/>
              <a:t> = Change from 2014 to 2015.</a:t>
            </a:r>
            <a:r>
              <a:rPr lang="en-US" sz="1400" dirty="0"/>
              <a:t> </a:t>
            </a:r>
          </a:p>
          <a:p>
            <a:r>
              <a:rPr lang="en-US" sz="1400" i="1" dirty="0"/>
              <a:t>Note 2</a:t>
            </a:r>
            <a:r>
              <a:rPr lang="en-US" sz="1400" dirty="0"/>
              <a:t>: Due to the sharp decrease from 2014 to 2015, the mean annual rate of change is not calculated.</a:t>
            </a:r>
            <a:r>
              <a:rPr lang="en-US" dirty="0"/>
              <a:t>            </a:t>
            </a:r>
          </a:p>
        </p:txBody>
      </p:sp>
      <p:graphicFrame>
        <p:nvGraphicFramePr>
          <p:cNvPr id="3" name="Table 2"/>
          <p:cNvGraphicFramePr>
            <a:graphicFrameLocks noGrp="1"/>
          </p:cNvGraphicFramePr>
          <p:nvPr>
            <p:extLst>
              <p:ext uri="{D42A27DB-BD31-4B8C-83A1-F6EECF244321}">
                <p14:modId xmlns:p14="http://schemas.microsoft.com/office/powerpoint/2010/main" val="1898758779"/>
              </p:ext>
            </p:extLst>
          </p:nvPr>
        </p:nvGraphicFramePr>
        <p:xfrm>
          <a:off x="-1" y="1676400"/>
          <a:ext cx="8991604" cy="4646280"/>
        </p:xfrm>
        <a:graphic>
          <a:graphicData uri="http://schemas.openxmlformats.org/drawingml/2006/table">
            <a:tbl>
              <a:tblPr firstRow="1" firstCol="1" bandRow="1">
                <a:tableStyleId>{5C22544A-7EE6-4342-B048-85BDC9FD1C3A}</a:tableStyleId>
              </a:tblPr>
              <a:tblGrid>
                <a:gridCol w="982943">
                  <a:extLst>
                    <a:ext uri="{9D8B030D-6E8A-4147-A177-3AD203B41FA5}">
                      <a16:colId xmlns="" xmlns:a16="http://schemas.microsoft.com/office/drawing/2014/main" val="20000"/>
                    </a:ext>
                  </a:extLst>
                </a:gridCol>
                <a:gridCol w="848847">
                  <a:extLst>
                    <a:ext uri="{9D8B030D-6E8A-4147-A177-3AD203B41FA5}">
                      <a16:colId xmlns="" xmlns:a16="http://schemas.microsoft.com/office/drawing/2014/main" val="20001"/>
                    </a:ext>
                  </a:extLst>
                </a:gridCol>
                <a:gridCol w="804939">
                  <a:extLst>
                    <a:ext uri="{9D8B030D-6E8A-4147-A177-3AD203B41FA5}">
                      <a16:colId xmlns="" xmlns:a16="http://schemas.microsoft.com/office/drawing/2014/main" val="20002"/>
                    </a:ext>
                  </a:extLst>
                </a:gridCol>
                <a:gridCol w="804939">
                  <a:extLst>
                    <a:ext uri="{9D8B030D-6E8A-4147-A177-3AD203B41FA5}">
                      <a16:colId xmlns="" xmlns:a16="http://schemas.microsoft.com/office/drawing/2014/main" val="20003"/>
                    </a:ext>
                  </a:extLst>
                </a:gridCol>
                <a:gridCol w="263433">
                  <a:extLst>
                    <a:ext uri="{9D8B030D-6E8A-4147-A177-3AD203B41FA5}">
                      <a16:colId xmlns="" xmlns:a16="http://schemas.microsoft.com/office/drawing/2014/main" val="20004"/>
                    </a:ext>
                  </a:extLst>
                </a:gridCol>
                <a:gridCol w="907388">
                  <a:extLst>
                    <a:ext uri="{9D8B030D-6E8A-4147-A177-3AD203B41FA5}">
                      <a16:colId xmlns="" xmlns:a16="http://schemas.microsoft.com/office/drawing/2014/main" val="20005"/>
                    </a:ext>
                  </a:extLst>
                </a:gridCol>
                <a:gridCol w="804939">
                  <a:extLst>
                    <a:ext uri="{9D8B030D-6E8A-4147-A177-3AD203B41FA5}">
                      <a16:colId xmlns="" xmlns:a16="http://schemas.microsoft.com/office/drawing/2014/main" val="20006"/>
                    </a:ext>
                  </a:extLst>
                </a:gridCol>
                <a:gridCol w="804939">
                  <a:extLst>
                    <a:ext uri="{9D8B030D-6E8A-4147-A177-3AD203B41FA5}">
                      <a16:colId xmlns="" xmlns:a16="http://schemas.microsoft.com/office/drawing/2014/main" val="20007"/>
                    </a:ext>
                  </a:extLst>
                </a:gridCol>
                <a:gridCol w="165399">
                  <a:extLst>
                    <a:ext uri="{9D8B030D-6E8A-4147-A177-3AD203B41FA5}">
                      <a16:colId xmlns="" xmlns:a16="http://schemas.microsoft.com/office/drawing/2014/main" val="20008"/>
                    </a:ext>
                  </a:extLst>
                </a:gridCol>
                <a:gridCol w="1053220">
                  <a:extLst>
                    <a:ext uri="{9D8B030D-6E8A-4147-A177-3AD203B41FA5}">
                      <a16:colId xmlns="" xmlns:a16="http://schemas.microsoft.com/office/drawing/2014/main" val="20009"/>
                    </a:ext>
                  </a:extLst>
                </a:gridCol>
                <a:gridCol w="775307">
                  <a:extLst>
                    <a:ext uri="{9D8B030D-6E8A-4147-A177-3AD203B41FA5}">
                      <a16:colId xmlns="" xmlns:a16="http://schemas.microsoft.com/office/drawing/2014/main" val="20010"/>
                    </a:ext>
                  </a:extLst>
                </a:gridCol>
                <a:gridCol w="775311">
                  <a:extLst>
                    <a:ext uri="{9D8B030D-6E8A-4147-A177-3AD203B41FA5}">
                      <a16:colId xmlns="" xmlns:a16="http://schemas.microsoft.com/office/drawing/2014/main" val="20011"/>
                    </a:ext>
                  </a:extLst>
                </a:gridCol>
              </a:tblGrid>
              <a:tr h="294696">
                <a:tc rowSpan="2">
                  <a:txBody>
                    <a:bodyPr/>
                    <a:lstStyle/>
                    <a:p>
                      <a:pPr marL="0" marR="0">
                        <a:lnSpc>
                          <a:spcPct val="115000"/>
                        </a:lnSpc>
                        <a:spcBef>
                          <a:spcPts val="600"/>
                        </a:spcBef>
                        <a:spcAft>
                          <a:spcPts val="0"/>
                        </a:spcAft>
                      </a:pPr>
                      <a:r>
                        <a:rPr lang="en-US" sz="1900" dirty="0">
                          <a:effectLst/>
                          <a:latin typeface="Tahoma" pitchFamily="34" charset="0"/>
                          <a:ea typeface="Tahoma" pitchFamily="34" charset="0"/>
                          <a:cs typeface="Tahoma" pitchFamily="34" charset="0"/>
                        </a:rPr>
                        <a:t>Year/</a:t>
                      </a:r>
                    </a:p>
                    <a:p>
                      <a:pPr marL="0" marR="0">
                        <a:lnSpc>
                          <a:spcPct val="115000"/>
                        </a:lnSpc>
                        <a:spcBef>
                          <a:spcPts val="600"/>
                        </a:spcBef>
                        <a:spcAft>
                          <a:spcPts val="0"/>
                        </a:spcAft>
                      </a:pPr>
                      <a:r>
                        <a:rPr lang="en-US" sz="1900" dirty="0">
                          <a:effectLst/>
                          <a:latin typeface="Tahoma" pitchFamily="34" charset="0"/>
                          <a:ea typeface="Tahoma" pitchFamily="34" charset="0"/>
                          <a:cs typeface="Tahoma" pitchFamily="34" charset="0"/>
                        </a:rPr>
                        <a:t>MARC</a:t>
                      </a:r>
                    </a:p>
                  </a:txBody>
                  <a:tcPr marL="68580" marR="68580" marT="0" marB="0"/>
                </a:tc>
                <a:tc gridSpan="3">
                  <a:txBody>
                    <a:bodyPr/>
                    <a:lstStyle/>
                    <a:p>
                      <a:pPr marL="0" marR="0" algn="ctr">
                        <a:lnSpc>
                          <a:spcPct val="115000"/>
                        </a:lnSpc>
                        <a:spcBef>
                          <a:spcPts val="600"/>
                        </a:spcBef>
                        <a:spcAft>
                          <a:spcPts val="0"/>
                        </a:spcAft>
                      </a:pPr>
                      <a:r>
                        <a:rPr lang="en-US" sz="1900" dirty="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90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19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19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84318">
                <a:tc vMerge="1">
                  <a:txBody>
                    <a:bodyPr/>
                    <a:lstStyle/>
                    <a:p>
                      <a:endParaRPr lang="en-US"/>
                    </a:p>
                  </a:txBody>
                  <a:tcPr/>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ELA</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Math</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Both</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ELA</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Math</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Both</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ELA</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Math</a:t>
                      </a:r>
                    </a:p>
                  </a:txBody>
                  <a:tcPr marL="68580" marR="68580" marT="0" marB="0"/>
                </a:tc>
                <a:tc>
                  <a:txBody>
                    <a:bodyPr/>
                    <a:lstStyle/>
                    <a:p>
                      <a:pPr marL="0" marR="0" algn="r">
                        <a:lnSpc>
                          <a:spcPct val="115000"/>
                        </a:lnSpc>
                        <a:spcBef>
                          <a:spcPts val="0"/>
                        </a:spcBef>
                        <a:spcAft>
                          <a:spcPts val="600"/>
                        </a:spcAft>
                      </a:pPr>
                      <a:r>
                        <a:rPr lang="en-US" sz="1900" dirty="0">
                          <a:effectLst/>
                          <a:latin typeface="Tahoma" pitchFamily="34" charset="0"/>
                          <a:ea typeface="Tahoma" pitchFamily="34" charset="0"/>
                          <a:cs typeface="Tahoma" pitchFamily="34" charset="0"/>
                        </a:rPr>
                        <a:t>Both</a:t>
                      </a:r>
                    </a:p>
                  </a:txBody>
                  <a:tcPr marL="68580" marR="68580" marT="0" marB="0"/>
                </a:tc>
                <a:extLst>
                  <a:ext uri="{0D108BD9-81ED-4DB2-BD59-A6C34878D82A}">
                    <a16:rowId xmlns="" xmlns:a16="http://schemas.microsoft.com/office/drawing/2014/main" val="10001"/>
                  </a:ext>
                </a:extLst>
              </a:tr>
              <a:tr h="294696">
                <a:tc>
                  <a:txBody>
                    <a:bodyPr/>
                    <a:lstStyle/>
                    <a:p>
                      <a:pPr marL="0" marR="0">
                        <a:lnSpc>
                          <a:spcPct val="115000"/>
                        </a:lnSpc>
                        <a:spcBef>
                          <a:spcPts val="600"/>
                        </a:spcBef>
                        <a:spcAft>
                          <a:spcPts val="0"/>
                        </a:spcAft>
                      </a:pPr>
                      <a:r>
                        <a:rPr lang="en-US" sz="1900" dirty="0">
                          <a:effectLst/>
                          <a:latin typeface="Tahoma" pitchFamily="34" charset="0"/>
                          <a:ea typeface="Tahoma" pitchFamily="34" charset="0"/>
                          <a:cs typeface="Tahoma" pitchFamily="34" charset="0"/>
                        </a:rPr>
                        <a:t>2006</a:t>
                      </a:r>
                    </a:p>
                  </a:txBody>
                  <a:tcPr marL="68580" marR="68580" marT="0" marB="0" anchor="b"/>
                </a:tc>
                <a:tc>
                  <a:txBody>
                    <a:bodyPr/>
                    <a:lstStyle/>
                    <a:p>
                      <a:pPr marL="0" marR="0" algn="r">
                        <a:lnSpc>
                          <a:spcPct val="115000"/>
                        </a:lnSpc>
                        <a:spcBef>
                          <a:spcPts val="600"/>
                        </a:spcBef>
                        <a:spcAft>
                          <a:spcPts val="0"/>
                        </a:spcAft>
                      </a:pPr>
                      <a:r>
                        <a:rPr lang="en-US" sz="1900" dirty="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600"/>
                        </a:spcBef>
                        <a:spcAft>
                          <a:spcPts val="0"/>
                        </a:spcAft>
                      </a:pPr>
                      <a:r>
                        <a:rPr lang="en-US" sz="1900" dirty="0">
                          <a:effectLst/>
                          <a:latin typeface="Tahoma" pitchFamily="34" charset="0"/>
                          <a:ea typeface="Tahoma" pitchFamily="34" charset="0"/>
                          <a:cs typeface="Tahoma" pitchFamily="34" charset="0"/>
                        </a:rPr>
                        <a:t>52%</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35%</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53%</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54%</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39%</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51%</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55%</a:t>
                      </a:r>
                    </a:p>
                  </a:txBody>
                  <a:tcPr marL="68580" marR="68580" marT="0" marB="0" anchor="b"/>
                </a:tc>
                <a:tc>
                  <a:txBody>
                    <a:bodyPr/>
                    <a:lstStyle/>
                    <a:p>
                      <a:pPr marL="0" marR="0" algn="r">
                        <a:lnSpc>
                          <a:spcPct val="115000"/>
                        </a:lnSpc>
                        <a:spcBef>
                          <a:spcPts val="600"/>
                        </a:spcBef>
                        <a:spcAft>
                          <a:spcPts val="0"/>
                        </a:spcAft>
                      </a:pPr>
                      <a:r>
                        <a:rPr lang="en-US" sz="1900">
                          <a:effectLst/>
                          <a:latin typeface="Tahoma" pitchFamily="34" charset="0"/>
                          <a:ea typeface="Tahoma" pitchFamily="34" charset="0"/>
                          <a:cs typeface="Tahoma" pitchFamily="34" charset="0"/>
                        </a:rPr>
                        <a:t>39%</a:t>
                      </a:r>
                    </a:p>
                  </a:txBody>
                  <a:tcPr marL="68580" marR="68580" marT="0" marB="0" anchor="b"/>
                </a:tc>
                <a:extLst>
                  <a:ext uri="{0D108BD9-81ED-4DB2-BD59-A6C34878D82A}">
                    <a16:rowId xmlns="" xmlns:a16="http://schemas.microsoft.com/office/drawing/2014/main" val="10002"/>
                  </a:ext>
                </a:extLst>
              </a:tr>
              <a:tr h="294696">
                <a:tc>
                  <a:txBody>
                    <a:bodyPr/>
                    <a:lstStyle/>
                    <a:p>
                      <a:pPr marL="0" marR="0">
                        <a:lnSpc>
                          <a:spcPct val="115000"/>
                        </a:lnSpc>
                        <a:spcBef>
                          <a:spcPts val="0"/>
                        </a:spcBef>
                        <a:spcAft>
                          <a:spcPts val="0"/>
                        </a:spcAft>
                      </a:pPr>
                      <a:r>
                        <a:rPr lang="en-US" sz="1900">
                          <a:effectLst/>
                          <a:latin typeface="Tahoma" pitchFamily="34" charset="0"/>
                          <a:ea typeface="Tahoma" pitchFamily="34" charset="0"/>
                          <a:cs typeface="Tahoma" pitchFamily="34" charset="0"/>
                        </a:rPr>
                        <a:t>2007</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49%</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56%</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37%</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52%</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57%</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40%</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53%</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42%</a:t>
                      </a:r>
                    </a:p>
                  </a:txBody>
                  <a:tcPr marL="68580" marR="68580" marT="0" marB="0" anchor="b"/>
                </a:tc>
                <a:extLst>
                  <a:ext uri="{0D108BD9-81ED-4DB2-BD59-A6C34878D82A}">
                    <a16:rowId xmlns="" xmlns:a16="http://schemas.microsoft.com/office/drawing/2014/main" val="10003"/>
                  </a:ext>
                </a:extLst>
              </a:tr>
              <a:tr h="294696">
                <a:tc>
                  <a:txBody>
                    <a:bodyPr/>
                    <a:lstStyle/>
                    <a:p>
                      <a:pPr marL="0" marR="0">
                        <a:lnSpc>
                          <a:spcPct val="115000"/>
                        </a:lnSpc>
                        <a:spcBef>
                          <a:spcPts val="0"/>
                        </a:spcBef>
                        <a:spcAft>
                          <a:spcPts val="0"/>
                        </a:spcAft>
                      </a:pPr>
                      <a:r>
                        <a:rPr lang="en-US" sz="1900">
                          <a:effectLst/>
                          <a:latin typeface="Tahoma" pitchFamily="34" charset="0"/>
                          <a:ea typeface="Tahoma" pitchFamily="34" charset="0"/>
                          <a:cs typeface="Tahoma" pitchFamily="34" charset="0"/>
                        </a:rPr>
                        <a:t>2008</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58%</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44%</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62%</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61%</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62%</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61%</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48%</a:t>
                      </a:r>
                    </a:p>
                  </a:txBody>
                  <a:tcPr marL="68580" marR="68580" marT="0" marB="0" anchor="b"/>
                </a:tc>
                <a:extLst>
                  <a:ext uri="{0D108BD9-81ED-4DB2-BD59-A6C34878D82A}">
                    <a16:rowId xmlns="" xmlns:a16="http://schemas.microsoft.com/office/drawing/2014/main" val="10004"/>
                  </a:ext>
                </a:extLst>
              </a:tr>
              <a:tr h="294696">
                <a:tc>
                  <a:txBody>
                    <a:bodyPr/>
                    <a:lstStyle/>
                    <a:p>
                      <a:pPr marL="0" marR="0">
                        <a:lnSpc>
                          <a:spcPct val="115000"/>
                        </a:lnSpc>
                        <a:spcBef>
                          <a:spcPts val="0"/>
                        </a:spcBef>
                        <a:spcAft>
                          <a:spcPts val="0"/>
                        </a:spcAft>
                      </a:pPr>
                      <a:r>
                        <a:rPr lang="en-US" sz="1900">
                          <a:effectLst/>
                          <a:latin typeface="Tahoma" pitchFamily="34" charset="0"/>
                          <a:ea typeface="Tahoma" pitchFamily="34" charset="0"/>
                          <a:cs typeface="Tahoma" pitchFamily="34" charset="0"/>
                        </a:rPr>
                        <a:t>2009</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62%</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60%</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47%</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64%</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62%</a:t>
                      </a:r>
                    </a:p>
                  </a:txBody>
                  <a:tcPr marL="68580" marR="68580" marT="0" marB="0" anchor="b"/>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50%</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65%</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63%</a:t>
                      </a:r>
                    </a:p>
                  </a:txBody>
                  <a:tcPr marL="68580" marR="68580" marT="0" marB="0" anchor="b"/>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51%</a:t>
                      </a:r>
                    </a:p>
                  </a:txBody>
                  <a:tcPr marL="68580" marR="68580" marT="0" marB="0" anchor="b"/>
                </a:tc>
                <a:extLst>
                  <a:ext uri="{0D108BD9-81ED-4DB2-BD59-A6C34878D82A}">
                    <a16:rowId xmlns="" xmlns:a16="http://schemas.microsoft.com/office/drawing/2014/main" val="10005"/>
                  </a:ext>
                </a:extLst>
              </a:tr>
              <a:tr h="294696">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2010</a:t>
                      </a:r>
                    </a:p>
                  </a:txBody>
                  <a:tcPr marL="68580" marR="68580" marT="0" marB="0" anchor="ctr"/>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66%</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64%</a:t>
                      </a:r>
                    </a:p>
                  </a:txBody>
                  <a:tcPr marL="68580" marR="68580" marT="0" marB="0" anchor="ctr"/>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52%</a:t>
                      </a:r>
                    </a:p>
                  </a:txBody>
                  <a:tcPr marL="68580" marR="68580" marT="0" marB="0" anchor="ctr"/>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71%</a:t>
                      </a:r>
                    </a:p>
                  </a:txBody>
                  <a:tcPr marL="68580" marR="68580" marT="0" marB="0" anchor="ctr"/>
                </a:tc>
                <a:tc>
                  <a:txBody>
                    <a:bodyPr/>
                    <a:lstStyle/>
                    <a:p>
                      <a:pPr marL="0" marR="0" algn="r">
                        <a:lnSpc>
                          <a:spcPct val="115000"/>
                        </a:lnSpc>
                        <a:spcBef>
                          <a:spcPts val="0"/>
                        </a:spcBef>
                        <a:spcAft>
                          <a:spcPts val="0"/>
                        </a:spcAft>
                      </a:pPr>
                      <a:r>
                        <a:rPr lang="en-US" sz="1900">
                          <a:effectLst/>
                          <a:latin typeface="Tahoma" pitchFamily="34" charset="0"/>
                          <a:ea typeface="Tahoma" pitchFamily="34" charset="0"/>
                          <a:cs typeface="Tahoma" pitchFamily="34" charset="0"/>
                        </a:rPr>
                        <a:t>67%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57%</a:t>
                      </a:r>
                    </a:p>
                  </a:txBody>
                  <a:tcPr marL="68580" marR="68580" marT="0" marB="0" anchor="ctr"/>
                </a:tc>
                <a:extLst>
                  <a:ext uri="{0D108BD9-81ED-4DB2-BD59-A6C34878D82A}">
                    <a16:rowId xmlns="" xmlns:a16="http://schemas.microsoft.com/office/drawing/2014/main" val="10006"/>
                  </a:ext>
                </a:extLst>
              </a:tr>
              <a:tr h="294696">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2011</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64%</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52%</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69%</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70%</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56%</a:t>
                      </a:r>
                    </a:p>
                  </a:txBody>
                  <a:tcPr marL="68580" marR="68580" marT="0" marB="0" anchor="ctr"/>
                </a:tc>
                <a:extLst>
                  <a:ext uri="{0D108BD9-81ED-4DB2-BD59-A6C34878D82A}">
                    <a16:rowId xmlns="" xmlns:a16="http://schemas.microsoft.com/office/drawing/2014/main" val="10007"/>
                  </a:ext>
                </a:extLst>
              </a:tr>
              <a:tr h="313687">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2012</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69%</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70%</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57%</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73%</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73%</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61%</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73%</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71%</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59%</a:t>
                      </a:r>
                    </a:p>
                  </a:txBody>
                  <a:tcPr marL="68580" marR="68580" marT="0" marB="0" anchor="ctr"/>
                </a:tc>
                <a:extLst>
                  <a:ext uri="{0D108BD9-81ED-4DB2-BD59-A6C34878D82A}">
                    <a16:rowId xmlns="" xmlns:a16="http://schemas.microsoft.com/office/drawing/2014/main" val="10008"/>
                  </a:ext>
                </a:extLst>
              </a:tr>
              <a:tr h="313687">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2013</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65%</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74%</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56%</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59%</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69%</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76%</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60%</a:t>
                      </a:r>
                    </a:p>
                  </a:txBody>
                  <a:tcPr marL="68580" marR="68580" marT="0" marB="0" anchor="ctr"/>
                </a:tc>
                <a:extLst>
                  <a:ext uri="{0D108BD9-81ED-4DB2-BD59-A6C34878D82A}">
                    <a16:rowId xmlns="" xmlns:a16="http://schemas.microsoft.com/office/drawing/2014/main" val="301465207"/>
                  </a:ext>
                </a:extLst>
              </a:tr>
              <a:tr h="166497">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2014</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67%</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54%</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71%</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70%</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58%</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71%</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69%</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57%</a:t>
                      </a:r>
                    </a:p>
                  </a:txBody>
                  <a:tcPr marL="68580" marR="68580" marT="0" marB="0" anchor="ctr"/>
                </a:tc>
                <a:extLst>
                  <a:ext uri="{0D108BD9-81ED-4DB2-BD59-A6C34878D82A}">
                    <a16:rowId xmlns="" xmlns:a16="http://schemas.microsoft.com/office/drawing/2014/main" val="800812897"/>
                  </a:ext>
                </a:extLst>
              </a:tr>
              <a:tr h="166497">
                <a:tc>
                  <a:txBody>
                    <a:bodyPr/>
                    <a:lstStyle/>
                    <a:p>
                      <a:pPr marL="0" marR="0">
                        <a:lnSpc>
                          <a:spcPct val="115000"/>
                        </a:lnSpc>
                        <a:spcBef>
                          <a:spcPts val="0"/>
                        </a:spcBef>
                        <a:spcAft>
                          <a:spcPts val="0"/>
                        </a:spcAft>
                      </a:pPr>
                      <a:r>
                        <a:rPr lang="en-US" sz="1900" dirty="0">
                          <a:effectLst/>
                          <a:latin typeface="Tahoma" pitchFamily="34" charset="0"/>
                          <a:ea typeface="Tahoma" pitchFamily="34" charset="0"/>
                          <a:cs typeface="Tahoma" pitchFamily="34" charset="0"/>
                        </a:rPr>
                        <a:t>2015</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42%</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38%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35%</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42%</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38%</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36%</a:t>
                      </a:r>
                    </a:p>
                  </a:txBody>
                  <a:tcPr marL="68580" marR="68580" marT="0" marB="0" anchor="ctr"/>
                </a:tc>
                <a:tc>
                  <a:txBody>
                    <a:bodyPr/>
                    <a:lstStyle/>
                    <a:p>
                      <a:pPr marL="0" marR="0" algn="r">
                        <a:lnSpc>
                          <a:spcPct val="115000"/>
                        </a:lnSpc>
                        <a:spcBef>
                          <a:spcPts val="0"/>
                        </a:spcBef>
                        <a:spcAft>
                          <a:spcPts val="0"/>
                        </a:spcAft>
                      </a:pP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51%</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0"/>
                        </a:spcBef>
                        <a:spcAft>
                          <a:spcPts val="0"/>
                        </a:spcAft>
                      </a:pPr>
                      <a:r>
                        <a:rPr lang="en-US" sz="1900" dirty="0">
                          <a:effectLst/>
                          <a:latin typeface="Tahoma" pitchFamily="34" charset="0"/>
                          <a:ea typeface="Tahoma" pitchFamily="34" charset="0"/>
                          <a:cs typeface="Tahoma" pitchFamily="34" charset="0"/>
                        </a:rPr>
                        <a:t>42%</a:t>
                      </a:r>
                    </a:p>
                  </a:txBody>
                  <a:tcPr marL="68580" marR="68580" marT="0" marB="0" anchor="ctr"/>
                </a:tc>
                <a:extLst>
                  <a:ext uri="{0D108BD9-81ED-4DB2-BD59-A6C34878D82A}">
                    <a16:rowId xmlns="" xmlns:a16="http://schemas.microsoft.com/office/drawing/2014/main" val="3436953082"/>
                  </a:ext>
                </a:extLst>
              </a:tr>
              <a:tr h="574152">
                <a:tc>
                  <a:txBody>
                    <a:bodyPr/>
                    <a:lstStyle/>
                    <a:p>
                      <a:pPr marL="0" marR="0">
                        <a:lnSpc>
                          <a:spcPct val="115000"/>
                        </a:lnSpc>
                        <a:spcBef>
                          <a:spcPts val="0"/>
                        </a:spcBef>
                        <a:spcAft>
                          <a:spcPts val="0"/>
                        </a:spcAft>
                      </a:pPr>
                      <a:r>
                        <a:rPr lang="en-US" altLang="zh-CN" sz="1800" b="1" kern="1200" dirty="0">
                          <a:solidFill>
                            <a:schemeClr val="lt1"/>
                          </a:solidFill>
                          <a:effectLst/>
                          <a:latin typeface="+mn-lt"/>
                          <a:ea typeface="+mn-ea"/>
                          <a:cs typeface="+mn-cs"/>
                          <a:sym typeface="Symbol" panose="05050102010706020507" pitchFamily="18" charset="2"/>
                        </a:rPr>
                        <a:t></a:t>
                      </a:r>
                      <a:endParaRPr lang="en-US"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 16%</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 19%</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19%</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29%</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32%</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22%</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20%</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24%</a:t>
                      </a:r>
                    </a:p>
                  </a:txBody>
                  <a:tcPr marL="68580" marR="68580" marT="0" marB="0"/>
                </a:tc>
                <a:tc>
                  <a:txBody>
                    <a:bodyPr/>
                    <a:lstStyle/>
                    <a:p>
                      <a:pPr marL="0" marR="0" algn="r">
                        <a:lnSpc>
                          <a:spcPct val="115000"/>
                        </a:lnSpc>
                        <a:spcBef>
                          <a:spcPts val="0"/>
                        </a:spcBef>
                        <a:spcAft>
                          <a:spcPts val="0"/>
                        </a:spcAft>
                      </a:pPr>
                      <a:r>
                        <a:rPr lang="en-US" sz="1800" dirty="0">
                          <a:solidFill>
                            <a:srgbClr val="FF0000"/>
                          </a:solidFill>
                          <a:effectLst/>
                          <a:latin typeface="Tahoma" pitchFamily="34" charset="0"/>
                          <a:ea typeface="Tahoma" pitchFamily="34" charset="0"/>
                          <a:cs typeface="Tahoma" pitchFamily="34" charset="0"/>
                        </a:rPr>
                        <a:t>15%</a:t>
                      </a:r>
                    </a:p>
                  </a:txBody>
                  <a:tcPr marL="68580" marR="68580" marT="0" marB="0"/>
                </a:tc>
                <a:extLst>
                  <a:ext uri="{0D108BD9-81ED-4DB2-BD59-A6C34878D82A}">
                    <a16:rowId xmlns="" xmlns:a16="http://schemas.microsoft.com/office/drawing/2014/main" val="10009"/>
                  </a:ext>
                </a:extLst>
              </a:tr>
            </a:tbl>
          </a:graphicData>
        </a:graphic>
      </p:graphicFrame>
      <p:cxnSp>
        <p:nvCxnSpPr>
          <p:cNvPr id="14" name="Straight Arrow Connector 13">
            <a:extLst>
              <a:ext uri="{FF2B5EF4-FFF2-40B4-BE49-F238E27FC236}">
                <a16:creationId xmlns="" xmlns:a16="http://schemas.microsoft.com/office/drawing/2014/main" id="{E25A0FA7-537A-4C92-A979-2010CDCD9BA6}"/>
              </a:ext>
            </a:extLst>
          </p:cNvPr>
          <p:cNvCxnSpPr/>
          <p:nvPr/>
        </p:nvCxnSpPr>
        <p:spPr>
          <a:xfrm>
            <a:off x="7593366" y="5810250"/>
            <a:ext cx="0" cy="209550"/>
          </a:xfrm>
          <a:prstGeom prst="straightConnector1">
            <a:avLst/>
          </a:prstGeom>
          <a:noFill/>
          <a:ln w="28575" cap="flat" cmpd="sng" algn="ctr">
            <a:solidFill>
              <a:srgbClr val="FF0000"/>
            </a:solidFill>
            <a:prstDash val="solid"/>
            <a:tailEnd type="arrow"/>
          </a:ln>
          <a:effectLst/>
        </p:spPr>
      </p:cxnSp>
      <p:cxnSp>
        <p:nvCxnSpPr>
          <p:cNvPr id="15" name="Straight Arrow Connector 14">
            <a:extLst>
              <a:ext uri="{FF2B5EF4-FFF2-40B4-BE49-F238E27FC236}">
                <a16:creationId xmlns="" xmlns:a16="http://schemas.microsoft.com/office/drawing/2014/main" id="{4BFB7752-316F-40ED-8B88-42BF87DE9915}"/>
              </a:ext>
            </a:extLst>
          </p:cNvPr>
          <p:cNvCxnSpPr/>
          <p:nvPr/>
        </p:nvCxnSpPr>
        <p:spPr>
          <a:xfrm>
            <a:off x="6799556" y="5810250"/>
            <a:ext cx="0" cy="209550"/>
          </a:xfrm>
          <a:prstGeom prst="straightConnector1">
            <a:avLst/>
          </a:prstGeom>
          <a:noFill/>
          <a:ln w="28575" cap="flat" cmpd="sng" algn="ctr">
            <a:solidFill>
              <a:srgbClr val="FF0000"/>
            </a:solidFill>
            <a:prstDash val="solid"/>
            <a:tailEnd type="arrow"/>
          </a:ln>
          <a:effectLst/>
        </p:spPr>
      </p:cxnSp>
      <p:cxnSp>
        <p:nvCxnSpPr>
          <p:cNvPr id="16" name="Straight Arrow Connector 15">
            <a:extLst>
              <a:ext uri="{FF2B5EF4-FFF2-40B4-BE49-F238E27FC236}">
                <a16:creationId xmlns="" xmlns:a16="http://schemas.microsoft.com/office/drawing/2014/main" id="{78C8ABD9-2039-4A6A-AF8B-B9A3BDBAE851}"/>
              </a:ext>
            </a:extLst>
          </p:cNvPr>
          <p:cNvCxnSpPr/>
          <p:nvPr/>
        </p:nvCxnSpPr>
        <p:spPr>
          <a:xfrm>
            <a:off x="5580356" y="5810250"/>
            <a:ext cx="0" cy="209550"/>
          </a:xfrm>
          <a:prstGeom prst="straightConnector1">
            <a:avLst/>
          </a:prstGeom>
          <a:noFill/>
          <a:ln w="28575" cap="flat" cmpd="sng" algn="ctr">
            <a:solidFill>
              <a:srgbClr val="FF0000"/>
            </a:solidFill>
            <a:prstDash val="solid"/>
            <a:tailEnd type="arrow"/>
          </a:ln>
          <a:effectLst/>
        </p:spPr>
      </p:cxnSp>
      <p:cxnSp>
        <p:nvCxnSpPr>
          <p:cNvPr id="17" name="Straight Arrow Connector 16">
            <a:extLst>
              <a:ext uri="{FF2B5EF4-FFF2-40B4-BE49-F238E27FC236}">
                <a16:creationId xmlns="" xmlns:a16="http://schemas.microsoft.com/office/drawing/2014/main" id="{03383C4E-AA8F-4E3D-8FA1-8BB98F54D8AC}"/>
              </a:ext>
            </a:extLst>
          </p:cNvPr>
          <p:cNvCxnSpPr/>
          <p:nvPr/>
        </p:nvCxnSpPr>
        <p:spPr>
          <a:xfrm>
            <a:off x="4786546" y="5810250"/>
            <a:ext cx="0" cy="209550"/>
          </a:xfrm>
          <a:prstGeom prst="straightConnector1">
            <a:avLst/>
          </a:prstGeom>
          <a:noFill/>
          <a:ln w="28575" cap="flat" cmpd="sng" algn="ctr">
            <a:solidFill>
              <a:srgbClr val="FF0000"/>
            </a:solidFill>
            <a:prstDash val="solid"/>
            <a:tailEnd type="arrow"/>
          </a:ln>
          <a:effectLst/>
        </p:spPr>
      </p:cxnSp>
      <p:cxnSp>
        <p:nvCxnSpPr>
          <p:cNvPr id="18" name="Straight Arrow Connector 17">
            <a:extLst>
              <a:ext uri="{FF2B5EF4-FFF2-40B4-BE49-F238E27FC236}">
                <a16:creationId xmlns="" xmlns:a16="http://schemas.microsoft.com/office/drawing/2014/main" id="{E5091DC1-48E7-4965-A6E8-3288C93199D5}"/>
              </a:ext>
            </a:extLst>
          </p:cNvPr>
          <p:cNvCxnSpPr/>
          <p:nvPr/>
        </p:nvCxnSpPr>
        <p:spPr>
          <a:xfrm>
            <a:off x="3980156" y="5810250"/>
            <a:ext cx="0" cy="209550"/>
          </a:xfrm>
          <a:prstGeom prst="straightConnector1">
            <a:avLst/>
          </a:prstGeom>
          <a:noFill/>
          <a:ln w="28575" cap="flat" cmpd="sng" algn="ctr">
            <a:solidFill>
              <a:srgbClr val="FF0000"/>
            </a:solidFill>
            <a:prstDash val="solid"/>
            <a:tailEnd type="arrow"/>
          </a:ln>
          <a:effectLst/>
        </p:spPr>
      </p:cxnSp>
      <p:cxnSp>
        <p:nvCxnSpPr>
          <p:cNvPr id="19" name="Straight Arrow Connector 18">
            <a:extLst>
              <a:ext uri="{FF2B5EF4-FFF2-40B4-BE49-F238E27FC236}">
                <a16:creationId xmlns="" xmlns:a16="http://schemas.microsoft.com/office/drawing/2014/main" id="{20DA0ECB-7A26-4431-A19C-AB45C82155F2}"/>
              </a:ext>
            </a:extLst>
          </p:cNvPr>
          <p:cNvCxnSpPr/>
          <p:nvPr/>
        </p:nvCxnSpPr>
        <p:spPr>
          <a:xfrm>
            <a:off x="2819400" y="5810250"/>
            <a:ext cx="0" cy="209550"/>
          </a:xfrm>
          <a:prstGeom prst="straightConnector1">
            <a:avLst/>
          </a:prstGeom>
          <a:noFill/>
          <a:ln w="28575" cap="flat" cmpd="sng" algn="ctr">
            <a:solidFill>
              <a:srgbClr val="FF0000"/>
            </a:solidFill>
            <a:prstDash val="solid"/>
            <a:tailEnd type="arrow"/>
          </a:ln>
          <a:effectLst/>
        </p:spPr>
      </p:cxnSp>
      <p:cxnSp>
        <p:nvCxnSpPr>
          <p:cNvPr id="20" name="Straight Arrow Connector 19">
            <a:extLst>
              <a:ext uri="{FF2B5EF4-FFF2-40B4-BE49-F238E27FC236}">
                <a16:creationId xmlns="" xmlns:a16="http://schemas.microsoft.com/office/drawing/2014/main" id="{C2D9DE84-F89E-46F8-9883-C850867A8F38}"/>
              </a:ext>
            </a:extLst>
          </p:cNvPr>
          <p:cNvCxnSpPr>
            <a:cxnSpLocks/>
          </p:cNvCxnSpPr>
          <p:nvPr/>
        </p:nvCxnSpPr>
        <p:spPr>
          <a:xfrm>
            <a:off x="2016712" y="5810250"/>
            <a:ext cx="0" cy="209550"/>
          </a:xfrm>
          <a:prstGeom prst="straightConnector1">
            <a:avLst/>
          </a:prstGeom>
          <a:noFill/>
          <a:ln w="28575" cap="flat" cmpd="sng" algn="ctr">
            <a:solidFill>
              <a:srgbClr val="FF0000"/>
            </a:solidFill>
            <a:prstDash val="solid"/>
            <a:tailEnd type="arrow"/>
          </a:ln>
          <a:effectLst/>
        </p:spPr>
      </p:cxnSp>
      <p:cxnSp>
        <p:nvCxnSpPr>
          <p:cNvPr id="26" name="Straight Arrow Connector 25">
            <a:extLst>
              <a:ext uri="{FF2B5EF4-FFF2-40B4-BE49-F238E27FC236}">
                <a16:creationId xmlns="" xmlns:a16="http://schemas.microsoft.com/office/drawing/2014/main" id="{5BAE1315-2744-4737-9C12-866B31633588}"/>
              </a:ext>
            </a:extLst>
          </p:cNvPr>
          <p:cNvCxnSpPr/>
          <p:nvPr/>
        </p:nvCxnSpPr>
        <p:spPr>
          <a:xfrm>
            <a:off x="1219200" y="5810250"/>
            <a:ext cx="0" cy="209550"/>
          </a:xfrm>
          <a:prstGeom prst="straightConnector1">
            <a:avLst/>
          </a:prstGeom>
          <a:noFill/>
          <a:ln w="28575" cap="flat" cmpd="sng" algn="ctr">
            <a:solidFill>
              <a:srgbClr val="FF0000"/>
            </a:solidFill>
            <a:prstDash val="solid"/>
            <a:tailEnd type="arrow"/>
          </a:ln>
          <a:effectLst/>
        </p:spPr>
      </p:cxnSp>
      <p:cxnSp>
        <p:nvCxnSpPr>
          <p:cNvPr id="31" name="Straight Arrow Connector 30">
            <a:extLst>
              <a:ext uri="{FF2B5EF4-FFF2-40B4-BE49-F238E27FC236}">
                <a16:creationId xmlns="" xmlns:a16="http://schemas.microsoft.com/office/drawing/2014/main" id="{3060E4EB-DA02-4394-95F8-89FD2CA73D21}"/>
              </a:ext>
            </a:extLst>
          </p:cNvPr>
          <p:cNvCxnSpPr/>
          <p:nvPr/>
        </p:nvCxnSpPr>
        <p:spPr>
          <a:xfrm>
            <a:off x="8382000" y="5810250"/>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386947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a:solidFill>
                  <a:schemeClr val="bg1"/>
                </a:solidFill>
              </a:rPr>
              <a:t>English Language Arts </a:t>
            </a:r>
            <a:r>
              <a:rPr lang="en-US" sz="2400" b="1" dirty="0"/>
              <a:t>from 2006 to 2015 in State, ESC 10, and ESC 11 </a:t>
            </a:r>
            <a:r>
              <a:rPr lang="en-US" sz="2400" b="1" dirty="0">
                <a:solidFill>
                  <a:schemeClr val="bg1"/>
                </a:solidFill>
              </a:rPr>
              <a:t>by Ethnicity</a:t>
            </a:r>
          </a:p>
        </p:txBody>
      </p:sp>
      <p:sp>
        <p:nvSpPr>
          <p:cNvPr id="5" name="Rectangle 4"/>
          <p:cNvSpPr/>
          <p:nvPr/>
        </p:nvSpPr>
        <p:spPr>
          <a:xfrm>
            <a:off x="-1" y="6453326"/>
            <a:ext cx="9144000" cy="338554"/>
          </a:xfrm>
          <a:prstGeom prst="rect">
            <a:avLst/>
          </a:prstGeom>
        </p:spPr>
        <p:txBody>
          <a:bodyPr wrap="square">
            <a:spAutoFit/>
          </a:bodyPr>
          <a:lstStyle/>
          <a:p>
            <a:r>
              <a:rPr lang="en-US" sz="1600" i="1" dirty="0"/>
              <a:t>Note</a:t>
            </a:r>
            <a:r>
              <a:rPr lang="en-US" sz="1600" dirty="0"/>
              <a:t>: </a:t>
            </a:r>
            <a:r>
              <a:rPr lang="en-US" altLang="zh-CN" sz="1600" dirty="0">
                <a:sym typeface="Symbol" panose="05050102010706020507" pitchFamily="18" charset="2"/>
              </a:rPr>
              <a:t></a:t>
            </a:r>
            <a:r>
              <a:rPr lang="en-US" altLang="zh-CN" sz="1600" dirty="0"/>
              <a:t> = Change from 2014 to 2015. </a:t>
            </a:r>
            <a:endParaRPr lang="en-US" sz="1600" dirty="0"/>
          </a:p>
        </p:txBody>
      </p:sp>
      <p:graphicFrame>
        <p:nvGraphicFramePr>
          <p:cNvPr id="2" name="Table 1"/>
          <p:cNvGraphicFramePr>
            <a:graphicFrameLocks noGrp="1"/>
          </p:cNvGraphicFramePr>
          <p:nvPr>
            <p:extLst>
              <p:ext uri="{D42A27DB-BD31-4B8C-83A1-F6EECF244321}">
                <p14:modId xmlns:p14="http://schemas.microsoft.com/office/powerpoint/2010/main" val="1139266396"/>
              </p:ext>
            </p:extLst>
          </p:nvPr>
        </p:nvGraphicFramePr>
        <p:xfrm>
          <a:off x="0" y="1645803"/>
          <a:ext cx="9143999" cy="4904427"/>
        </p:xfrm>
        <a:graphic>
          <a:graphicData uri="http://schemas.openxmlformats.org/drawingml/2006/table">
            <a:tbl>
              <a:tblPr firstRow="1" firstCol="1" bandRow="1">
                <a:tableStyleId>{5C22544A-7EE6-4342-B048-85BDC9FD1C3A}</a:tableStyleId>
              </a:tblPr>
              <a:tblGrid>
                <a:gridCol w="859690">
                  <a:extLst>
                    <a:ext uri="{9D8B030D-6E8A-4147-A177-3AD203B41FA5}">
                      <a16:colId xmlns="" xmlns:a16="http://schemas.microsoft.com/office/drawing/2014/main" val="20000"/>
                    </a:ext>
                  </a:extLst>
                </a:gridCol>
                <a:gridCol w="859692">
                  <a:extLst>
                    <a:ext uri="{9D8B030D-6E8A-4147-A177-3AD203B41FA5}">
                      <a16:colId xmlns="" xmlns:a16="http://schemas.microsoft.com/office/drawing/2014/main" val="20001"/>
                    </a:ext>
                  </a:extLst>
                </a:gridCol>
                <a:gridCol w="1047262">
                  <a:extLst>
                    <a:ext uri="{9D8B030D-6E8A-4147-A177-3AD203B41FA5}">
                      <a16:colId xmlns="" xmlns:a16="http://schemas.microsoft.com/office/drawing/2014/main" val="20002"/>
                    </a:ext>
                  </a:extLst>
                </a:gridCol>
                <a:gridCol w="768513">
                  <a:extLst>
                    <a:ext uri="{9D8B030D-6E8A-4147-A177-3AD203B41FA5}">
                      <a16:colId xmlns="" xmlns:a16="http://schemas.microsoft.com/office/drawing/2014/main" val="20003"/>
                    </a:ext>
                  </a:extLst>
                </a:gridCol>
                <a:gridCol w="166728">
                  <a:extLst>
                    <a:ext uri="{9D8B030D-6E8A-4147-A177-3AD203B41FA5}">
                      <a16:colId xmlns="" xmlns:a16="http://schemas.microsoft.com/office/drawing/2014/main" val="20004"/>
                    </a:ext>
                  </a:extLst>
                </a:gridCol>
                <a:gridCol w="835117">
                  <a:extLst>
                    <a:ext uri="{9D8B030D-6E8A-4147-A177-3AD203B41FA5}">
                      <a16:colId xmlns="" xmlns:a16="http://schemas.microsoft.com/office/drawing/2014/main" val="20005"/>
                    </a:ext>
                  </a:extLst>
                </a:gridCol>
                <a:gridCol w="999067">
                  <a:extLst>
                    <a:ext uri="{9D8B030D-6E8A-4147-A177-3AD203B41FA5}">
                      <a16:colId xmlns="" xmlns:a16="http://schemas.microsoft.com/office/drawing/2014/main" val="20006"/>
                    </a:ext>
                  </a:extLst>
                </a:gridCol>
                <a:gridCol w="768513">
                  <a:extLst>
                    <a:ext uri="{9D8B030D-6E8A-4147-A177-3AD203B41FA5}">
                      <a16:colId xmlns="" xmlns:a16="http://schemas.microsoft.com/office/drawing/2014/main" val="20007"/>
                    </a:ext>
                  </a:extLst>
                </a:gridCol>
                <a:gridCol w="166728">
                  <a:extLst>
                    <a:ext uri="{9D8B030D-6E8A-4147-A177-3AD203B41FA5}">
                      <a16:colId xmlns="" xmlns:a16="http://schemas.microsoft.com/office/drawing/2014/main" val="20008"/>
                    </a:ext>
                  </a:extLst>
                </a:gridCol>
                <a:gridCol w="835117">
                  <a:extLst>
                    <a:ext uri="{9D8B030D-6E8A-4147-A177-3AD203B41FA5}">
                      <a16:colId xmlns="" xmlns:a16="http://schemas.microsoft.com/office/drawing/2014/main" val="20009"/>
                    </a:ext>
                  </a:extLst>
                </a:gridCol>
                <a:gridCol w="999067">
                  <a:extLst>
                    <a:ext uri="{9D8B030D-6E8A-4147-A177-3AD203B41FA5}">
                      <a16:colId xmlns="" xmlns:a16="http://schemas.microsoft.com/office/drawing/2014/main" val="20010"/>
                    </a:ext>
                  </a:extLst>
                </a:gridCol>
                <a:gridCol w="838505">
                  <a:extLst>
                    <a:ext uri="{9D8B030D-6E8A-4147-A177-3AD203B41FA5}">
                      <a16:colId xmlns="" xmlns:a16="http://schemas.microsoft.com/office/drawing/2014/main" val="20011"/>
                    </a:ext>
                  </a:extLst>
                </a:gridCol>
              </a:tblGrid>
              <a:tr h="304075">
                <a:tc rowSpan="2">
                  <a:txBody>
                    <a:bodyPr/>
                    <a:lstStyle/>
                    <a:p>
                      <a:pPr marL="0" marR="0">
                        <a:lnSpc>
                          <a:spcPct val="115000"/>
                        </a:lnSpc>
                        <a:spcBef>
                          <a:spcPts val="600"/>
                        </a:spcBef>
                        <a:spcAft>
                          <a:spcPts val="0"/>
                        </a:spcAft>
                      </a:pPr>
                      <a:endParaRPr lang="en-US" sz="1800" dirty="0">
                        <a:effectLst/>
                        <a:latin typeface="Tahoma" pitchFamily="34" charset="0"/>
                        <a:ea typeface="Tahoma" pitchFamily="34" charset="0"/>
                        <a:cs typeface="Tahoma" pitchFamily="34" charset="0"/>
                      </a:endParaRPr>
                    </a:p>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Year/</a:t>
                      </a:r>
                    </a:p>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MARC</a:t>
                      </a:r>
                    </a:p>
                  </a:txBody>
                  <a:tcPr marL="68580" marR="68580" marT="0" marB="0"/>
                </a:tc>
                <a:tc gridSpan="3">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85417">
                <a:tc vMerge="1">
                  <a:txBody>
                    <a:bodyPr/>
                    <a:lstStyle/>
                    <a:p>
                      <a:endParaRPr lang="en-US"/>
                    </a:p>
                  </a:txBody>
                  <a:tcPr/>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African Amer.</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Hispanic</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White</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African Amer.</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Hispanic</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White</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African Amer.</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Hispanic</a:t>
                      </a:r>
                    </a:p>
                  </a:txBody>
                  <a:tcPr marL="68580" marR="68580" marT="0" marB="0"/>
                </a:tc>
                <a:tc>
                  <a:txBody>
                    <a:bodyPr/>
                    <a:lstStyle/>
                    <a:p>
                      <a:pPr marL="0" marR="0">
                        <a:lnSpc>
                          <a:spcPct val="115000"/>
                        </a:lnSpc>
                        <a:spcBef>
                          <a:spcPts val="0"/>
                        </a:spcBef>
                        <a:spcAft>
                          <a:spcPts val="600"/>
                        </a:spcAft>
                      </a:pPr>
                      <a:r>
                        <a:rPr lang="en-US" sz="1820" dirty="0">
                          <a:effectLst/>
                          <a:latin typeface="+mn-lt"/>
                          <a:ea typeface="Tahoma" pitchFamily="34" charset="0"/>
                          <a:cs typeface="Tahoma" pitchFamily="34" charset="0"/>
                        </a:rPr>
                        <a:t>White</a:t>
                      </a:r>
                    </a:p>
                  </a:txBody>
                  <a:tcPr marL="68580" marR="68580" marT="0" marB="0"/>
                </a:tc>
                <a:extLst>
                  <a:ext uri="{0D108BD9-81ED-4DB2-BD59-A6C34878D82A}">
                    <a16:rowId xmlns="" xmlns:a16="http://schemas.microsoft.com/office/drawing/2014/main" val="10001"/>
                  </a:ext>
                </a:extLst>
              </a:tr>
              <a:tr h="304075">
                <a:tc>
                  <a:txBody>
                    <a:bodyPr/>
                    <a:lstStyle/>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2006</a:t>
                      </a:r>
                    </a:p>
                  </a:txBody>
                  <a:tcPr marL="68580" marR="68580" marT="0" marB="0"/>
                </a:tc>
                <a:tc>
                  <a:txBody>
                    <a:bodyPr/>
                    <a:lstStyle/>
                    <a:p>
                      <a:pPr marL="0" marR="0" algn="r">
                        <a:lnSpc>
                          <a:spcPct val="115000"/>
                        </a:lnSpc>
                        <a:spcBef>
                          <a:spcPts val="600"/>
                        </a:spcBef>
                        <a:spcAft>
                          <a:spcPts val="0"/>
                        </a:spcAft>
                      </a:pPr>
                      <a:r>
                        <a:rPr lang="en-US" sz="1800" dirty="0">
                          <a:effectLst/>
                          <a:latin typeface="Tahoma" pitchFamily="34" charset="0"/>
                          <a:ea typeface="Tahoma" pitchFamily="34" charset="0"/>
                          <a:cs typeface="Tahoma" pitchFamily="34" charset="0"/>
                        </a:rPr>
                        <a:t>33%</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36%</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36%</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35%</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64%</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34%</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36%</a:t>
                      </a:r>
                    </a:p>
                  </a:txBody>
                  <a:tcPr marL="68580" marR="68580" marT="0" marB="0" anchor="b"/>
                </a:tc>
                <a:tc>
                  <a:txBody>
                    <a:bodyPr/>
                    <a:lstStyle/>
                    <a:p>
                      <a:pPr marL="0" marR="0" algn="r">
                        <a:lnSpc>
                          <a:spcPct val="115000"/>
                        </a:lnSpc>
                        <a:spcBef>
                          <a:spcPts val="600"/>
                        </a:spcBef>
                        <a:spcAft>
                          <a:spcPts val="0"/>
                        </a:spcAft>
                      </a:pPr>
                      <a:r>
                        <a:rPr lang="en-US" sz="1800">
                          <a:effectLst/>
                          <a:latin typeface="Tahoma" pitchFamily="34" charset="0"/>
                          <a:ea typeface="Tahoma" pitchFamily="34" charset="0"/>
                          <a:cs typeface="Tahoma" pitchFamily="34" charset="0"/>
                        </a:rPr>
                        <a:t>58%</a:t>
                      </a:r>
                    </a:p>
                  </a:txBody>
                  <a:tcPr marL="68580" marR="68580" marT="0" marB="0" anchor="b"/>
                </a:tc>
                <a:extLst>
                  <a:ext uri="{0D108BD9-81ED-4DB2-BD59-A6C34878D82A}">
                    <a16:rowId xmlns="" xmlns:a16="http://schemas.microsoft.com/office/drawing/2014/main" val="10002"/>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2007</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34%</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38%</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35%</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35%</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64%</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37%</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39%</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59%</a:t>
                      </a:r>
                    </a:p>
                  </a:txBody>
                  <a:tcPr marL="68580" marR="68580" marT="0" marB="0" anchor="b"/>
                </a:tc>
                <a:extLst>
                  <a:ext uri="{0D108BD9-81ED-4DB2-BD59-A6C34878D82A}">
                    <a16:rowId xmlns="" xmlns:a16="http://schemas.microsoft.com/office/drawing/2014/main" val="10003"/>
                  </a:ext>
                </a:extLst>
              </a:tr>
              <a:tr h="304075">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2008</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44%</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70%</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47%</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74%</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45%</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70%</a:t>
                      </a:r>
                    </a:p>
                  </a:txBody>
                  <a:tcPr marL="68580" marR="68580" marT="0" marB="0" anchor="b"/>
                </a:tc>
                <a:extLst>
                  <a:ext uri="{0D108BD9-81ED-4DB2-BD59-A6C34878D82A}">
                    <a16:rowId xmlns="" xmlns:a16="http://schemas.microsoft.com/office/drawing/2014/main" val="10004"/>
                  </a:ext>
                </a:extLst>
              </a:tr>
              <a:tr h="304075">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2009</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49%</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52%</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72%</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49%</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51%</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76%</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51%</a:t>
                      </a:r>
                    </a:p>
                  </a:txBody>
                  <a:tcPr marL="68580" marR="68580" marT="0" marB="0" anchor="b"/>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51%</a:t>
                      </a:r>
                    </a:p>
                  </a:txBody>
                  <a:tcPr marL="68580" marR="68580" marT="0" marB="0" anchor="b"/>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72%</a:t>
                      </a:r>
                    </a:p>
                  </a:txBody>
                  <a:tcPr marL="68580" marR="68580" marT="0" marB="0" anchor="b"/>
                </a:tc>
                <a:extLst>
                  <a:ext uri="{0D108BD9-81ED-4DB2-BD59-A6C34878D82A}">
                    <a16:rowId xmlns="" xmlns:a16="http://schemas.microsoft.com/office/drawing/2014/main" val="10005"/>
                  </a:ext>
                </a:extLst>
              </a:tr>
              <a:tr h="304075">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2010</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53%</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58%</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77%</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54%</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57%</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80%</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55%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1800">
                          <a:effectLst/>
                          <a:latin typeface="Tahoma" pitchFamily="34" charset="0"/>
                          <a:ea typeface="Tahoma" pitchFamily="34" charset="0"/>
                          <a:cs typeface="Tahoma" pitchFamily="34" charset="0"/>
                        </a:rPr>
                        <a:t>79%</a:t>
                      </a:r>
                    </a:p>
                  </a:txBody>
                  <a:tcPr marL="68580" marR="68580" marT="0" marB="0"/>
                </a:tc>
                <a:extLst>
                  <a:ext uri="{0D108BD9-81ED-4DB2-BD59-A6C34878D82A}">
                    <a16:rowId xmlns="" xmlns:a16="http://schemas.microsoft.com/office/drawing/2014/main" val="10006"/>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52%</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74%</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54%</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56%</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78%</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56%</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76%</a:t>
                      </a:r>
                    </a:p>
                  </a:txBody>
                  <a:tcPr marL="68580" marR="68580" marT="0" marB="0"/>
                </a:tc>
                <a:extLst>
                  <a:ext uri="{0D108BD9-81ED-4DB2-BD59-A6C34878D82A}">
                    <a16:rowId xmlns="" xmlns:a16="http://schemas.microsoft.com/office/drawing/2014/main" val="10007"/>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2012</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58%</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79%</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61%</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83%</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61%</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80%</a:t>
                      </a:r>
                    </a:p>
                  </a:txBody>
                  <a:tcPr marL="68580" marR="68580" marT="0" marB="0"/>
                </a:tc>
                <a:extLst>
                  <a:ext uri="{0D108BD9-81ED-4DB2-BD59-A6C34878D82A}">
                    <a16:rowId xmlns="" xmlns:a16="http://schemas.microsoft.com/office/drawing/2014/main" val="10008"/>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2013</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53%</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58%</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75%</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79%</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58%</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76%</a:t>
                      </a:r>
                    </a:p>
                  </a:txBody>
                  <a:tcPr marL="68580" marR="68580" marT="0" marB="0"/>
                </a:tc>
                <a:extLst>
                  <a:ext uri="{0D108BD9-81ED-4DB2-BD59-A6C34878D82A}">
                    <a16:rowId xmlns="" xmlns:a16="http://schemas.microsoft.com/office/drawing/2014/main" val="1999939100"/>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2014</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56%</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77%</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59%</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64%</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81%</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57%</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77%</a:t>
                      </a:r>
                    </a:p>
                  </a:txBody>
                  <a:tcPr marL="68580" marR="68580" marT="0" marB="0"/>
                </a:tc>
                <a:extLst>
                  <a:ext uri="{0D108BD9-81ED-4DB2-BD59-A6C34878D82A}">
                    <a16:rowId xmlns="" xmlns:a16="http://schemas.microsoft.com/office/drawing/2014/main" val="2678497984"/>
                  </a:ext>
                </a:extLst>
              </a:tr>
              <a:tr h="304075">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23%</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30%</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61%</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21%</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21%</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66%</a:t>
                      </a:r>
                    </a:p>
                  </a:txBody>
                  <a:tcPr marL="68580" marR="68580" marT="0" marB="0"/>
                </a:tc>
                <a:tc>
                  <a:txBody>
                    <a:bodyPr/>
                    <a:lstStyle/>
                    <a:p>
                      <a:pPr marL="0" marR="0" algn="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26%</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36%</a:t>
                      </a:r>
                    </a:p>
                  </a:txBody>
                  <a:tcPr marL="68580" marR="68580" marT="0" marB="0"/>
                </a:tc>
                <a:tc>
                  <a:txBody>
                    <a:bodyPr/>
                    <a:lstStyle/>
                    <a:p>
                      <a:pPr marL="0" marR="0" algn="r">
                        <a:lnSpc>
                          <a:spcPct val="115000"/>
                        </a:lnSpc>
                        <a:spcBef>
                          <a:spcPts val="0"/>
                        </a:spcBef>
                        <a:spcAft>
                          <a:spcPts val="0"/>
                        </a:spcAft>
                      </a:pPr>
                      <a:r>
                        <a:rPr lang="en-US" sz="1800" dirty="0">
                          <a:effectLst/>
                          <a:latin typeface="Tahoma" pitchFamily="34" charset="0"/>
                          <a:ea typeface="Tahoma" pitchFamily="34" charset="0"/>
                          <a:cs typeface="Tahoma" pitchFamily="34" charset="0"/>
                        </a:rPr>
                        <a:t>64%</a:t>
                      </a:r>
                    </a:p>
                  </a:txBody>
                  <a:tcPr marL="68580" marR="68580" marT="0" marB="0"/>
                </a:tc>
                <a:extLst>
                  <a:ext uri="{0D108BD9-81ED-4DB2-BD59-A6C34878D82A}">
                    <a16:rowId xmlns="" xmlns:a16="http://schemas.microsoft.com/office/drawing/2014/main" val="3491205511"/>
                  </a:ext>
                </a:extLst>
              </a:tr>
              <a:tr h="648862">
                <a:tc>
                  <a:txBody>
                    <a:bodyPr/>
                    <a:lstStyle/>
                    <a:p>
                      <a:pPr marL="0" marR="0">
                        <a:lnSpc>
                          <a:spcPct val="115000"/>
                        </a:lnSpc>
                        <a:spcBef>
                          <a:spcPts val="0"/>
                        </a:spcBef>
                        <a:spcAft>
                          <a:spcPts val="0"/>
                        </a:spcAft>
                      </a:pPr>
                      <a:r>
                        <a:rPr lang="en-US" altLang="zh-CN" sz="1800" b="1" kern="1200" dirty="0">
                          <a:solidFill>
                            <a:schemeClr val="lt1"/>
                          </a:solidFill>
                          <a:effectLst/>
                          <a:latin typeface="+mn-lt"/>
                          <a:ea typeface="+mn-ea"/>
                          <a:cs typeface="+mn-cs"/>
                          <a:sym typeface="Symbol" panose="05050102010706020507" pitchFamily="18" charset="2"/>
                        </a:rPr>
                        <a:t></a:t>
                      </a:r>
                      <a:endParaRPr lang="en-US" altLang="zh-CN"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33%</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32%</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16%</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38%</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43%</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15%</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31%</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27%</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13%</a:t>
                      </a:r>
                    </a:p>
                  </a:txBody>
                  <a:tcPr marL="68580" marR="68580" marT="0" marB="0"/>
                </a:tc>
                <a:extLst>
                  <a:ext uri="{0D108BD9-81ED-4DB2-BD59-A6C34878D82A}">
                    <a16:rowId xmlns="" xmlns:a16="http://schemas.microsoft.com/office/drawing/2014/main" val="10009"/>
                  </a:ext>
                </a:extLst>
              </a:tr>
            </a:tbl>
          </a:graphicData>
        </a:graphic>
      </p:graphicFrame>
      <p:cxnSp>
        <p:nvCxnSpPr>
          <p:cNvPr id="20" name="Straight Arrow Connector 19">
            <a:extLst>
              <a:ext uri="{FF2B5EF4-FFF2-40B4-BE49-F238E27FC236}">
                <a16:creationId xmlns="" xmlns:a16="http://schemas.microsoft.com/office/drawing/2014/main" id="{E1014A3C-C033-41EE-8490-FFCE773B809F}"/>
              </a:ext>
            </a:extLst>
          </p:cNvPr>
          <p:cNvCxnSpPr>
            <a:cxnSpLocks/>
          </p:cNvCxnSpPr>
          <p:nvPr/>
        </p:nvCxnSpPr>
        <p:spPr>
          <a:xfrm>
            <a:off x="1084556" y="5791200"/>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7A22B108-0104-4818-8EC0-89C61A986877}"/>
              </a:ext>
            </a:extLst>
          </p:cNvPr>
          <p:cNvCxnSpPr/>
          <p:nvPr/>
        </p:nvCxnSpPr>
        <p:spPr>
          <a:xfrm>
            <a:off x="2133600" y="5791200"/>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80DBF854-0FE1-4815-A989-3A8FA669106D}"/>
              </a:ext>
            </a:extLst>
          </p:cNvPr>
          <p:cNvCxnSpPr/>
          <p:nvPr/>
        </p:nvCxnSpPr>
        <p:spPr>
          <a:xfrm>
            <a:off x="2913356" y="5791200"/>
            <a:ext cx="0" cy="209550"/>
          </a:xfrm>
          <a:prstGeom prst="straightConnector1">
            <a:avLst/>
          </a:prstGeom>
          <a:noFill/>
          <a:ln w="28575" cap="flat" cmpd="sng" algn="ctr">
            <a:solidFill>
              <a:srgbClr val="FF0000"/>
            </a:solidFill>
            <a:prstDash val="solid"/>
            <a:tailEnd type="arrow"/>
          </a:ln>
          <a:effectLst/>
        </p:spPr>
      </p:cxnSp>
      <p:cxnSp>
        <p:nvCxnSpPr>
          <p:cNvPr id="23" name="Straight Arrow Connector 22">
            <a:extLst>
              <a:ext uri="{FF2B5EF4-FFF2-40B4-BE49-F238E27FC236}">
                <a16:creationId xmlns="" xmlns:a16="http://schemas.microsoft.com/office/drawing/2014/main" id="{61F7C40D-EA06-4C9D-BB5C-499368BF36E2}"/>
              </a:ext>
            </a:extLst>
          </p:cNvPr>
          <p:cNvCxnSpPr/>
          <p:nvPr/>
        </p:nvCxnSpPr>
        <p:spPr>
          <a:xfrm>
            <a:off x="3895078" y="5791200"/>
            <a:ext cx="0" cy="209550"/>
          </a:xfrm>
          <a:prstGeom prst="straightConnector1">
            <a:avLst/>
          </a:prstGeom>
          <a:noFill/>
          <a:ln w="28575" cap="flat" cmpd="sng" algn="ctr">
            <a:solidFill>
              <a:srgbClr val="FF0000"/>
            </a:solidFill>
            <a:prstDash val="solid"/>
            <a:tailEnd type="arrow"/>
          </a:ln>
          <a:effectLst/>
        </p:spPr>
      </p:cxnSp>
      <p:cxnSp>
        <p:nvCxnSpPr>
          <p:cNvPr id="24" name="Straight Arrow Connector 23">
            <a:extLst>
              <a:ext uri="{FF2B5EF4-FFF2-40B4-BE49-F238E27FC236}">
                <a16:creationId xmlns="" xmlns:a16="http://schemas.microsoft.com/office/drawing/2014/main" id="{DFF4F5C7-005D-4711-99A1-661494769D22}"/>
              </a:ext>
            </a:extLst>
          </p:cNvPr>
          <p:cNvCxnSpPr/>
          <p:nvPr/>
        </p:nvCxnSpPr>
        <p:spPr>
          <a:xfrm>
            <a:off x="4876800" y="5791200"/>
            <a:ext cx="0" cy="209550"/>
          </a:xfrm>
          <a:prstGeom prst="straightConnector1">
            <a:avLst/>
          </a:prstGeom>
          <a:noFill/>
          <a:ln w="28575" cap="flat" cmpd="sng" algn="ctr">
            <a:solidFill>
              <a:srgbClr val="FF0000"/>
            </a:solidFill>
            <a:prstDash val="solid"/>
            <a:tailEnd type="arrow"/>
          </a:ln>
          <a:effectLst/>
        </p:spPr>
      </p:cxnSp>
      <p:cxnSp>
        <p:nvCxnSpPr>
          <p:cNvPr id="25" name="Straight Arrow Connector 24">
            <a:extLst>
              <a:ext uri="{FF2B5EF4-FFF2-40B4-BE49-F238E27FC236}">
                <a16:creationId xmlns="" xmlns:a16="http://schemas.microsoft.com/office/drawing/2014/main" id="{EA10A309-7BF6-4AFE-88F6-7D42D97A8361}"/>
              </a:ext>
            </a:extLst>
          </p:cNvPr>
          <p:cNvCxnSpPr/>
          <p:nvPr/>
        </p:nvCxnSpPr>
        <p:spPr>
          <a:xfrm>
            <a:off x="5692066" y="5791200"/>
            <a:ext cx="0" cy="209550"/>
          </a:xfrm>
          <a:prstGeom prst="straightConnector1">
            <a:avLst/>
          </a:prstGeom>
          <a:noFill/>
          <a:ln w="28575" cap="flat" cmpd="sng" algn="ctr">
            <a:solidFill>
              <a:srgbClr val="FF0000"/>
            </a:solidFill>
            <a:prstDash val="solid"/>
            <a:tailEnd type="arrow"/>
          </a:ln>
          <a:effectLst/>
        </p:spPr>
      </p:cxnSp>
      <p:cxnSp>
        <p:nvCxnSpPr>
          <p:cNvPr id="26" name="Straight Arrow Connector 25">
            <a:extLst>
              <a:ext uri="{FF2B5EF4-FFF2-40B4-BE49-F238E27FC236}">
                <a16:creationId xmlns="" xmlns:a16="http://schemas.microsoft.com/office/drawing/2014/main" id="{0F07D9B1-0CC7-446D-B8C1-96B856B36F60}"/>
              </a:ext>
            </a:extLst>
          </p:cNvPr>
          <p:cNvCxnSpPr/>
          <p:nvPr/>
        </p:nvCxnSpPr>
        <p:spPr>
          <a:xfrm>
            <a:off x="6656034" y="5791200"/>
            <a:ext cx="0" cy="209550"/>
          </a:xfrm>
          <a:prstGeom prst="straightConnector1">
            <a:avLst/>
          </a:prstGeom>
          <a:noFill/>
          <a:ln w="28575" cap="flat" cmpd="sng" algn="ctr">
            <a:solidFill>
              <a:srgbClr val="FF0000"/>
            </a:solidFill>
            <a:prstDash val="solid"/>
            <a:tailEnd type="arrow"/>
          </a:ln>
          <a:effectLst/>
        </p:spPr>
      </p:cxnSp>
      <p:cxnSp>
        <p:nvCxnSpPr>
          <p:cNvPr id="27" name="Straight Arrow Connector 26">
            <a:extLst>
              <a:ext uri="{FF2B5EF4-FFF2-40B4-BE49-F238E27FC236}">
                <a16:creationId xmlns="" xmlns:a16="http://schemas.microsoft.com/office/drawing/2014/main" id="{31AFFF34-1010-4A7E-9510-BFD8735AF60E}"/>
              </a:ext>
            </a:extLst>
          </p:cNvPr>
          <p:cNvCxnSpPr/>
          <p:nvPr/>
        </p:nvCxnSpPr>
        <p:spPr>
          <a:xfrm>
            <a:off x="7678444" y="5791200"/>
            <a:ext cx="0" cy="209550"/>
          </a:xfrm>
          <a:prstGeom prst="straightConnector1">
            <a:avLst/>
          </a:prstGeom>
          <a:noFill/>
          <a:ln w="28575" cap="flat" cmpd="sng" algn="ctr">
            <a:solidFill>
              <a:srgbClr val="FF0000"/>
            </a:solidFill>
            <a:prstDash val="solid"/>
            <a:tailEnd type="arrow"/>
          </a:ln>
          <a:effectLst/>
        </p:spPr>
      </p:cxnSp>
      <p:cxnSp>
        <p:nvCxnSpPr>
          <p:cNvPr id="28" name="Straight Arrow Connector 27">
            <a:extLst>
              <a:ext uri="{FF2B5EF4-FFF2-40B4-BE49-F238E27FC236}">
                <a16:creationId xmlns="" xmlns:a16="http://schemas.microsoft.com/office/drawing/2014/main" id="{408DF376-1038-4802-B8A2-06578910C4A8}"/>
              </a:ext>
            </a:extLst>
          </p:cNvPr>
          <p:cNvCxnSpPr>
            <a:cxnSpLocks/>
          </p:cNvCxnSpPr>
          <p:nvPr/>
        </p:nvCxnSpPr>
        <p:spPr>
          <a:xfrm>
            <a:off x="8534400" y="5791200"/>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1555688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smtClean="0">
                <a:solidFill>
                  <a:schemeClr val="bg1"/>
                </a:solidFill>
              </a:rPr>
              <a:t>Mathematics</a:t>
            </a:r>
            <a:r>
              <a:rPr lang="en-US" sz="2400" b="1" dirty="0" smtClean="0"/>
              <a:t> </a:t>
            </a:r>
            <a:r>
              <a:rPr lang="en-US" sz="2400" b="1" dirty="0"/>
              <a:t>from 2006 to 2015 in State, ESC 10, and ESC 11 </a:t>
            </a:r>
            <a:r>
              <a:rPr lang="en-US" sz="2400" b="1" dirty="0">
                <a:solidFill>
                  <a:schemeClr val="bg1"/>
                </a:solidFill>
              </a:rPr>
              <a:t>by Ethnicity</a:t>
            </a:r>
          </a:p>
        </p:txBody>
      </p:sp>
      <p:sp>
        <p:nvSpPr>
          <p:cNvPr id="5" name="Rectangle 4"/>
          <p:cNvSpPr/>
          <p:nvPr/>
        </p:nvSpPr>
        <p:spPr>
          <a:xfrm>
            <a:off x="0" y="6400800"/>
            <a:ext cx="9144000" cy="338554"/>
          </a:xfrm>
          <a:prstGeom prst="rect">
            <a:avLst/>
          </a:prstGeom>
        </p:spPr>
        <p:txBody>
          <a:bodyPr wrap="square">
            <a:spAutoFit/>
          </a:bodyPr>
          <a:lstStyle/>
          <a:p>
            <a:r>
              <a:rPr lang="en-US" altLang="zh-CN" sz="1600" i="1" dirty="0"/>
              <a:t>Note</a:t>
            </a:r>
            <a:r>
              <a:rPr lang="en-US" altLang="zh-CN" sz="1600" dirty="0"/>
              <a:t>: </a:t>
            </a:r>
            <a:r>
              <a:rPr lang="en-US" altLang="zh-CN" sz="1600" dirty="0">
                <a:sym typeface="Symbol" panose="05050102010706020507" pitchFamily="18" charset="2"/>
              </a:rPr>
              <a:t></a:t>
            </a:r>
            <a:r>
              <a:rPr lang="en-US" altLang="zh-CN" sz="1600" dirty="0"/>
              <a:t> = Change from 2014 to 2015. </a:t>
            </a:r>
          </a:p>
        </p:txBody>
      </p:sp>
      <p:graphicFrame>
        <p:nvGraphicFramePr>
          <p:cNvPr id="2" name="Table 1"/>
          <p:cNvGraphicFramePr>
            <a:graphicFrameLocks noGrp="1"/>
          </p:cNvGraphicFramePr>
          <p:nvPr>
            <p:extLst>
              <p:ext uri="{D42A27DB-BD31-4B8C-83A1-F6EECF244321}">
                <p14:modId xmlns:p14="http://schemas.microsoft.com/office/powerpoint/2010/main" val="4220460811"/>
              </p:ext>
            </p:extLst>
          </p:nvPr>
        </p:nvGraphicFramePr>
        <p:xfrm>
          <a:off x="0" y="1676400"/>
          <a:ext cx="9143999" cy="4919472"/>
        </p:xfrm>
        <a:graphic>
          <a:graphicData uri="http://schemas.openxmlformats.org/drawingml/2006/table">
            <a:tbl>
              <a:tblPr firstRow="1" firstCol="1" bandRow="1">
                <a:tableStyleId>{5C22544A-7EE6-4342-B048-85BDC9FD1C3A}</a:tableStyleId>
              </a:tblPr>
              <a:tblGrid>
                <a:gridCol w="980958">
                  <a:extLst>
                    <a:ext uri="{9D8B030D-6E8A-4147-A177-3AD203B41FA5}">
                      <a16:colId xmlns="" xmlns:a16="http://schemas.microsoft.com/office/drawing/2014/main" val="20000"/>
                    </a:ext>
                  </a:extLst>
                </a:gridCol>
                <a:gridCol w="847108">
                  <a:extLst>
                    <a:ext uri="{9D8B030D-6E8A-4147-A177-3AD203B41FA5}">
                      <a16:colId xmlns="" xmlns:a16="http://schemas.microsoft.com/office/drawing/2014/main" val="20001"/>
                    </a:ext>
                  </a:extLst>
                </a:gridCol>
                <a:gridCol w="1031931">
                  <a:extLst>
                    <a:ext uri="{9D8B030D-6E8A-4147-A177-3AD203B41FA5}">
                      <a16:colId xmlns="" xmlns:a16="http://schemas.microsoft.com/office/drawing/2014/main" val="20002"/>
                    </a:ext>
                  </a:extLst>
                </a:gridCol>
                <a:gridCol w="757263">
                  <a:extLst>
                    <a:ext uri="{9D8B030D-6E8A-4147-A177-3AD203B41FA5}">
                      <a16:colId xmlns="" xmlns:a16="http://schemas.microsoft.com/office/drawing/2014/main" val="20003"/>
                    </a:ext>
                  </a:extLst>
                </a:gridCol>
                <a:gridCol w="164288">
                  <a:extLst>
                    <a:ext uri="{9D8B030D-6E8A-4147-A177-3AD203B41FA5}">
                      <a16:colId xmlns="" xmlns:a16="http://schemas.microsoft.com/office/drawing/2014/main" val="20004"/>
                    </a:ext>
                  </a:extLst>
                </a:gridCol>
                <a:gridCol w="822892">
                  <a:extLst>
                    <a:ext uri="{9D8B030D-6E8A-4147-A177-3AD203B41FA5}">
                      <a16:colId xmlns="" xmlns:a16="http://schemas.microsoft.com/office/drawing/2014/main" val="20005"/>
                    </a:ext>
                  </a:extLst>
                </a:gridCol>
                <a:gridCol w="984443">
                  <a:extLst>
                    <a:ext uri="{9D8B030D-6E8A-4147-A177-3AD203B41FA5}">
                      <a16:colId xmlns="" xmlns:a16="http://schemas.microsoft.com/office/drawing/2014/main" val="20006"/>
                    </a:ext>
                  </a:extLst>
                </a:gridCol>
                <a:gridCol w="757263">
                  <a:extLst>
                    <a:ext uri="{9D8B030D-6E8A-4147-A177-3AD203B41FA5}">
                      <a16:colId xmlns="" xmlns:a16="http://schemas.microsoft.com/office/drawing/2014/main" val="20007"/>
                    </a:ext>
                  </a:extLst>
                </a:gridCol>
                <a:gridCol w="164288">
                  <a:extLst>
                    <a:ext uri="{9D8B030D-6E8A-4147-A177-3AD203B41FA5}">
                      <a16:colId xmlns="" xmlns:a16="http://schemas.microsoft.com/office/drawing/2014/main" val="20008"/>
                    </a:ext>
                  </a:extLst>
                </a:gridCol>
                <a:gridCol w="822892">
                  <a:extLst>
                    <a:ext uri="{9D8B030D-6E8A-4147-A177-3AD203B41FA5}">
                      <a16:colId xmlns="" xmlns:a16="http://schemas.microsoft.com/office/drawing/2014/main" val="20009"/>
                    </a:ext>
                  </a:extLst>
                </a:gridCol>
                <a:gridCol w="984443">
                  <a:extLst>
                    <a:ext uri="{9D8B030D-6E8A-4147-A177-3AD203B41FA5}">
                      <a16:colId xmlns="" xmlns:a16="http://schemas.microsoft.com/office/drawing/2014/main" val="20010"/>
                    </a:ext>
                  </a:extLst>
                </a:gridCol>
                <a:gridCol w="826230">
                  <a:extLst>
                    <a:ext uri="{9D8B030D-6E8A-4147-A177-3AD203B41FA5}">
                      <a16:colId xmlns="" xmlns:a16="http://schemas.microsoft.com/office/drawing/2014/main" val="20011"/>
                    </a:ext>
                  </a:extLst>
                </a:gridCol>
              </a:tblGrid>
              <a:tr h="289410">
                <a:tc rowSpan="2">
                  <a:txBody>
                    <a:bodyPr/>
                    <a:lstStyle/>
                    <a:p>
                      <a:pPr marL="0" marR="0">
                        <a:lnSpc>
                          <a:spcPct val="115000"/>
                        </a:lnSpc>
                        <a:spcBef>
                          <a:spcPts val="600"/>
                        </a:spcBef>
                        <a:spcAft>
                          <a:spcPts val="0"/>
                        </a:spcAft>
                      </a:pPr>
                      <a:endParaRPr lang="en-US" sz="1800" dirty="0">
                        <a:effectLst/>
                      </a:endParaRPr>
                    </a:p>
                    <a:p>
                      <a:pPr marL="0" marR="0">
                        <a:lnSpc>
                          <a:spcPct val="115000"/>
                        </a:lnSpc>
                        <a:spcBef>
                          <a:spcPts val="600"/>
                        </a:spcBef>
                        <a:spcAft>
                          <a:spcPts val="0"/>
                        </a:spcAft>
                      </a:pPr>
                      <a:r>
                        <a:rPr lang="en-US" sz="1800" dirty="0">
                          <a:effectLst/>
                        </a:rPr>
                        <a:t>Year/</a:t>
                      </a:r>
                    </a:p>
                    <a:p>
                      <a:pPr marL="0" marR="0">
                        <a:lnSpc>
                          <a:spcPct val="115000"/>
                        </a:lnSpc>
                        <a:spcBef>
                          <a:spcPts val="600"/>
                        </a:spcBef>
                        <a:spcAft>
                          <a:spcPts val="0"/>
                        </a:spcAft>
                      </a:pPr>
                      <a:r>
                        <a:rPr lang="en-US" sz="1800" dirty="0">
                          <a:effectLst/>
                        </a:rPr>
                        <a:t>MARC</a:t>
                      </a:r>
                      <a:endParaRPr lang="en-US" sz="1800" dirty="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State</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ESC 10</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ESC 11</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62315">
                <a:tc vMerge="1">
                  <a:txBody>
                    <a:bodyPr/>
                    <a:lstStyle/>
                    <a:p>
                      <a:endParaRPr lang="en-US"/>
                    </a:p>
                  </a:txBody>
                  <a:tcPr/>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White</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 </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White</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 </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dirty="0">
                          <a:effectLst/>
                        </a:rPr>
                        <a:t>White</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1"/>
                  </a:ext>
                </a:extLst>
              </a:tr>
              <a:tr h="321568">
                <a:tc>
                  <a:txBody>
                    <a:bodyPr/>
                    <a:lstStyle/>
                    <a:p>
                      <a:pPr marL="0" marR="0">
                        <a:lnSpc>
                          <a:spcPct val="115000"/>
                        </a:lnSpc>
                        <a:spcBef>
                          <a:spcPts val="600"/>
                        </a:spcBef>
                        <a:spcAft>
                          <a:spcPts val="0"/>
                        </a:spcAft>
                      </a:pPr>
                      <a:r>
                        <a:rPr lang="en-US" sz="1800">
                          <a:effectLst/>
                        </a:rPr>
                        <a:t>2006</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2000" b="0" dirty="0">
                          <a:solidFill>
                            <a:srgbClr val="000000"/>
                          </a:solidFill>
                          <a:effectLst/>
                          <a:latin typeface="Tahoma" pitchFamily="34" charset="0"/>
                          <a:ea typeface="Tahoma" pitchFamily="34" charset="0"/>
                          <a:cs typeface="Tahoma" pitchFamily="34" charset="0"/>
                        </a:rPr>
                        <a:t>29%</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dirty="0">
                          <a:solidFill>
                            <a:srgbClr val="000000"/>
                          </a:solidFill>
                          <a:effectLst/>
                          <a:latin typeface="Tahoma" pitchFamily="34" charset="0"/>
                          <a:ea typeface="Tahoma" pitchFamily="34" charset="0"/>
                          <a:cs typeface="Tahoma" pitchFamily="34" charset="0"/>
                        </a:rPr>
                        <a:t>39%</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64%</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30%</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38%</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67%</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31%</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38%</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b="0">
                          <a:solidFill>
                            <a:srgbClr val="000000"/>
                          </a:solidFill>
                          <a:effectLst/>
                          <a:latin typeface="Tahoma" pitchFamily="34" charset="0"/>
                          <a:ea typeface="Tahoma" pitchFamily="34" charset="0"/>
                          <a:cs typeface="Tahoma" pitchFamily="34" charset="0"/>
                        </a:rPr>
                        <a:t>63%</a:t>
                      </a:r>
                      <a:endParaRPr lang="en-US" sz="2000" b="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2"/>
                  </a:ext>
                </a:extLst>
              </a:tr>
              <a:tr h="321568">
                <a:tc>
                  <a:txBody>
                    <a:bodyPr/>
                    <a:lstStyle/>
                    <a:p>
                      <a:pPr marL="0" marR="0">
                        <a:lnSpc>
                          <a:spcPct val="115000"/>
                        </a:lnSpc>
                        <a:spcBef>
                          <a:spcPts val="0"/>
                        </a:spcBef>
                        <a:spcAft>
                          <a:spcPts val="0"/>
                        </a:spcAft>
                      </a:pPr>
                      <a:r>
                        <a:rPr lang="en-US" sz="1800">
                          <a:effectLst/>
                        </a:rPr>
                        <a:t>2007</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33%</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45%</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66%</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33%</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46%</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69%</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33%</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47%</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65%</a:t>
                      </a:r>
                      <a:endParaRPr lang="en-US" sz="2000" b="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3"/>
                  </a:ext>
                </a:extLst>
              </a:tr>
              <a:tr h="321568">
                <a:tc>
                  <a:txBody>
                    <a:bodyPr/>
                    <a:lstStyle/>
                    <a:p>
                      <a:pPr marL="0" marR="0">
                        <a:lnSpc>
                          <a:spcPct val="115000"/>
                        </a:lnSpc>
                        <a:spcBef>
                          <a:spcPts val="0"/>
                        </a:spcBef>
                        <a:spcAft>
                          <a:spcPts val="0"/>
                        </a:spcAft>
                      </a:pPr>
                      <a:r>
                        <a:rPr lang="en-US" sz="1800">
                          <a:effectLst/>
                        </a:rPr>
                        <a:t>2008</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37%</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48%</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70%</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 </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37%</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48%</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74%</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36%</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49%</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69%</a:t>
                      </a:r>
                      <a:endParaRPr lang="en-US" sz="2000" b="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4"/>
                  </a:ext>
                </a:extLst>
              </a:tr>
              <a:tr h="321568">
                <a:tc>
                  <a:txBody>
                    <a:bodyPr/>
                    <a:lstStyle/>
                    <a:p>
                      <a:pPr marL="0" marR="0">
                        <a:lnSpc>
                          <a:spcPct val="115000"/>
                        </a:lnSpc>
                        <a:spcBef>
                          <a:spcPts val="0"/>
                        </a:spcBef>
                        <a:spcAft>
                          <a:spcPts val="0"/>
                        </a:spcAft>
                      </a:pPr>
                      <a:r>
                        <a:rPr lang="en-US" sz="1800">
                          <a:effectLst/>
                        </a:rPr>
                        <a:t>2009</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41%</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50%</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71%</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41%</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52%</a:t>
                      </a:r>
                      <a:endParaRPr lang="en-US" sz="2000" b="0" dirty="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75%</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40%</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50%</a:t>
                      </a:r>
                      <a:endParaRPr lang="en-US" sz="2000" b="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70%</a:t>
                      </a:r>
                      <a:endParaRPr lang="en-US" sz="2000" b="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5"/>
                  </a:ext>
                </a:extLst>
              </a:tr>
              <a:tr h="321568">
                <a:tc>
                  <a:txBody>
                    <a:bodyPr/>
                    <a:lstStyle/>
                    <a:p>
                      <a:pPr marL="0" marR="0">
                        <a:lnSpc>
                          <a:spcPct val="115000"/>
                        </a:lnSpc>
                        <a:spcBef>
                          <a:spcPts val="0"/>
                        </a:spcBef>
                        <a:spcAft>
                          <a:spcPts val="0"/>
                        </a:spcAft>
                      </a:pPr>
                      <a:r>
                        <a:rPr lang="en-US" sz="1800">
                          <a:effectLst/>
                        </a:rPr>
                        <a:t>2010</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46%</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57%</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75%</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48%</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58%</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79%</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46%</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57%</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76%</a:t>
                      </a:r>
                      <a:endParaRPr lang="en-US" sz="2000" b="0">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06"/>
                  </a:ext>
                </a:extLst>
              </a:tr>
              <a:tr h="321568">
                <a:tc>
                  <a:txBody>
                    <a:bodyPr/>
                    <a:lstStyle/>
                    <a:p>
                      <a:pPr marL="0" marR="0">
                        <a:lnSpc>
                          <a:spcPct val="115000"/>
                        </a:lnSpc>
                        <a:spcBef>
                          <a:spcPts val="0"/>
                        </a:spcBef>
                        <a:spcAft>
                          <a:spcPts val="0"/>
                        </a:spcAft>
                      </a:pPr>
                      <a:r>
                        <a:rPr lang="en-US" sz="1800" dirty="0">
                          <a:effectLst/>
                        </a:rPr>
                        <a:t>2011</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50%</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60%</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78%</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 </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51%</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62%</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81%</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a:solidFill>
                            <a:srgbClr val="000000"/>
                          </a:solidFill>
                          <a:effectLst/>
                          <a:latin typeface="Tahoma" pitchFamily="34" charset="0"/>
                          <a:ea typeface="Tahoma" pitchFamily="34" charset="0"/>
                          <a:cs typeface="Tahoma" pitchFamily="34" charset="0"/>
                        </a:rPr>
                        <a:t> </a:t>
                      </a:r>
                      <a:endParaRPr lang="en-US" sz="2000" b="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49%</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59%</a:t>
                      </a: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solidFill>
                            <a:srgbClr val="000000"/>
                          </a:solidFill>
                          <a:effectLst/>
                          <a:latin typeface="Tahoma" pitchFamily="34" charset="0"/>
                          <a:ea typeface="Tahoma" pitchFamily="34" charset="0"/>
                          <a:cs typeface="Tahoma" pitchFamily="34" charset="0"/>
                        </a:rPr>
                        <a:t>78%</a:t>
                      </a:r>
                      <a:endParaRPr lang="en-US" sz="2000" b="0" dirty="0">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07"/>
                  </a:ext>
                </a:extLst>
              </a:tr>
              <a:tr h="341261">
                <a:tc>
                  <a:txBody>
                    <a:bodyPr/>
                    <a:lstStyle/>
                    <a:p>
                      <a:pPr marL="0" marR="0">
                        <a:lnSpc>
                          <a:spcPct val="115000"/>
                        </a:lnSpc>
                        <a:spcBef>
                          <a:spcPts val="0"/>
                        </a:spcBef>
                        <a:spcAft>
                          <a:spcPts val="0"/>
                        </a:spcAft>
                      </a:pPr>
                      <a:r>
                        <a:rPr lang="en-US" sz="1800" dirty="0">
                          <a:effectLst/>
                          <a:latin typeface="Calibri"/>
                          <a:ea typeface="宋体"/>
                          <a:cs typeface="Times New Roman"/>
                        </a:rPr>
                        <a:t>2012</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55%</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64%</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79%</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57%</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67%</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83%</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51%</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78%</a:t>
                      </a:r>
                    </a:p>
                  </a:txBody>
                  <a:tcPr marL="68580" marR="68580" marT="0" marB="0"/>
                </a:tc>
                <a:extLst>
                  <a:ext uri="{0D108BD9-81ED-4DB2-BD59-A6C34878D82A}">
                    <a16:rowId xmlns="" xmlns:a16="http://schemas.microsoft.com/office/drawing/2014/main" val="10008"/>
                  </a:ext>
                </a:extLst>
              </a:tr>
              <a:tr h="341261">
                <a:tc>
                  <a:txBody>
                    <a:bodyPr/>
                    <a:lstStyle/>
                    <a:p>
                      <a:pPr marL="0" marR="0">
                        <a:lnSpc>
                          <a:spcPct val="115000"/>
                        </a:lnSpc>
                        <a:spcBef>
                          <a:spcPts val="0"/>
                        </a:spcBef>
                        <a:spcAft>
                          <a:spcPts val="0"/>
                        </a:spcAft>
                      </a:pPr>
                      <a:r>
                        <a:rPr lang="en-US" sz="1800" dirty="0">
                          <a:effectLst/>
                          <a:latin typeface="Calibri"/>
                          <a:ea typeface="宋体"/>
                          <a:cs typeface="Times New Roman"/>
                        </a:rPr>
                        <a:t>2013</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69%</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83%</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71%</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86%</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59%</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68%</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83%</a:t>
                      </a:r>
                    </a:p>
                  </a:txBody>
                  <a:tcPr marL="68580" marR="68580" marT="0" marB="0"/>
                </a:tc>
                <a:extLst>
                  <a:ext uri="{0D108BD9-81ED-4DB2-BD59-A6C34878D82A}">
                    <a16:rowId xmlns="" xmlns:a16="http://schemas.microsoft.com/office/drawing/2014/main" val="1111832980"/>
                  </a:ext>
                </a:extLst>
              </a:tr>
              <a:tr h="341261">
                <a:tc>
                  <a:txBody>
                    <a:bodyPr/>
                    <a:lstStyle/>
                    <a:p>
                      <a:pPr marL="0" marR="0">
                        <a:lnSpc>
                          <a:spcPct val="115000"/>
                        </a:lnSpc>
                        <a:spcBef>
                          <a:spcPts val="0"/>
                        </a:spcBef>
                        <a:spcAft>
                          <a:spcPts val="0"/>
                        </a:spcAft>
                      </a:pPr>
                      <a:r>
                        <a:rPr lang="en-US" sz="1800" dirty="0">
                          <a:effectLst/>
                          <a:latin typeface="Calibri"/>
                          <a:ea typeface="宋体"/>
                          <a:cs typeface="Times New Roman"/>
                        </a:rPr>
                        <a:t>2014</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51%</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78%</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54%</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81%</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48%</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61%</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77%</a:t>
                      </a:r>
                    </a:p>
                  </a:txBody>
                  <a:tcPr marL="68580" marR="68580" marT="0" marB="0"/>
                </a:tc>
                <a:extLst>
                  <a:ext uri="{0D108BD9-81ED-4DB2-BD59-A6C34878D82A}">
                    <a16:rowId xmlns="" xmlns:a16="http://schemas.microsoft.com/office/drawing/2014/main" val="3989553466"/>
                  </a:ext>
                </a:extLst>
              </a:tr>
              <a:tr h="341261">
                <a:tc>
                  <a:txBody>
                    <a:bodyPr/>
                    <a:lstStyle/>
                    <a:p>
                      <a:pPr marL="0" marR="0">
                        <a:lnSpc>
                          <a:spcPct val="115000"/>
                        </a:lnSpc>
                        <a:spcBef>
                          <a:spcPts val="0"/>
                        </a:spcBef>
                        <a:spcAft>
                          <a:spcPts val="0"/>
                        </a:spcAft>
                      </a:pPr>
                      <a:r>
                        <a:rPr lang="en-US" sz="1800" dirty="0">
                          <a:effectLst/>
                          <a:latin typeface="Calibri"/>
                          <a:ea typeface="宋体"/>
                          <a:cs typeface="Times New Roman"/>
                        </a:rPr>
                        <a:t>2015</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18%</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25%</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56%</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16%</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19%</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61%</a:t>
                      </a:r>
                    </a:p>
                  </a:txBody>
                  <a:tcPr marL="68580" marR="68580" marT="0" marB="0"/>
                </a:tc>
                <a:tc>
                  <a:txBody>
                    <a:bodyPr/>
                    <a:lstStyle/>
                    <a:p>
                      <a:pPr marL="0" marR="0" algn="r">
                        <a:lnSpc>
                          <a:spcPct val="115000"/>
                        </a:lnSpc>
                        <a:spcBef>
                          <a:spcPts val="0"/>
                        </a:spcBef>
                        <a:spcAft>
                          <a:spcPts val="0"/>
                        </a:spcAft>
                      </a:pPr>
                      <a:endParaRPr lang="en-US" sz="2000" b="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20%</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29%</a:t>
                      </a:r>
                    </a:p>
                  </a:txBody>
                  <a:tcPr marL="68580" marR="68580" marT="0" marB="0"/>
                </a:tc>
                <a:tc>
                  <a:txBody>
                    <a:bodyPr/>
                    <a:lstStyle/>
                    <a:p>
                      <a:pPr marL="0" marR="0" algn="r">
                        <a:lnSpc>
                          <a:spcPct val="115000"/>
                        </a:lnSpc>
                        <a:spcBef>
                          <a:spcPts val="0"/>
                        </a:spcBef>
                        <a:spcAft>
                          <a:spcPts val="0"/>
                        </a:spcAft>
                      </a:pPr>
                      <a:r>
                        <a:rPr lang="en-US" sz="2000" b="0" dirty="0">
                          <a:effectLst/>
                          <a:latin typeface="Tahoma" pitchFamily="34" charset="0"/>
                          <a:ea typeface="Tahoma" pitchFamily="34" charset="0"/>
                          <a:cs typeface="Tahoma" pitchFamily="34" charset="0"/>
                        </a:rPr>
                        <a:t>58%</a:t>
                      </a:r>
                    </a:p>
                  </a:txBody>
                  <a:tcPr marL="68580" marR="68580" marT="0" marB="0"/>
                </a:tc>
                <a:extLst>
                  <a:ext uri="{0D108BD9-81ED-4DB2-BD59-A6C34878D82A}">
                    <a16:rowId xmlns="" xmlns:a16="http://schemas.microsoft.com/office/drawing/2014/main" val="1051367560"/>
                  </a:ext>
                </a:extLst>
              </a:tr>
              <a:tr h="289410">
                <a:tc>
                  <a:txBody>
                    <a:bodyPr/>
                    <a:lstStyle/>
                    <a:p>
                      <a:pPr marL="0" marR="0">
                        <a:lnSpc>
                          <a:spcPct val="115000"/>
                        </a:lnSpc>
                        <a:spcBef>
                          <a:spcPts val="0"/>
                        </a:spcBef>
                        <a:spcAft>
                          <a:spcPts val="0"/>
                        </a:spcAft>
                      </a:pPr>
                      <a:r>
                        <a:rPr lang="en-US" altLang="zh-CN" sz="1800" b="1" kern="1200" dirty="0">
                          <a:solidFill>
                            <a:schemeClr val="lt1"/>
                          </a:solidFill>
                          <a:effectLst/>
                          <a:latin typeface="+mn-lt"/>
                          <a:ea typeface="+mn-ea"/>
                          <a:cs typeface="+mn-cs"/>
                          <a:sym typeface="Symbol" panose="05050102010706020507" pitchFamily="18" charset="2"/>
                        </a:rPr>
                        <a:t></a:t>
                      </a:r>
                      <a:endParaRPr lang="en-US" altLang="zh-CN"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33%</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37%</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22%</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38%</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44%</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20%</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28%</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32%</a:t>
                      </a:r>
                    </a:p>
                  </a:txBody>
                  <a:tcPr marL="68580" marR="68580" marT="0" marB="0"/>
                </a:tc>
                <a:tc>
                  <a:txBody>
                    <a:bodyPr/>
                    <a:lstStyle/>
                    <a:p>
                      <a:pPr marL="0" marR="0" algn="r">
                        <a:lnSpc>
                          <a:spcPct val="115000"/>
                        </a:lnSpc>
                        <a:spcBef>
                          <a:spcPts val="0"/>
                        </a:spcBef>
                        <a:spcAft>
                          <a:spcPts val="600"/>
                        </a:spcAft>
                      </a:pPr>
                      <a:r>
                        <a:rPr lang="en-US" sz="1800" b="0" dirty="0">
                          <a:solidFill>
                            <a:srgbClr val="FF0000"/>
                          </a:solidFill>
                          <a:effectLst/>
                          <a:latin typeface="Tahoma" pitchFamily="34" charset="0"/>
                          <a:ea typeface="Tahoma" pitchFamily="34" charset="0"/>
                          <a:cs typeface="Tahoma" pitchFamily="34" charset="0"/>
                        </a:rPr>
                        <a:t> 19%</a:t>
                      </a:r>
                    </a:p>
                  </a:txBody>
                  <a:tcPr marL="68580" marR="68580" marT="0" marB="0"/>
                </a:tc>
                <a:extLst>
                  <a:ext uri="{0D108BD9-81ED-4DB2-BD59-A6C34878D82A}">
                    <a16:rowId xmlns="" xmlns:a16="http://schemas.microsoft.com/office/drawing/2014/main" val="10009"/>
                  </a:ext>
                </a:extLst>
              </a:tr>
            </a:tbl>
          </a:graphicData>
        </a:graphic>
      </p:graphicFrame>
      <p:cxnSp>
        <p:nvCxnSpPr>
          <p:cNvPr id="14" name="Straight Arrow Connector 13">
            <a:extLst>
              <a:ext uri="{FF2B5EF4-FFF2-40B4-BE49-F238E27FC236}">
                <a16:creationId xmlns="" xmlns:a16="http://schemas.microsoft.com/office/drawing/2014/main" id="{A6934E2D-10E8-4DBA-A1F3-7E74BB4A91C0}"/>
              </a:ext>
            </a:extLst>
          </p:cNvPr>
          <p:cNvCxnSpPr>
            <a:cxnSpLocks/>
          </p:cNvCxnSpPr>
          <p:nvPr/>
        </p:nvCxnSpPr>
        <p:spPr>
          <a:xfrm>
            <a:off x="1201444" y="6102435"/>
            <a:ext cx="0" cy="209550"/>
          </a:xfrm>
          <a:prstGeom prst="straightConnector1">
            <a:avLst/>
          </a:prstGeom>
          <a:noFill/>
          <a:ln w="28575" cap="flat" cmpd="sng" algn="ctr">
            <a:solidFill>
              <a:srgbClr val="FF0000"/>
            </a:solidFill>
            <a:prstDash val="solid"/>
            <a:tailEnd type="arrow"/>
          </a:ln>
          <a:effectLst/>
        </p:spPr>
      </p:cxnSp>
      <p:cxnSp>
        <p:nvCxnSpPr>
          <p:cNvPr id="15" name="Straight Arrow Connector 14">
            <a:extLst>
              <a:ext uri="{FF2B5EF4-FFF2-40B4-BE49-F238E27FC236}">
                <a16:creationId xmlns="" xmlns:a16="http://schemas.microsoft.com/office/drawing/2014/main" id="{3F901989-82D2-4909-9F07-A86E65C04F64}"/>
              </a:ext>
            </a:extLst>
          </p:cNvPr>
          <p:cNvCxnSpPr>
            <a:cxnSpLocks/>
          </p:cNvCxnSpPr>
          <p:nvPr/>
        </p:nvCxnSpPr>
        <p:spPr>
          <a:xfrm>
            <a:off x="2227556" y="6102435"/>
            <a:ext cx="0" cy="209550"/>
          </a:xfrm>
          <a:prstGeom prst="straightConnector1">
            <a:avLst/>
          </a:prstGeom>
          <a:noFill/>
          <a:ln w="28575" cap="flat" cmpd="sng" algn="ctr">
            <a:solidFill>
              <a:srgbClr val="FF0000"/>
            </a:solidFill>
            <a:prstDash val="solid"/>
            <a:tailEnd type="arrow"/>
          </a:ln>
          <a:effectLst/>
        </p:spPr>
      </p:cxnSp>
      <p:cxnSp>
        <p:nvCxnSpPr>
          <p:cNvPr id="16" name="Straight Arrow Connector 15">
            <a:extLst>
              <a:ext uri="{FF2B5EF4-FFF2-40B4-BE49-F238E27FC236}">
                <a16:creationId xmlns="" xmlns:a16="http://schemas.microsoft.com/office/drawing/2014/main" id="{6059B753-D300-4108-A329-9B28DD778F55}"/>
              </a:ext>
            </a:extLst>
          </p:cNvPr>
          <p:cNvCxnSpPr>
            <a:cxnSpLocks/>
          </p:cNvCxnSpPr>
          <p:nvPr/>
        </p:nvCxnSpPr>
        <p:spPr>
          <a:xfrm>
            <a:off x="2971800" y="6102435"/>
            <a:ext cx="0" cy="209550"/>
          </a:xfrm>
          <a:prstGeom prst="straightConnector1">
            <a:avLst/>
          </a:prstGeom>
          <a:noFill/>
          <a:ln w="28575" cap="flat" cmpd="sng" algn="ctr">
            <a:solidFill>
              <a:srgbClr val="FF0000"/>
            </a:solidFill>
            <a:prstDash val="solid"/>
            <a:tailEnd type="arrow"/>
          </a:ln>
          <a:effectLst/>
        </p:spPr>
      </p:cxnSp>
      <p:cxnSp>
        <p:nvCxnSpPr>
          <p:cNvPr id="17" name="Straight Arrow Connector 16">
            <a:extLst>
              <a:ext uri="{FF2B5EF4-FFF2-40B4-BE49-F238E27FC236}">
                <a16:creationId xmlns="" xmlns:a16="http://schemas.microsoft.com/office/drawing/2014/main" id="{D5BB9A2E-265F-4A11-81E8-A27F65456F0B}"/>
              </a:ext>
            </a:extLst>
          </p:cNvPr>
          <p:cNvCxnSpPr>
            <a:cxnSpLocks/>
          </p:cNvCxnSpPr>
          <p:nvPr/>
        </p:nvCxnSpPr>
        <p:spPr>
          <a:xfrm>
            <a:off x="3962400" y="6102435"/>
            <a:ext cx="0" cy="209550"/>
          </a:xfrm>
          <a:prstGeom prst="straightConnector1">
            <a:avLst/>
          </a:prstGeom>
          <a:noFill/>
          <a:ln w="28575" cap="flat" cmpd="sng" algn="ctr">
            <a:solidFill>
              <a:srgbClr val="FF0000"/>
            </a:solidFill>
            <a:prstDash val="solid"/>
            <a:tailEnd type="arrow"/>
          </a:ln>
          <a:effectLst/>
        </p:spPr>
      </p:cxnSp>
      <p:cxnSp>
        <p:nvCxnSpPr>
          <p:cNvPr id="18" name="Straight Arrow Connector 17">
            <a:extLst>
              <a:ext uri="{FF2B5EF4-FFF2-40B4-BE49-F238E27FC236}">
                <a16:creationId xmlns="" xmlns:a16="http://schemas.microsoft.com/office/drawing/2014/main" id="{E8D83DE3-08AD-4202-8A4A-08B32539C429}"/>
              </a:ext>
            </a:extLst>
          </p:cNvPr>
          <p:cNvCxnSpPr>
            <a:cxnSpLocks/>
          </p:cNvCxnSpPr>
          <p:nvPr/>
        </p:nvCxnSpPr>
        <p:spPr>
          <a:xfrm>
            <a:off x="4953000" y="6102435"/>
            <a:ext cx="0" cy="209550"/>
          </a:xfrm>
          <a:prstGeom prst="straightConnector1">
            <a:avLst/>
          </a:prstGeom>
          <a:noFill/>
          <a:ln w="28575" cap="flat" cmpd="sng" algn="ctr">
            <a:solidFill>
              <a:srgbClr val="FF0000"/>
            </a:solidFill>
            <a:prstDash val="solid"/>
            <a:tailEnd type="arrow"/>
          </a:ln>
          <a:effectLst/>
        </p:spPr>
      </p:cxnSp>
      <p:cxnSp>
        <p:nvCxnSpPr>
          <p:cNvPr id="19" name="Straight Arrow Connector 18">
            <a:extLst>
              <a:ext uri="{FF2B5EF4-FFF2-40B4-BE49-F238E27FC236}">
                <a16:creationId xmlns="" xmlns:a16="http://schemas.microsoft.com/office/drawing/2014/main" id="{AB3EBD35-3E65-41C7-BCED-0AD96037FF84}"/>
              </a:ext>
            </a:extLst>
          </p:cNvPr>
          <p:cNvCxnSpPr>
            <a:cxnSpLocks/>
          </p:cNvCxnSpPr>
          <p:nvPr/>
        </p:nvCxnSpPr>
        <p:spPr>
          <a:xfrm>
            <a:off x="5715000" y="6102435"/>
            <a:ext cx="0" cy="209550"/>
          </a:xfrm>
          <a:prstGeom prst="straightConnector1">
            <a:avLst/>
          </a:prstGeom>
          <a:noFill/>
          <a:ln w="28575" cap="flat" cmpd="sng" algn="ctr">
            <a:solidFill>
              <a:srgbClr val="FF0000"/>
            </a:solidFill>
            <a:prstDash val="solid"/>
            <a:tailEnd type="arrow"/>
          </a:ln>
          <a:effectLst/>
        </p:spPr>
      </p:cxnSp>
      <p:cxnSp>
        <p:nvCxnSpPr>
          <p:cNvPr id="20" name="Straight Arrow Connector 19">
            <a:extLst>
              <a:ext uri="{FF2B5EF4-FFF2-40B4-BE49-F238E27FC236}">
                <a16:creationId xmlns="" xmlns:a16="http://schemas.microsoft.com/office/drawing/2014/main" id="{EB69AA56-835E-4043-A390-F3AA98824917}"/>
              </a:ext>
            </a:extLst>
          </p:cNvPr>
          <p:cNvCxnSpPr>
            <a:cxnSpLocks/>
          </p:cNvCxnSpPr>
          <p:nvPr/>
        </p:nvCxnSpPr>
        <p:spPr>
          <a:xfrm>
            <a:off x="6705600" y="6102435"/>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8AC45D68-FB50-4089-A978-AB9EB93D0B9F}"/>
              </a:ext>
            </a:extLst>
          </p:cNvPr>
          <p:cNvCxnSpPr>
            <a:cxnSpLocks/>
          </p:cNvCxnSpPr>
          <p:nvPr/>
        </p:nvCxnSpPr>
        <p:spPr>
          <a:xfrm>
            <a:off x="7696200" y="6102435"/>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B0BB4D8E-1AB4-4FD3-9524-D3E9E7D99AD3}"/>
              </a:ext>
            </a:extLst>
          </p:cNvPr>
          <p:cNvCxnSpPr>
            <a:cxnSpLocks/>
          </p:cNvCxnSpPr>
          <p:nvPr/>
        </p:nvCxnSpPr>
        <p:spPr>
          <a:xfrm>
            <a:off x="8534400" y="6102435"/>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132687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a:solidFill>
                  <a:schemeClr val="bg1"/>
                </a:solidFill>
              </a:rPr>
              <a:t>both English Language Arts and Mathematics</a:t>
            </a:r>
            <a:r>
              <a:rPr lang="en-US" sz="2400" b="1" dirty="0"/>
              <a:t> from 2006 to 2015 in State, ESC 10, and ESC 11 </a:t>
            </a:r>
            <a:r>
              <a:rPr lang="en-US" sz="2400" b="1" dirty="0">
                <a:solidFill>
                  <a:schemeClr val="bg1"/>
                </a:solidFill>
              </a:rPr>
              <a:t>by Ethnicity</a:t>
            </a:r>
          </a:p>
        </p:txBody>
      </p:sp>
      <p:sp>
        <p:nvSpPr>
          <p:cNvPr id="5" name="Rectangle 4"/>
          <p:cNvSpPr/>
          <p:nvPr/>
        </p:nvSpPr>
        <p:spPr>
          <a:xfrm>
            <a:off x="0" y="6477807"/>
            <a:ext cx="9144000" cy="338554"/>
          </a:xfrm>
          <a:prstGeom prst="rect">
            <a:avLst/>
          </a:prstGeom>
        </p:spPr>
        <p:txBody>
          <a:bodyPr wrap="square">
            <a:spAutoFit/>
          </a:bodyPr>
          <a:lstStyle/>
          <a:p>
            <a:r>
              <a:rPr lang="en-US" altLang="zh-CN" sz="1600" i="1" dirty="0"/>
              <a:t>Note</a:t>
            </a:r>
            <a:r>
              <a:rPr lang="en-US" altLang="zh-CN" sz="1600" dirty="0"/>
              <a:t>: </a:t>
            </a:r>
            <a:r>
              <a:rPr lang="en-US" altLang="zh-CN" sz="1600" dirty="0">
                <a:sym typeface="Symbol" panose="05050102010706020507" pitchFamily="18" charset="2"/>
              </a:rPr>
              <a:t></a:t>
            </a:r>
            <a:r>
              <a:rPr lang="en-US" altLang="zh-CN" sz="1600" dirty="0"/>
              <a:t> = Change from 2014 to 2015. </a:t>
            </a:r>
          </a:p>
        </p:txBody>
      </p:sp>
      <p:graphicFrame>
        <p:nvGraphicFramePr>
          <p:cNvPr id="2" name="Table 1"/>
          <p:cNvGraphicFramePr>
            <a:graphicFrameLocks noGrp="1"/>
          </p:cNvGraphicFramePr>
          <p:nvPr>
            <p:extLst>
              <p:ext uri="{D42A27DB-BD31-4B8C-83A1-F6EECF244321}">
                <p14:modId xmlns:p14="http://schemas.microsoft.com/office/powerpoint/2010/main" val="3428350085"/>
              </p:ext>
            </p:extLst>
          </p:nvPr>
        </p:nvGraphicFramePr>
        <p:xfrm>
          <a:off x="26979" y="1533376"/>
          <a:ext cx="9121140" cy="4977382"/>
        </p:xfrm>
        <a:graphic>
          <a:graphicData uri="http://schemas.openxmlformats.org/drawingml/2006/table">
            <a:tbl>
              <a:tblPr firstRow="1" firstCol="1" bandRow="1">
                <a:tableStyleId>{5C22544A-7EE6-4342-B048-85BDC9FD1C3A}</a:tableStyleId>
              </a:tblPr>
              <a:tblGrid>
                <a:gridCol w="775272">
                  <a:extLst>
                    <a:ext uri="{9D8B030D-6E8A-4147-A177-3AD203B41FA5}">
                      <a16:colId xmlns="" xmlns:a16="http://schemas.microsoft.com/office/drawing/2014/main" val="20000"/>
                    </a:ext>
                  </a:extLst>
                </a:gridCol>
                <a:gridCol w="935985">
                  <a:extLst>
                    <a:ext uri="{9D8B030D-6E8A-4147-A177-3AD203B41FA5}">
                      <a16:colId xmlns="" xmlns:a16="http://schemas.microsoft.com/office/drawing/2014/main" val="20001"/>
                    </a:ext>
                  </a:extLst>
                </a:gridCol>
                <a:gridCol w="1045184">
                  <a:extLst>
                    <a:ext uri="{9D8B030D-6E8A-4147-A177-3AD203B41FA5}">
                      <a16:colId xmlns="" xmlns:a16="http://schemas.microsoft.com/office/drawing/2014/main" val="20002"/>
                    </a:ext>
                  </a:extLst>
                </a:gridCol>
                <a:gridCol w="766988">
                  <a:extLst>
                    <a:ext uri="{9D8B030D-6E8A-4147-A177-3AD203B41FA5}">
                      <a16:colId xmlns="" xmlns:a16="http://schemas.microsoft.com/office/drawing/2014/main" val="20003"/>
                    </a:ext>
                  </a:extLst>
                </a:gridCol>
                <a:gridCol w="166397">
                  <a:extLst>
                    <a:ext uri="{9D8B030D-6E8A-4147-A177-3AD203B41FA5}">
                      <a16:colId xmlns="" xmlns:a16="http://schemas.microsoft.com/office/drawing/2014/main" val="20004"/>
                    </a:ext>
                  </a:extLst>
                </a:gridCol>
                <a:gridCol w="833460">
                  <a:extLst>
                    <a:ext uri="{9D8B030D-6E8A-4147-A177-3AD203B41FA5}">
                      <a16:colId xmlns="" xmlns:a16="http://schemas.microsoft.com/office/drawing/2014/main" val="20005"/>
                    </a:ext>
                  </a:extLst>
                </a:gridCol>
                <a:gridCol w="997084">
                  <a:extLst>
                    <a:ext uri="{9D8B030D-6E8A-4147-A177-3AD203B41FA5}">
                      <a16:colId xmlns="" xmlns:a16="http://schemas.microsoft.com/office/drawing/2014/main" val="20006"/>
                    </a:ext>
                  </a:extLst>
                </a:gridCol>
                <a:gridCol w="766988">
                  <a:extLst>
                    <a:ext uri="{9D8B030D-6E8A-4147-A177-3AD203B41FA5}">
                      <a16:colId xmlns="" xmlns:a16="http://schemas.microsoft.com/office/drawing/2014/main" val="20007"/>
                    </a:ext>
                  </a:extLst>
                </a:gridCol>
                <a:gridCol w="166397">
                  <a:extLst>
                    <a:ext uri="{9D8B030D-6E8A-4147-A177-3AD203B41FA5}">
                      <a16:colId xmlns="" xmlns:a16="http://schemas.microsoft.com/office/drawing/2014/main" val="20008"/>
                    </a:ext>
                  </a:extLst>
                </a:gridCol>
                <a:gridCol w="833460">
                  <a:extLst>
                    <a:ext uri="{9D8B030D-6E8A-4147-A177-3AD203B41FA5}">
                      <a16:colId xmlns="" xmlns:a16="http://schemas.microsoft.com/office/drawing/2014/main" val="20009"/>
                    </a:ext>
                  </a:extLst>
                </a:gridCol>
                <a:gridCol w="997084">
                  <a:extLst>
                    <a:ext uri="{9D8B030D-6E8A-4147-A177-3AD203B41FA5}">
                      <a16:colId xmlns="" xmlns:a16="http://schemas.microsoft.com/office/drawing/2014/main" val="20010"/>
                    </a:ext>
                  </a:extLst>
                </a:gridCol>
                <a:gridCol w="836841">
                  <a:extLst>
                    <a:ext uri="{9D8B030D-6E8A-4147-A177-3AD203B41FA5}">
                      <a16:colId xmlns="" xmlns:a16="http://schemas.microsoft.com/office/drawing/2014/main" val="20011"/>
                    </a:ext>
                  </a:extLst>
                </a:gridCol>
              </a:tblGrid>
              <a:tr h="297988">
                <a:tc rowSpan="2">
                  <a:txBody>
                    <a:bodyPr/>
                    <a:lstStyle/>
                    <a:p>
                      <a:pPr marL="0" marR="0">
                        <a:lnSpc>
                          <a:spcPct val="115000"/>
                        </a:lnSpc>
                        <a:spcBef>
                          <a:spcPts val="600"/>
                        </a:spcBef>
                        <a:spcAft>
                          <a:spcPts val="0"/>
                        </a:spcAft>
                      </a:pPr>
                      <a:endParaRPr lang="en-US" sz="1800" dirty="0">
                        <a:effectLst/>
                      </a:endParaRPr>
                    </a:p>
                    <a:p>
                      <a:pPr marL="0" marR="0">
                        <a:lnSpc>
                          <a:spcPct val="115000"/>
                        </a:lnSpc>
                        <a:spcBef>
                          <a:spcPts val="600"/>
                        </a:spcBef>
                        <a:spcAft>
                          <a:spcPts val="0"/>
                        </a:spcAft>
                      </a:pPr>
                      <a:r>
                        <a:rPr lang="en-US" sz="1800" dirty="0">
                          <a:effectLst/>
                        </a:rPr>
                        <a:t>Year/</a:t>
                      </a:r>
                    </a:p>
                    <a:p>
                      <a:pPr marL="0" marR="0">
                        <a:lnSpc>
                          <a:spcPct val="115000"/>
                        </a:lnSpc>
                        <a:spcBef>
                          <a:spcPts val="600"/>
                        </a:spcBef>
                        <a:spcAft>
                          <a:spcPts val="0"/>
                        </a:spcAft>
                      </a:pPr>
                      <a:r>
                        <a:rPr lang="en-US" sz="1800" dirty="0">
                          <a:effectLst/>
                        </a:rPr>
                        <a:t>MARC</a:t>
                      </a:r>
                      <a:endParaRPr lang="en-US" sz="1800" dirty="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State</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ESC 10</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800">
                          <a:effectLst/>
                        </a:rPr>
                        <a:t>ESC 11</a:t>
                      </a:r>
                      <a:endParaRPr lang="en-US" sz="18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64472">
                <a:tc vMerge="1">
                  <a:txBody>
                    <a:bodyPr/>
                    <a:lstStyle/>
                    <a:p>
                      <a:endParaRPr lang="en-US"/>
                    </a:p>
                  </a:txBody>
                  <a:tcPr/>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White</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 </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White</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 </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African Amer.</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a:effectLst/>
                        </a:rPr>
                        <a:t>Hispanic</a:t>
                      </a:r>
                      <a:endParaRPr lang="en-US" sz="18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800" dirty="0">
                          <a:effectLst/>
                        </a:rPr>
                        <a:t>White</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1"/>
                  </a:ext>
                </a:extLst>
              </a:tr>
              <a:tr h="331098">
                <a:tc>
                  <a:txBody>
                    <a:bodyPr/>
                    <a:lstStyle/>
                    <a:p>
                      <a:pPr marL="0" marR="0">
                        <a:lnSpc>
                          <a:spcPct val="115000"/>
                        </a:lnSpc>
                        <a:spcBef>
                          <a:spcPts val="600"/>
                        </a:spcBef>
                        <a:spcAft>
                          <a:spcPts val="0"/>
                        </a:spcAft>
                      </a:pPr>
                      <a:r>
                        <a:rPr lang="en-US" sz="1800">
                          <a:effectLst/>
                        </a:rPr>
                        <a:t>2006</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16%</a:t>
                      </a:r>
                      <a:endParaRPr lang="en-US" sz="2000" dirty="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21%</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48%</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18%</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53%</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17%</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21%</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46%</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2"/>
                  </a:ext>
                </a:extLst>
              </a:tr>
              <a:tr h="331098">
                <a:tc>
                  <a:txBody>
                    <a:bodyPr/>
                    <a:lstStyle/>
                    <a:p>
                      <a:pPr marL="0" marR="0">
                        <a:lnSpc>
                          <a:spcPct val="115000"/>
                        </a:lnSpc>
                        <a:spcBef>
                          <a:spcPts val="0"/>
                        </a:spcBef>
                        <a:spcAft>
                          <a:spcPts val="0"/>
                        </a:spcAft>
                      </a:pPr>
                      <a:r>
                        <a:rPr lang="en-US" sz="1800">
                          <a:effectLst/>
                        </a:rPr>
                        <a:t>2007</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19%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25%</a:t>
                      </a:r>
                      <a:endParaRPr lang="en-US" sz="2000" dirty="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49%</a:t>
                      </a:r>
                      <a:endParaRPr lang="en-US" sz="2000" dirty="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19%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24%</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53%</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27%</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48%</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3"/>
                  </a:ext>
                </a:extLst>
              </a:tr>
              <a:tr h="331098">
                <a:tc>
                  <a:txBody>
                    <a:bodyPr/>
                    <a:lstStyle/>
                    <a:p>
                      <a:pPr marL="0" marR="0">
                        <a:lnSpc>
                          <a:spcPct val="115000"/>
                        </a:lnSpc>
                        <a:spcBef>
                          <a:spcPts val="0"/>
                        </a:spcBef>
                        <a:spcAft>
                          <a:spcPts val="0"/>
                        </a:spcAft>
                      </a:pPr>
                      <a:r>
                        <a:rPr lang="en-US" sz="1800" dirty="0">
                          <a:effectLst/>
                        </a:rPr>
                        <a:t>2008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32%</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57%</a:t>
                      </a:r>
                      <a:endParaRPr lang="en-US" sz="2000" dirty="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 </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31%</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62%</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59%</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4"/>
                  </a:ext>
                </a:extLst>
              </a:tr>
              <a:tr h="331098">
                <a:tc>
                  <a:txBody>
                    <a:bodyPr/>
                    <a:lstStyle/>
                    <a:p>
                      <a:pPr marL="0" marR="0">
                        <a:lnSpc>
                          <a:spcPct val="115000"/>
                        </a:lnSpc>
                        <a:spcBef>
                          <a:spcPts val="0"/>
                        </a:spcBef>
                        <a:spcAft>
                          <a:spcPts val="0"/>
                        </a:spcAft>
                      </a:pPr>
                      <a:r>
                        <a:rPr lang="en-US" sz="1800">
                          <a:effectLst/>
                        </a:rPr>
                        <a:t>2009</a:t>
                      </a:r>
                      <a:endParaRPr lang="en-US" sz="18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60%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29%</a:t>
                      </a:r>
                      <a:endParaRPr lang="en-US" sz="2000" dirty="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65%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25%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32%</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56%</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5"/>
                  </a:ext>
                </a:extLst>
              </a:tr>
              <a:tr h="331098">
                <a:tc>
                  <a:txBody>
                    <a:bodyPr/>
                    <a:lstStyle/>
                    <a:p>
                      <a:pPr marL="0" marR="0">
                        <a:lnSpc>
                          <a:spcPct val="115000"/>
                        </a:lnSpc>
                        <a:spcBef>
                          <a:spcPts val="0"/>
                        </a:spcBef>
                        <a:spcAft>
                          <a:spcPts val="0"/>
                        </a:spcAft>
                      </a:pPr>
                      <a:r>
                        <a:rPr lang="en-US" sz="1800" dirty="0">
                          <a:effectLst/>
                        </a:rPr>
                        <a:t>2010</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34%</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42%</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66%</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35%</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42%</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70%</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34%</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43%</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a:ea typeface="宋体"/>
                          <a:cs typeface="Times New Roman"/>
                        </a:rPr>
                        <a:t>67%</a:t>
                      </a:r>
                      <a:endParaRPr lang="en-US" sz="2000">
                        <a:effectLst/>
                        <a:latin typeface="Calibri"/>
                        <a:ea typeface="宋体"/>
                        <a:cs typeface="Times New Roman"/>
                      </a:endParaRPr>
                    </a:p>
                  </a:txBody>
                  <a:tcPr marL="68580" marR="68580" marT="0" marB="0"/>
                </a:tc>
                <a:extLst>
                  <a:ext uri="{0D108BD9-81ED-4DB2-BD59-A6C34878D82A}">
                    <a16:rowId xmlns="" xmlns:a16="http://schemas.microsoft.com/office/drawing/2014/main" val="10006"/>
                  </a:ext>
                </a:extLst>
              </a:tr>
              <a:tr h="331098">
                <a:tc>
                  <a:txBody>
                    <a:bodyPr/>
                    <a:lstStyle/>
                    <a:p>
                      <a:pPr marL="0" marR="0">
                        <a:lnSpc>
                          <a:spcPct val="115000"/>
                        </a:lnSpc>
                        <a:spcBef>
                          <a:spcPts val="0"/>
                        </a:spcBef>
                        <a:spcAft>
                          <a:spcPts val="0"/>
                        </a:spcAft>
                      </a:pPr>
                      <a:r>
                        <a:rPr lang="en-US" sz="1800" dirty="0">
                          <a:effectLst/>
                        </a:rPr>
                        <a:t>2011</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36%</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42%</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65%</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 </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37%</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43%</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69%</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 </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36%</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42%</a:t>
                      </a:r>
                      <a:endParaRPr lang="en-US" sz="20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a:ea typeface="宋体"/>
                          <a:cs typeface="Times New Roman"/>
                        </a:rPr>
                        <a:t>66%</a:t>
                      </a:r>
                      <a:endParaRPr lang="en-US" sz="20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7"/>
                  </a:ext>
                </a:extLst>
              </a:tr>
              <a:tr h="344744">
                <a:tc>
                  <a:txBody>
                    <a:bodyPr/>
                    <a:lstStyle/>
                    <a:p>
                      <a:pPr marL="0" marR="0">
                        <a:lnSpc>
                          <a:spcPct val="115000"/>
                        </a:lnSpc>
                        <a:spcBef>
                          <a:spcPts val="0"/>
                        </a:spcBef>
                        <a:spcAft>
                          <a:spcPts val="0"/>
                        </a:spcAft>
                      </a:pPr>
                      <a:r>
                        <a:rPr lang="en-US" sz="1800" dirty="0">
                          <a:effectLst/>
                          <a:latin typeface="+mn-lt"/>
                          <a:ea typeface="Tahoma" panose="020B0604030504040204" pitchFamily="34" charset="0"/>
                          <a:cs typeface="Tahoma" panose="020B0604030504040204" pitchFamily="34" charset="0"/>
                        </a:rPr>
                        <a:t>2012</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41%</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48%</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69%</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44%</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51%</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75%</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40%</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47%</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69%</a:t>
                      </a:r>
                    </a:p>
                  </a:txBody>
                  <a:tcPr marL="68580" marR="68580" marT="0" marB="0"/>
                </a:tc>
                <a:extLst>
                  <a:ext uri="{0D108BD9-81ED-4DB2-BD59-A6C34878D82A}">
                    <a16:rowId xmlns="" xmlns:a16="http://schemas.microsoft.com/office/drawing/2014/main" val="10008"/>
                  </a:ext>
                </a:extLst>
              </a:tr>
              <a:tr h="344744">
                <a:tc>
                  <a:txBody>
                    <a:bodyPr/>
                    <a:lstStyle/>
                    <a:p>
                      <a:pPr marL="0" marR="0">
                        <a:lnSpc>
                          <a:spcPct val="115000"/>
                        </a:lnSpc>
                        <a:spcBef>
                          <a:spcPts val="0"/>
                        </a:spcBef>
                        <a:spcAft>
                          <a:spcPts val="0"/>
                        </a:spcAft>
                      </a:pPr>
                      <a:r>
                        <a:rPr lang="en-US" sz="1800" dirty="0">
                          <a:effectLst/>
                          <a:latin typeface="+mn-lt"/>
                          <a:ea typeface="Tahoma" panose="020B0604030504040204" pitchFamily="34" charset="0"/>
                          <a:cs typeface="Tahoma" panose="020B0604030504040204" pitchFamily="34" charset="0"/>
                        </a:rPr>
                        <a:t>2013</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41%</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48%</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69%</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43%</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49%</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73%</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43%</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49%</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69%</a:t>
                      </a:r>
                    </a:p>
                  </a:txBody>
                  <a:tcPr marL="68580" marR="68580" marT="0" marB="0"/>
                </a:tc>
                <a:extLst>
                  <a:ext uri="{0D108BD9-81ED-4DB2-BD59-A6C34878D82A}">
                    <a16:rowId xmlns="" xmlns:a16="http://schemas.microsoft.com/office/drawing/2014/main" val="969693047"/>
                  </a:ext>
                </a:extLst>
              </a:tr>
              <a:tr h="344744">
                <a:tc>
                  <a:txBody>
                    <a:bodyPr/>
                    <a:lstStyle/>
                    <a:p>
                      <a:pPr marL="0" marR="0">
                        <a:lnSpc>
                          <a:spcPct val="115000"/>
                        </a:lnSpc>
                        <a:spcBef>
                          <a:spcPts val="0"/>
                        </a:spcBef>
                        <a:spcAft>
                          <a:spcPts val="0"/>
                        </a:spcAft>
                      </a:pPr>
                      <a:r>
                        <a:rPr lang="en-US" sz="1800" dirty="0">
                          <a:effectLst/>
                          <a:latin typeface="+mn-lt"/>
                          <a:ea typeface="Tahoma" panose="020B0604030504040204" pitchFamily="34" charset="0"/>
                          <a:cs typeface="Tahoma" panose="020B0604030504040204" pitchFamily="34" charset="0"/>
                        </a:rPr>
                        <a:t>2014</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38%</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47%</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67%</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41%</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48%</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72%</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36%</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46%</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67%</a:t>
                      </a:r>
                    </a:p>
                  </a:txBody>
                  <a:tcPr marL="68580" marR="68580" marT="0" marB="0"/>
                </a:tc>
                <a:extLst>
                  <a:ext uri="{0D108BD9-81ED-4DB2-BD59-A6C34878D82A}">
                    <a16:rowId xmlns="" xmlns:a16="http://schemas.microsoft.com/office/drawing/2014/main" val="1482070017"/>
                  </a:ext>
                </a:extLst>
              </a:tr>
              <a:tr h="344744">
                <a:tc>
                  <a:txBody>
                    <a:bodyPr/>
                    <a:lstStyle/>
                    <a:p>
                      <a:pPr marL="0" marR="0">
                        <a:lnSpc>
                          <a:spcPct val="115000"/>
                        </a:lnSpc>
                        <a:spcBef>
                          <a:spcPts val="0"/>
                        </a:spcBef>
                        <a:spcAft>
                          <a:spcPts val="0"/>
                        </a:spcAft>
                      </a:pPr>
                      <a:r>
                        <a:rPr lang="en-US" sz="1800" dirty="0">
                          <a:effectLst/>
                          <a:latin typeface="+mn-lt"/>
                          <a:ea typeface="Tahoma" panose="020B0604030504040204" pitchFamily="34" charset="0"/>
                          <a:cs typeface="Tahoma" panose="020B0604030504040204" pitchFamily="34" charset="0"/>
                        </a:rPr>
                        <a:t>2015</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16%</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22%</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53%</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15%</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17%</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59%</a:t>
                      </a:r>
                    </a:p>
                  </a:txBody>
                  <a:tcPr marL="68580" marR="68580" marT="0" marB="0"/>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18%</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26%</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55%</a:t>
                      </a:r>
                    </a:p>
                  </a:txBody>
                  <a:tcPr marL="68580" marR="68580" marT="0" marB="0"/>
                </a:tc>
                <a:extLst>
                  <a:ext uri="{0D108BD9-81ED-4DB2-BD59-A6C34878D82A}">
                    <a16:rowId xmlns="" xmlns:a16="http://schemas.microsoft.com/office/drawing/2014/main" val="861396620"/>
                  </a:ext>
                </a:extLst>
              </a:tr>
              <a:tr h="373378">
                <a:tc>
                  <a:txBody>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lang="en-US" altLang="zh-CN" sz="1800" b="1" kern="1200" dirty="0">
                          <a:solidFill>
                            <a:schemeClr val="lt1"/>
                          </a:solidFill>
                          <a:effectLst/>
                          <a:latin typeface="+mn-lt"/>
                          <a:ea typeface="+mn-ea"/>
                          <a:cs typeface="+mn-cs"/>
                          <a:sym typeface="Symbol" panose="05050102010706020507" pitchFamily="18" charset="2"/>
                        </a:rPr>
                        <a:t></a:t>
                      </a:r>
                      <a:endParaRPr lang="en-US" altLang="zh-CN" sz="19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22%</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25%</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14%</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26%</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31%</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13%</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18%</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20%</a:t>
                      </a:r>
                    </a:p>
                  </a:txBody>
                  <a:tcPr marL="68580" marR="68580" marT="0" marB="0"/>
                </a:tc>
                <a:tc>
                  <a:txBody>
                    <a:bodyPr/>
                    <a:lstStyle/>
                    <a:p>
                      <a:pPr marL="0" marR="0" algn="r">
                        <a:lnSpc>
                          <a:spcPct val="115000"/>
                        </a:lnSpc>
                        <a:spcBef>
                          <a:spcPts val="0"/>
                        </a:spcBef>
                        <a:spcAft>
                          <a:spcPts val="600"/>
                        </a:spcAft>
                      </a:pPr>
                      <a:r>
                        <a:rPr lang="en-US" sz="1800" dirty="0">
                          <a:solidFill>
                            <a:srgbClr val="FF0000"/>
                          </a:solidFill>
                          <a:effectLst/>
                          <a:latin typeface="Tahoma" pitchFamily="34" charset="0"/>
                          <a:ea typeface="Tahoma" pitchFamily="34" charset="0"/>
                          <a:cs typeface="Tahoma" pitchFamily="34" charset="0"/>
                        </a:rPr>
                        <a:t> 12%</a:t>
                      </a:r>
                    </a:p>
                  </a:txBody>
                  <a:tcPr marL="68580" marR="68580" marT="0" marB="0"/>
                </a:tc>
                <a:extLst>
                  <a:ext uri="{0D108BD9-81ED-4DB2-BD59-A6C34878D82A}">
                    <a16:rowId xmlns="" xmlns:a16="http://schemas.microsoft.com/office/drawing/2014/main" val="10009"/>
                  </a:ext>
                </a:extLst>
              </a:tr>
            </a:tbl>
          </a:graphicData>
        </a:graphic>
      </p:graphicFrame>
      <p:cxnSp>
        <p:nvCxnSpPr>
          <p:cNvPr id="19" name="Straight Arrow Connector 18">
            <a:extLst>
              <a:ext uri="{FF2B5EF4-FFF2-40B4-BE49-F238E27FC236}">
                <a16:creationId xmlns="" xmlns:a16="http://schemas.microsoft.com/office/drawing/2014/main" id="{9C188BDE-1503-436C-8E22-88E95936BEA9}"/>
              </a:ext>
            </a:extLst>
          </p:cNvPr>
          <p:cNvCxnSpPr>
            <a:cxnSpLocks/>
          </p:cNvCxnSpPr>
          <p:nvPr/>
        </p:nvCxnSpPr>
        <p:spPr>
          <a:xfrm>
            <a:off x="1116366" y="6185413"/>
            <a:ext cx="0" cy="209550"/>
          </a:xfrm>
          <a:prstGeom prst="straightConnector1">
            <a:avLst/>
          </a:prstGeom>
          <a:noFill/>
          <a:ln w="28575" cap="flat" cmpd="sng" algn="ctr">
            <a:solidFill>
              <a:srgbClr val="FF0000"/>
            </a:solidFill>
            <a:prstDash val="solid"/>
            <a:tailEnd type="arrow"/>
          </a:ln>
          <a:effectLst/>
        </p:spPr>
      </p:cxnSp>
      <p:cxnSp>
        <p:nvCxnSpPr>
          <p:cNvPr id="20" name="Straight Arrow Connector 19">
            <a:extLst>
              <a:ext uri="{FF2B5EF4-FFF2-40B4-BE49-F238E27FC236}">
                <a16:creationId xmlns="" xmlns:a16="http://schemas.microsoft.com/office/drawing/2014/main" id="{B77593F2-4C7A-4CB2-B6BB-B69FA6D266DA}"/>
              </a:ext>
            </a:extLst>
          </p:cNvPr>
          <p:cNvCxnSpPr>
            <a:cxnSpLocks/>
          </p:cNvCxnSpPr>
          <p:nvPr/>
        </p:nvCxnSpPr>
        <p:spPr>
          <a:xfrm>
            <a:off x="2160234" y="6185413"/>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ED359990-8005-4898-8F7B-76CBB6EB555E}"/>
              </a:ext>
            </a:extLst>
          </p:cNvPr>
          <p:cNvCxnSpPr>
            <a:cxnSpLocks/>
          </p:cNvCxnSpPr>
          <p:nvPr/>
        </p:nvCxnSpPr>
        <p:spPr>
          <a:xfrm>
            <a:off x="2939990" y="6185413"/>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C03190DD-A0BA-457C-8D04-23F874178C84}"/>
              </a:ext>
            </a:extLst>
          </p:cNvPr>
          <p:cNvCxnSpPr>
            <a:cxnSpLocks/>
          </p:cNvCxnSpPr>
          <p:nvPr/>
        </p:nvCxnSpPr>
        <p:spPr>
          <a:xfrm>
            <a:off x="3912834" y="6185413"/>
            <a:ext cx="0" cy="209550"/>
          </a:xfrm>
          <a:prstGeom prst="straightConnector1">
            <a:avLst/>
          </a:prstGeom>
          <a:noFill/>
          <a:ln w="28575" cap="flat" cmpd="sng" algn="ctr">
            <a:solidFill>
              <a:srgbClr val="FF0000"/>
            </a:solidFill>
            <a:prstDash val="solid"/>
            <a:tailEnd type="arrow"/>
          </a:ln>
          <a:effectLst/>
        </p:spPr>
      </p:cxnSp>
      <p:cxnSp>
        <p:nvCxnSpPr>
          <p:cNvPr id="23" name="Straight Arrow Connector 22">
            <a:extLst>
              <a:ext uri="{FF2B5EF4-FFF2-40B4-BE49-F238E27FC236}">
                <a16:creationId xmlns="" xmlns:a16="http://schemas.microsoft.com/office/drawing/2014/main" id="{F4EA9EC4-FDF5-4205-AED7-67914A6BACA0}"/>
              </a:ext>
            </a:extLst>
          </p:cNvPr>
          <p:cNvCxnSpPr>
            <a:cxnSpLocks/>
          </p:cNvCxnSpPr>
          <p:nvPr/>
        </p:nvCxnSpPr>
        <p:spPr>
          <a:xfrm>
            <a:off x="4921190" y="6185413"/>
            <a:ext cx="0" cy="209550"/>
          </a:xfrm>
          <a:prstGeom prst="straightConnector1">
            <a:avLst/>
          </a:prstGeom>
          <a:noFill/>
          <a:ln w="28575" cap="flat" cmpd="sng" algn="ctr">
            <a:solidFill>
              <a:srgbClr val="FF0000"/>
            </a:solidFill>
            <a:prstDash val="solid"/>
            <a:tailEnd type="arrow"/>
          </a:ln>
          <a:effectLst/>
        </p:spPr>
      </p:cxnSp>
      <p:cxnSp>
        <p:nvCxnSpPr>
          <p:cNvPr id="24" name="Straight Arrow Connector 23">
            <a:extLst>
              <a:ext uri="{FF2B5EF4-FFF2-40B4-BE49-F238E27FC236}">
                <a16:creationId xmlns="" xmlns:a16="http://schemas.microsoft.com/office/drawing/2014/main" id="{371B63DF-198D-450E-B772-EF86EFABC853}"/>
              </a:ext>
            </a:extLst>
          </p:cNvPr>
          <p:cNvCxnSpPr>
            <a:cxnSpLocks/>
          </p:cNvCxnSpPr>
          <p:nvPr/>
        </p:nvCxnSpPr>
        <p:spPr>
          <a:xfrm>
            <a:off x="5697244" y="6185413"/>
            <a:ext cx="0" cy="209550"/>
          </a:xfrm>
          <a:prstGeom prst="straightConnector1">
            <a:avLst/>
          </a:prstGeom>
          <a:noFill/>
          <a:ln w="28575" cap="flat" cmpd="sng" algn="ctr">
            <a:solidFill>
              <a:srgbClr val="FF0000"/>
            </a:solidFill>
            <a:prstDash val="solid"/>
            <a:tailEnd type="arrow"/>
          </a:ln>
          <a:effectLst/>
        </p:spPr>
      </p:cxnSp>
      <p:cxnSp>
        <p:nvCxnSpPr>
          <p:cNvPr id="25" name="Straight Arrow Connector 24">
            <a:extLst>
              <a:ext uri="{FF2B5EF4-FFF2-40B4-BE49-F238E27FC236}">
                <a16:creationId xmlns="" xmlns:a16="http://schemas.microsoft.com/office/drawing/2014/main" id="{E42C1DE3-0A4F-479D-B58D-9CBB16A0E620}"/>
              </a:ext>
            </a:extLst>
          </p:cNvPr>
          <p:cNvCxnSpPr>
            <a:cxnSpLocks/>
          </p:cNvCxnSpPr>
          <p:nvPr/>
        </p:nvCxnSpPr>
        <p:spPr>
          <a:xfrm>
            <a:off x="6705600" y="6185413"/>
            <a:ext cx="0" cy="209550"/>
          </a:xfrm>
          <a:prstGeom prst="straightConnector1">
            <a:avLst/>
          </a:prstGeom>
          <a:noFill/>
          <a:ln w="28575" cap="flat" cmpd="sng" algn="ctr">
            <a:solidFill>
              <a:srgbClr val="FF0000"/>
            </a:solidFill>
            <a:prstDash val="solid"/>
            <a:tailEnd type="arrow"/>
          </a:ln>
          <a:effectLst/>
        </p:spPr>
      </p:cxnSp>
      <p:cxnSp>
        <p:nvCxnSpPr>
          <p:cNvPr id="26" name="Straight Arrow Connector 25">
            <a:extLst>
              <a:ext uri="{FF2B5EF4-FFF2-40B4-BE49-F238E27FC236}">
                <a16:creationId xmlns="" xmlns:a16="http://schemas.microsoft.com/office/drawing/2014/main" id="{3D6F089C-76E9-4552-AB90-FB347893B00C}"/>
              </a:ext>
            </a:extLst>
          </p:cNvPr>
          <p:cNvCxnSpPr>
            <a:cxnSpLocks/>
          </p:cNvCxnSpPr>
          <p:nvPr/>
        </p:nvCxnSpPr>
        <p:spPr>
          <a:xfrm>
            <a:off x="7687322" y="6185413"/>
            <a:ext cx="0" cy="209550"/>
          </a:xfrm>
          <a:prstGeom prst="straightConnector1">
            <a:avLst/>
          </a:prstGeom>
          <a:noFill/>
          <a:ln w="28575" cap="flat" cmpd="sng" algn="ctr">
            <a:solidFill>
              <a:srgbClr val="FF0000"/>
            </a:solidFill>
            <a:prstDash val="solid"/>
            <a:tailEnd type="arrow"/>
          </a:ln>
          <a:effectLst/>
        </p:spPr>
      </p:cxnSp>
      <p:cxnSp>
        <p:nvCxnSpPr>
          <p:cNvPr id="27" name="Straight Arrow Connector 26">
            <a:extLst>
              <a:ext uri="{FF2B5EF4-FFF2-40B4-BE49-F238E27FC236}">
                <a16:creationId xmlns="" xmlns:a16="http://schemas.microsoft.com/office/drawing/2014/main" id="{813C900A-B4CF-4EE1-97C3-E97748498456}"/>
              </a:ext>
            </a:extLst>
          </p:cNvPr>
          <p:cNvCxnSpPr>
            <a:cxnSpLocks/>
          </p:cNvCxnSpPr>
          <p:nvPr/>
        </p:nvCxnSpPr>
        <p:spPr>
          <a:xfrm>
            <a:off x="8534400" y="6185413"/>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219060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a:solidFill>
                  <a:schemeClr val="bg1"/>
                </a:solidFill>
              </a:rPr>
              <a:t>English Language Arts </a:t>
            </a:r>
            <a:r>
              <a:rPr lang="en-US" sz="2400" b="1" dirty="0"/>
              <a:t>from 2006 to 2015 in State, ESC 10, and ESC 11 </a:t>
            </a:r>
            <a:r>
              <a:rPr lang="en-US" sz="2400" b="1" dirty="0">
                <a:solidFill>
                  <a:schemeClr val="bg1"/>
                </a:solidFill>
              </a:rPr>
              <a:t>by Gender</a:t>
            </a:r>
          </a:p>
        </p:txBody>
      </p:sp>
      <p:sp>
        <p:nvSpPr>
          <p:cNvPr id="5" name="Rectangle 4"/>
          <p:cNvSpPr/>
          <p:nvPr/>
        </p:nvSpPr>
        <p:spPr>
          <a:xfrm>
            <a:off x="76200" y="6491143"/>
            <a:ext cx="9144000" cy="338554"/>
          </a:xfrm>
          <a:prstGeom prst="rect">
            <a:avLst/>
          </a:prstGeom>
        </p:spPr>
        <p:txBody>
          <a:bodyPr wrap="square">
            <a:spAutoFit/>
          </a:bodyPr>
          <a:lstStyle/>
          <a:p>
            <a:r>
              <a:rPr lang="en-US" altLang="zh-CN" sz="1600" i="1" dirty="0"/>
              <a:t>Note</a:t>
            </a:r>
            <a:r>
              <a:rPr lang="en-US" altLang="zh-CN" sz="1600" dirty="0"/>
              <a:t>: </a:t>
            </a:r>
            <a:r>
              <a:rPr lang="en-US" altLang="zh-CN" sz="1600" dirty="0">
                <a:sym typeface="Symbol" panose="05050102010706020507" pitchFamily="18" charset="2"/>
              </a:rPr>
              <a:t></a:t>
            </a:r>
            <a:r>
              <a:rPr lang="en-US" altLang="zh-CN" sz="1600" dirty="0"/>
              <a:t> = Change from 2014 to 2015. </a:t>
            </a:r>
          </a:p>
        </p:txBody>
      </p:sp>
      <p:graphicFrame>
        <p:nvGraphicFramePr>
          <p:cNvPr id="3" name="Table 2"/>
          <p:cNvGraphicFramePr>
            <a:graphicFrameLocks noGrp="1"/>
          </p:cNvGraphicFramePr>
          <p:nvPr>
            <p:extLst>
              <p:ext uri="{D42A27DB-BD31-4B8C-83A1-F6EECF244321}">
                <p14:modId xmlns:p14="http://schemas.microsoft.com/office/powerpoint/2010/main" val="1520136349"/>
              </p:ext>
            </p:extLst>
          </p:nvPr>
        </p:nvGraphicFramePr>
        <p:xfrm>
          <a:off x="0" y="1676399"/>
          <a:ext cx="9143999" cy="4861141"/>
        </p:xfrm>
        <a:graphic>
          <a:graphicData uri="http://schemas.openxmlformats.org/drawingml/2006/table">
            <a:tbl>
              <a:tblPr firstRow="1" firstCol="1" bandRow="1">
                <a:tableStyleId>{5C22544A-7EE6-4342-B048-85BDC9FD1C3A}</a:tableStyleId>
              </a:tblPr>
              <a:tblGrid>
                <a:gridCol w="1340069">
                  <a:extLst>
                    <a:ext uri="{9D8B030D-6E8A-4147-A177-3AD203B41FA5}">
                      <a16:colId xmlns="" xmlns:a16="http://schemas.microsoft.com/office/drawing/2014/main" val="20000"/>
                    </a:ext>
                  </a:extLst>
                </a:gridCol>
                <a:gridCol w="1261242">
                  <a:extLst>
                    <a:ext uri="{9D8B030D-6E8A-4147-A177-3AD203B41FA5}">
                      <a16:colId xmlns="" xmlns:a16="http://schemas.microsoft.com/office/drawing/2014/main" val="20001"/>
                    </a:ext>
                  </a:extLst>
                </a:gridCol>
                <a:gridCol w="1250730">
                  <a:extLst>
                    <a:ext uri="{9D8B030D-6E8A-4147-A177-3AD203B41FA5}">
                      <a16:colId xmlns="" xmlns:a16="http://schemas.microsoft.com/office/drawing/2014/main" val="20002"/>
                    </a:ext>
                  </a:extLst>
                </a:gridCol>
                <a:gridCol w="168166">
                  <a:extLst>
                    <a:ext uri="{9D8B030D-6E8A-4147-A177-3AD203B41FA5}">
                      <a16:colId xmlns="" xmlns:a16="http://schemas.microsoft.com/office/drawing/2014/main" val="20003"/>
                    </a:ext>
                  </a:extLst>
                </a:gridCol>
                <a:gridCol w="1103586">
                  <a:extLst>
                    <a:ext uri="{9D8B030D-6E8A-4147-A177-3AD203B41FA5}">
                      <a16:colId xmlns="" xmlns:a16="http://schemas.microsoft.com/office/drawing/2014/main" val="20004"/>
                    </a:ext>
                  </a:extLst>
                </a:gridCol>
                <a:gridCol w="1576552">
                  <a:extLst>
                    <a:ext uri="{9D8B030D-6E8A-4147-A177-3AD203B41FA5}">
                      <a16:colId xmlns="" xmlns:a16="http://schemas.microsoft.com/office/drawing/2014/main" val="20005"/>
                    </a:ext>
                  </a:extLst>
                </a:gridCol>
                <a:gridCol w="236482">
                  <a:extLst>
                    <a:ext uri="{9D8B030D-6E8A-4147-A177-3AD203B41FA5}">
                      <a16:colId xmlns="" xmlns:a16="http://schemas.microsoft.com/office/drawing/2014/main" val="20006"/>
                    </a:ext>
                  </a:extLst>
                </a:gridCol>
                <a:gridCol w="1024758">
                  <a:extLst>
                    <a:ext uri="{9D8B030D-6E8A-4147-A177-3AD203B41FA5}">
                      <a16:colId xmlns="" xmlns:a16="http://schemas.microsoft.com/office/drawing/2014/main" val="20007"/>
                    </a:ext>
                  </a:extLst>
                </a:gridCol>
                <a:gridCol w="1182414">
                  <a:extLst>
                    <a:ext uri="{9D8B030D-6E8A-4147-A177-3AD203B41FA5}">
                      <a16:colId xmlns="" xmlns:a16="http://schemas.microsoft.com/office/drawing/2014/main" val="20008"/>
                    </a:ext>
                  </a:extLst>
                </a:gridCol>
              </a:tblGrid>
              <a:tr h="346302">
                <a:tc rowSpan="2">
                  <a:txBody>
                    <a:bodyPr/>
                    <a:lstStyle/>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Year/</a:t>
                      </a:r>
                    </a:p>
                    <a:p>
                      <a:pPr marL="0" marR="0">
                        <a:lnSpc>
                          <a:spcPct val="115000"/>
                        </a:lnSpc>
                        <a:spcBef>
                          <a:spcPts val="600"/>
                        </a:spcBef>
                        <a:spcAft>
                          <a:spcPts val="600"/>
                        </a:spcAft>
                      </a:pPr>
                      <a:r>
                        <a:rPr lang="en-US" sz="2000" dirty="0">
                          <a:effectLst/>
                          <a:latin typeface="Tahoma" pitchFamily="34" charset="0"/>
                          <a:ea typeface="Tahoma" pitchFamily="34" charset="0"/>
                          <a:cs typeface="Tahoma" pitchFamily="34" charset="0"/>
                        </a:rPr>
                        <a:t>MARC</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extLst>
                  <a:ext uri="{0D108BD9-81ED-4DB2-BD59-A6C34878D82A}">
                    <a16:rowId xmlns="" xmlns:a16="http://schemas.microsoft.com/office/drawing/2014/main" val="10000"/>
                  </a:ext>
                </a:extLst>
              </a:tr>
              <a:tr h="445419">
                <a:tc vMerge="1">
                  <a:txBody>
                    <a:bodyPr/>
                    <a:lstStyle/>
                    <a:p>
                      <a:endParaRPr lang="en-US"/>
                    </a:p>
                  </a:txBody>
                  <a:tcPr/>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extLst>
                  <a:ext uri="{0D108BD9-81ED-4DB2-BD59-A6C34878D82A}">
                    <a16:rowId xmlns="" xmlns:a16="http://schemas.microsoft.com/office/drawing/2014/main" val="10001"/>
                  </a:ext>
                </a:extLst>
              </a:tr>
              <a:tr h="346302">
                <a:tc>
                  <a:txBody>
                    <a:bodyPr/>
                    <a:lstStyle/>
                    <a:p>
                      <a:pPr marL="0" marR="0">
                        <a:lnSpc>
                          <a:spcPct val="115000"/>
                        </a:lnSpc>
                        <a:spcBef>
                          <a:spcPts val="600"/>
                        </a:spcBef>
                        <a:spcAft>
                          <a:spcPts val="0"/>
                        </a:spcAft>
                      </a:pPr>
                      <a:r>
                        <a:rPr lang="en-US" sz="2000">
                          <a:effectLst/>
                          <a:latin typeface="Tahoma" pitchFamily="34" charset="0"/>
                          <a:ea typeface="Tahoma" pitchFamily="34" charset="0"/>
                          <a:cs typeface="Tahoma" pitchFamily="34" charset="0"/>
                        </a:rPr>
                        <a:t>2006</a:t>
                      </a:r>
                    </a:p>
                  </a:txBody>
                  <a:tcPr marL="68580" marR="68580" marT="0" marB="0"/>
                </a:tc>
                <a:tc>
                  <a:txBody>
                    <a:bodyPr/>
                    <a:lstStyle/>
                    <a:p>
                      <a:pPr marL="0" marR="0" algn="r">
                        <a:lnSpc>
                          <a:spcPct val="115000"/>
                        </a:lnSpc>
                        <a:spcBef>
                          <a:spcPts val="600"/>
                        </a:spcBef>
                        <a:spcAft>
                          <a:spcPts val="0"/>
                        </a:spcAft>
                      </a:pPr>
                      <a:r>
                        <a:rPr lang="en-US" sz="2000" dirty="0">
                          <a:effectLst/>
                          <a:latin typeface="Tahoma" pitchFamily="34" charset="0"/>
                          <a:ea typeface="Tahoma" pitchFamily="34" charset="0"/>
                          <a:cs typeface="Tahoma" pitchFamily="34" charset="0"/>
                        </a:rPr>
                        <a:t>43%</a:t>
                      </a:r>
                    </a:p>
                  </a:txBody>
                  <a:tcPr marL="68580" marR="68580" marT="0" marB="0" anchor="b"/>
                </a:tc>
                <a:tc>
                  <a:txBody>
                    <a:bodyPr/>
                    <a:lstStyle/>
                    <a:p>
                      <a:pPr marL="0" marR="0" algn="r">
                        <a:lnSpc>
                          <a:spcPct val="115000"/>
                        </a:lnSpc>
                        <a:spcBef>
                          <a:spcPts val="600"/>
                        </a:spcBef>
                        <a:spcAft>
                          <a:spcPts val="0"/>
                        </a:spcAft>
                      </a:pPr>
                      <a:r>
                        <a:rPr lang="en-US" sz="2000" dirty="0">
                          <a:effectLst/>
                          <a:latin typeface="Tahoma" pitchFamily="34" charset="0"/>
                          <a:ea typeface="Tahoma" pitchFamily="34" charset="0"/>
                          <a:cs typeface="Tahoma" pitchFamily="34" charset="0"/>
                        </a:rPr>
                        <a:t>53%</a:t>
                      </a:r>
                    </a:p>
                  </a:txBody>
                  <a:tcPr marL="68580" marR="68580" marT="0" marB="0" anchor="b"/>
                </a:tc>
                <a:tc>
                  <a:txBody>
                    <a:bodyPr/>
                    <a:lstStyle/>
                    <a:p>
                      <a:pPr marL="0" marR="0" algn="r">
                        <a:lnSpc>
                          <a:spcPct val="115000"/>
                        </a:lnSpc>
                        <a:spcBef>
                          <a:spcPts val="60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48%</a:t>
                      </a:r>
                    </a:p>
                  </a:txBody>
                  <a:tcPr marL="68580" marR="68580" marT="0" marB="0" anchor="b"/>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57%</a:t>
                      </a:r>
                    </a:p>
                  </a:txBody>
                  <a:tcPr marL="68580" marR="68580" marT="0" marB="0" anchor="b"/>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46%</a:t>
                      </a:r>
                    </a:p>
                  </a:txBody>
                  <a:tcPr marL="68580" marR="68580" marT="0" marB="0" anchor="b"/>
                </a:tc>
                <a:tc>
                  <a:txBody>
                    <a:bodyPr/>
                    <a:lstStyle/>
                    <a:p>
                      <a:pPr marL="0" marR="0" algn="r">
                        <a:lnSpc>
                          <a:spcPct val="115000"/>
                        </a:lnSpc>
                        <a:spcBef>
                          <a:spcPts val="600"/>
                        </a:spcBef>
                        <a:spcAft>
                          <a:spcPts val="0"/>
                        </a:spcAft>
                      </a:pPr>
                      <a:r>
                        <a:rPr lang="en-US" sz="2000">
                          <a:effectLst/>
                          <a:latin typeface="Tahoma" pitchFamily="34" charset="0"/>
                          <a:ea typeface="Tahoma" pitchFamily="34" charset="0"/>
                          <a:cs typeface="Tahoma" pitchFamily="34" charset="0"/>
                        </a:rPr>
                        <a:t>56%</a:t>
                      </a:r>
                    </a:p>
                  </a:txBody>
                  <a:tcPr marL="68580" marR="68580" marT="0" marB="0" anchor="b"/>
                </a:tc>
                <a:extLst>
                  <a:ext uri="{0D108BD9-81ED-4DB2-BD59-A6C34878D82A}">
                    <a16:rowId xmlns="" xmlns:a16="http://schemas.microsoft.com/office/drawing/2014/main" val="10002"/>
                  </a:ext>
                </a:extLst>
              </a:tr>
              <a:tr h="346302">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2007</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44%</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54%</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47%</a:t>
                      </a:r>
                    </a:p>
                  </a:txBody>
                  <a:tcPr marL="68580" marR="68580" marT="0" marB="0" anchor="b"/>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56%</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49%</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58%</a:t>
                      </a:r>
                    </a:p>
                  </a:txBody>
                  <a:tcPr marL="68580" marR="68580" marT="0" marB="0" anchor="b"/>
                </a:tc>
                <a:extLst>
                  <a:ext uri="{0D108BD9-81ED-4DB2-BD59-A6C34878D82A}">
                    <a16:rowId xmlns="" xmlns:a16="http://schemas.microsoft.com/office/drawing/2014/main" val="10003"/>
                  </a:ext>
                </a:extLst>
              </a:tr>
              <a:tr h="346302">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2008</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55%</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63%</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65%</a:t>
                      </a:r>
                    </a:p>
                  </a:txBody>
                  <a:tcPr marL="68580" marR="68580" marT="0" marB="0" anchor="b"/>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59%</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65%</a:t>
                      </a:r>
                    </a:p>
                  </a:txBody>
                  <a:tcPr marL="68580" marR="68580" marT="0" marB="0" anchor="b"/>
                </a:tc>
                <a:extLst>
                  <a:ext uri="{0D108BD9-81ED-4DB2-BD59-A6C34878D82A}">
                    <a16:rowId xmlns="" xmlns:a16="http://schemas.microsoft.com/office/drawing/2014/main" val="10004"/>
                  </a:ext>
                </a:extLst>
              </a:tr>
              <a:tr h="346302">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2009</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58%</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66%</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60%</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67%</a:t>
                      </a:r>
                    </a:p>
                  </a:txBody>
                  <a:tcPr marL="68580" marR="68580" marT="0" marB="0" anchor="b"/>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62%</a:t>
                      </a:r>
                    </a:p>
                  </a:txBody>
                  <a:tcPr marL="68580" marR="68580" marT="0" marB="0" anchor="b"/>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68%</a:t>
                      </a:r>
                    </a:p>
                  </a:txBody>
                  <a:tcPr marL="68580" marR="68580" marT="0" marB="0" anchor="b"/>
                </a:tc>
                <a:extLst>
                  <a:ext uri="{0D108BD9-81ED-4DB2-BD59-A6C34878D82A}">
                    <a16:rowId xmlns="" xmlns:a16="http://schemas.microsoft.com/office/drawing/2014/main" val="10005"/>
                  </a:ext>
                </a:extLst>
              </a:tr>
              <a:tr h="346302">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62%</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70%</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64%</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71%</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68%</a:t>
                      </a:r>
                    </a:p>
                  </a:txBody>
                  <a:tcPr marL="68580" marR="68580" marT="0" marB="0"/>
                </a:tc>
                <a:tc>
                  <a:txBody>
                    <a:bodyPr/>
                    <a:lstStyle/>
                    <a:p>
                      <a:pPr marL="0" marR="0" algn="r">
                        <a:lnSpc>
                          <a:spcPct val="115000"/>
                        </a:lnSpc>
                        <a:spcBef>
                          <a:spcPts val="0"/>
                        </a:spcBef>
                        <a:spcAft>
                          <a:spcPts val="0"/>
                        </a:spcAft>
                      </a:pPr>
                      <a:r>
                        <a:rPr lang="en-US" sz="2000">
                          <a:effectLst/>
                          <a:latin typeface="Tahoma" pitchFamily="34" charset="0"/>
                          <a:ea typeface="Tahoma" pitchFamily="34" charset="0"/>
                          <a:cs typeface="Tahoma" pitchFamily="34" charset="0"/>
                        </a:rPr>
                        <a:t>75%</a:t>
                      </a:r>
                    </a:p>
                  </a:txBody>
                  <a:tcPr marL="68580" marR="68580" marT="0" marB="0"/>
                </a:tc>
                <a:extLst>
                  <a:ext uri="{0D108BD9-81ED-4DB2-BD59-A6C34878D82A}">
                    <a16:rowId xmlns="" xmlns:a16="http://schemas.microsoft.com/office/drawing/2014/main" val="10006"/>
                  </a:ext>
                </a:extLst>
              </a:tr>
              <a:tr h="34630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67%</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70%</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72%</a:t>
                      </a:r>
                    </a:p>
                  </a:txBody>
                  <a:tcPr marL="68580" marR="68580" marT="0" marB="0"/>
                </a:tc>
                <a:extLst>
                  <a:ext uri="{0D108BD9-81ED-4DB2-BD59-A6C34878D82A}">
                    <a16:rowId xmlns="" xmlns:a16="http://schemas.microsoft.com/office/drawing/2014/main" val="10007"/>
                  </a:ext>
                </a:extLst>
              </a:tr>
              <a:tr h="34630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2012</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73%</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69%</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77%</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68%</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77%</a:t>
                      </a:r>
                    </a:p>
                  </a:txBody>
                  <a:tcPr marL="68580" marR="68580" marT="0" marB="0"/>
                </a:tc>
                <a:extLst>
                  <a:ext uri="{0D108BD9-81ED-4DB2-BD59-A6C34878D82A}">
                    <a16:rowId xmlns="" xmlns:a16="http://schemas.microsoft.com/office/drawing/2014/main" val="10008"/>
                  </a:ext>
                </a:extLst>
              </a:tr>
              <a:tr h="34630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60%</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70%</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72%</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64%</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74%</a:t>
                      </a:r>
                    </a:p>
                  </a:txBody>
                  <a:tcPr marL="68580" marR="68580" marT="0" marB="0"/>
                </a:tc>
                <a:extLst>
                  <a:ext uri="{0D108BD9-81ED-4DB2-BD59-A6C34878D82A}">
                    <a16:rowId xmlns="" xmlns:a16="http://schemas.microsoft.com/office/drawing/2014/main" val="1802641869"/>
                  </a:ext>
                </a:extLst>
              </a:tr>
              <a:tr h="34630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2014</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73%</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66%</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75%</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66%</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75%</a:t>
                      </a:r>
                    </a:p>
                  </a:txBody>
                  <a:tcPr marL="68580" marR="68580" marT="0" marB="0"/>
                </a:tc>
                <a:extLst>
                  <a:ext uri="{0D108BD9-81ED-4DB2-BD59-A6C34878D82A}">
                    <a16:rowId xmlns="" xmlns:a16="http://schemas.microsoft.com/office/drawing/2014/main" val="1990398208"/>
                  </a:ext>
                </a:extLst>
              </a:tr>
              <a:tr h="346302">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40%</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41%</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53%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49%</a:t>
                      </a:r>
                    </a:p>
                  </a:txBody>
                  <a:tcPr marL="68580" marR="68580" marT="0" marB="0"/>
                </a:tc>
                <a:extLst>
                  <a:ext uri="{0D108BD9-81ED-4DB2-BD59-A6C34878D82A}">
                    <a16:rowId xmlns="" xmlns:a16="http://schemas.microsoft.com/office/drawing/2014/main" val="2673247598"/>
                  </a:ext>
                </a:extLst>
              </a:tr>
              <a:tr h="560002">
                <a:tc>
                  <a:txBody>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lang="en-US" altLang="zh-CN" sz="2000" b="1" kern="1200" dirty="0">
                          <a:solidFill>
                            <a:schemeClr val="lt1"/>
                          </a:solidFill>
                          <a:effectLst/>
                          <a:latin typeface="+mn-lt"/>
                          <a:ea typeface="+mn-ea"/>
                          <a:cs typeface="+mn-cs"/>
                          <a:sym typeface="Symbol" panose="05050102010706020507" pitchFamily="18" charset="2"/>
                        </a:rPr>
                        <a:t></a:t>
                      </a:r>
                      <a:endParaRPr lang="en-US" altLang="zh-CN" sz="24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18%</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33%</a:t>
                      </a:r>
                    </a:p>
                  </a:txBody>
                  <a:tcPr marL="68580" marR="68580" marT="0" marB="0"/>
                </a:tc>
                <a:tc>
                  <a:txBody>
                    <a:bodyPr/>
                    <a:lstStyle/>
                    <a:p>
                      <a:pPr marL="0" marR="0" algn="r">
                        <a:lnSpc>
                          <a:spcPct val="115000"/>
                        </a:lnSpc>
                        <a:spcBef>
                          <a:spcPts val="0"/>
                        </a:spcBef>
                        <a:spcAft>
                          <a:spcPts val="0"/>
                        </a:spcAft>
                      </a:pPr>
                      <a:endParaRPr lang="en-US" sz="2000" dirty="0">
                        <a:solidFill>
                          <a:srgbClr val="FF0000"/>
                        </a:solidFill>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23%</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34%</a:t>
                      </a:r>
                    </a:p>
                  </a:txBody>
                  <a:tcPr marL="68580" marR="68580" marT="0" marB="0"/>
                </a:tc>
                <a:tc>
                  <a:txBody>
                    <a:bodyPr/>
                    <a:lstStyle/>
                    <a:p>
                      <a:pPr marL="0" marR="0" algn="r">
                        <a:lnSpc>
                          <a:spcPct val="115000"/>
                        </a:lnSpc>
                        <a:spcBef>
                          <a:spcPts val="0"/>
                        </a:spcBef>
                        <a:spcAft>
                          <a:spcPts val="0"/>
                        </a:spcAft>
                      </a:pPr>
                      <a:endParaRPr lang="en-US" sz="2000" dirty="0">
                        <a:solidFill>
                          <a:srgbClr val="FF0000"/>
                        </a:solidFill>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13%</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26%</a:t>
                      </a:r>
                    </a:p>
                  </a:txBody>
                  <a:tcPr marL="68580" marR="68580" marT="0" marB="0"/>
                </a:tc>
                <a:extLst>
                  <a:ext uri="{0D108BD9-81ED-4DB2-BD59-A6C34878D82A}">
                    <a16:rowId xmlns="" xmlns:a16="http://schemas.microsoft.com/office/drawing/2014/main" val="10009"/>
                  </a:ext>
                </a:extLst>
              </a:tr>
            </a:tbl>
          </a:graphicData>
        </a:graphic>
      </p:graphicFrame>
      <p:cxnSp>
        <p:nvCxnSpPr>
          <p:cNvPr id="11" name="Straight Arrow Connector 10">
            <a:extLst>
              <a:ext uri="{FF2B5EF4-FFF2-40B4-BE49-F238E27FC236}">
                <a16:creationId xmlns="" xmlns:a16="http://schemas.microsoft.com/office/drawing/2014/main" id="{BB5105DF-3A58-446A-9808-103025B37488}"/>
              </a:ext>
            </a:extLst>
          </p:cNvPr>
          <p:cNvCxnSpPr>
            <a:cxnSpLocks/>
          </p:cNvCxnSpPr>
          <p:nvPr/>
        </p:nvCxnSpPr>
        <p:spPr>
          <a:xfrm>
            <a:off x="1931634" y="6002497"/>
            <a:ext cx="0" cy="209550"/>
          </a:xfrm>
          <a:prstGeom prst="straightConnector1">
            <a:avLst/>
          </a:prstGeom>
          <a:noFill/>
          <a:ln w="28575" cap="flat" cmpd="sng" algn="ctr">
            <a:solidFill>
              <a:srgbClr val="FF0000"/>
            </a:solidFill>
            <a:prstDash val="solid"/>
            <a:tailEnd type="arrow"/>
          </a:ln>
          <a:effectLst/>
        </p:spPr>
      </p:cxnSp>
      <p:cxnSp>
        <p:nvCxnSpPr>
          <p:cNvPr id="12" name="Straight Arrow Connector 11">
            <a:extLst>
              <a:ext uri="{FF2B5EF4-FFF2-40B4-BE49-F238E27FC236}">
                <a16:creationId xmlns="" xmlns:a16="http://schemas.microsoft.com/office/drawing/2014/main" id="{785F677F-38E1-4B51-BE2E-C5C76DDC6B6D}"/>
              </a:ext>
            </a:extLst>
          </p:cNvPr>
          <p:cNvCxnSpPr>
            <a:cxnSpLocks/>
          </p:cNvCxnSpPr>
          <p:nvPr/>
        </p:nvCxnSpPr>
        <p:spPr>
          <a:xfrm>
            <a:off x="3173766" y="6002497"/>
            <a:ext cx="0" cy="209550"/>
          </a:xfrm>
          <a:prstGeom prst="straightConnector1">
            <a:avLst/>
          </a:prstGeom>
          <a:noFill/>
          <a:ln w="28575" cap="flat" cmpd="sng" algn="ctr">
            <a:solidFill>
              <a:srgbClr val="FF0000"/>
            </a:solidFill>
            <a:prstDash val="solid"/>
            <a:tailEnd type="arrow"/>
          </a:ln>
          <a:effectLst/>
        </p:spPr>
      </p:cxnSp>
      <p:cxnSp>
        <p:nvCxnSpPr>
          <p:cNvPr id="13" name="Straight Arrow Connector 12">
            <a:extLst>
              <a:ext uri="{FF2B5EF4-FFF2-40B4-BE49-F238E27FC236}">
                <a16:creationId xmlns="" xmlns:a16="http://schemas.microsoft.com/office/drawing/2014/main" id="{D2426594-7E41-4516-81D0-5246B80205DF}"/>
              </a:ext>
            </a:extLst>
          </p:cNvPr>
          <p:cNvCxnSpPr>
            <a:cxnSpLocks/>
          </p:cNvCxnSpPr>
          <p:nvPr/>
        </p:nvCxnSpPr>
        <p:spPr>
          <a:xfrm>
            <a:off x="4437356" y="6002497"/>
            <a:ext cx="0" cy="209550"/>
          </a:xfrm>
          <a:prstGeom prst="straightConnector1">
            <a:avLst/>
          </a:prstGeom>
          <a:noFill/>
          <a:ln w="28575" cap="flat" cmpd="sng" algn="ctr">
            <a:solidFill>
              <a:srgbClr val="FF0000"/>
            </a:solidFill>
            <a:prstDash val="solid"/>
            <a:tailEnd type="arrow"/>
          </a:ln>
          <a:effectLst/>
        </p:spPr>
      </p:cxnSp>
      <p:cxnSp>
        <p:nvCxnSpPr>
          <p:cNvPr id="14" name="Straight Arrow Connector 13">
            <a:extLst>
              <a:ext uri="{FF2B5EF4-FFF2-40B4-BE49-F238E27FC236}">
                <a16:creationId xmlns="" xmlns:a16="http://schemas.microsoft.com/office/drawing/2014/main" id="{03C8D117-4F37-47DF-BE0E-B636E6CF9ED3}"/>
              </a:ext>
            </a:extLst>
          </p:cNvPr>
          <p:cNvCxnSpPr>
            <a:cxnSpLocks/>
          </p:cNvCxnSpPr>
          <p:nvPr/>
        </p:nvCxnSpPr>
        <p:spPr>
          <a:xfrm>
            <a:off x="6019800" y="6002497"/>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48F24B25-D965-4C84-B548-ECE7CD38C707}"/>
              </a:ext>
            </a:extLst>
          </p:cNvPr>
          <p:cNvCxnSpPr>
            <a:cxnSpLocks/>
          </p:cNvCxnSpPr>
          <p:nvPr/>
        </p:nvCxnSpPr>
        <p:spPr>
          <a:xfrm>
            <a:off x="7297444" y="6002497"/>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6BFD5839-6F4A-4507-81EF-395F0EA2373A}"/>
              </a:ext>
            </a:extLst>
          </p:cNvPr>
          <p:cNvCxnSpPr>
            <a:cxnSpLocks/>
          </p:cNvCxnSpPr>
          <p:nvPr/>
        </p:nvCxnSpPr>
        <p:spPr>
          <a:xfrm>
            <a:off x="8458200" y="6002497"/>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3886154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a:solidFill>
                  <a:schemeClr val="bg1"/>
                </a:solidFill>
              </a:rPr>
              <a:t>Mathematics </a:t>
            </a:r>
            <a:r>
              <a:rPr lang="en-US" sz="2400" b="1" dirty="0"/>
              <a:t>from 2006 to 2015 in State, ESC 10, and ESC 11 </a:t>
            </a:r>
            <a:r>
              <a:rPr lang="en-US" sz="2400" b="1" dirty="0">
                <a:solidFill>
                  <a:schemeClr val="bg1"/>
                </a:solidFill>
              </a:rPr>
              <a:t>by Gender</a:t>
            </a:r>
          </a:p>
        </p:txBody>
      </p:sp>
      <p:sp>
        <p:nvSpPr>
          <p:cNvPr id="5" name="Rectangle 4"/>
          <p:cNvSpPr/>
          <p:nvPr/>
        </p:nvSpPr>
        <p:spPr>
          <a:xfrm>
            <a:off x="18142" y="6477000"/>
            <a:ext cx="9144000" cy="338554"/>
          </a:xfrm>
          <a:prstGeom prst="rect">
            <a:avLst/>
          </a:prstGeom>
        </p:spPr>
        <p:txBody>
          <a:bodyPr wrap="square">
            <a:spAutoFit/>
          </a:bodyPr>
          <a:lstStyle/>
          <a:p>
            <a:r>
              <a:rPr lang="en-US" altLang="zh-CN" sz="1600" i="1" dirty="0"/>
              <a:t>Note</a:t>
            </a:r>
            <a:r>
              <a:rPr lang="en-US" altLang="zh-CN" sz="1600" dirty="0"/>
              <a:t>: </a:t>
            </a:r>
            <a:r>
              <a:rPr lang="en-US" altLang="zh-CN" sz="1600" dirty="0">
                <a:sym typeface="Symbol" panose="05050102010706020507" pitchFamily="18" charset="2"/>
              </a:rPr>
              <a:t></a:t>
            </a:r>
            <a:r>
              <a:rPr lang="en-US" altLang="zh-CN" sz="1600" dirty="0"/>
              <a:t> = Change from 2014 to 2015. </a:t>
            </a:r>
          </a:p>
        </p:txBody>
      </p:sp>
      <p:graphicFrame>
        <p:nvGraphicFramePr>
          <p:cNvPr id="3" name="Table 2"/>
          <p:cNvGraphicFramePr>
            <a:graphicFrameLocks noGrp="1"/>
          </p:cNvGraphicFramePr>
          <p:nvPr>
            <p:extLst>
              <p:ext uri="{D42A27DB-BD31-4B8C-83A1-F6EECF244321}">
                <p14:modId xmlns:p14="http://schemas.microsoft.com/office/powerpoint/2010/main" val="3088811682"/>
              </p:ext>
            </p:extLst>
          </p:nvPr>
        </p:nvGraphicFramePr>
        <p:xfrm>
          <a:off x="18142" y="1676403"/>
          <a:ext cx="8755870" cy="4860591"/>
        </p:xfrm>
        <a:graphic>
          <a:graphicData uri="http://schemas.openxmlformats.org/drawingml/2006/table">
            <a:tbl>
              <a:tblPr firstRow="1" firstCol="1" bandRow="1">
                <a:tableStyleId>{5C22544A-7EE6-4342-B048-85BDC9FD1C3A}</a:tableStyleId>
              </a:tblPr>
              <a:tblGrid>
                <a:gridCol w="967423">
                  <a:extLst>
                    <a:ext uri="{9D8B030D-6E8A-4147-A177-3AD203B41FA5}">
                      <a16:colId xmlns="" xmlns:a16="http://schemas.microsoft.com/office/drawing/2014/main" val="20000"/>
                    </a:ext>
                  </a:extLst>
                </a:gridCol>
                <a:gridCol w="1258739">
                  <a:extLst>
                    <a:ext uri="{9D8B030D-6E8A-4147-A177-3AD203B41FA5}">
                      <a16:colId xmlns="" xmlns:a16="http://schemas.microsoft.com/office/drawing/2014/main" val="20001"/>
                    </a:ext>
                  </a:extLst>
                </a:gridCol>
                <a:gridCol w="1248249">
                  <a:extLst>
                    <a:ext uri="{9D8B030D-6E8A-4147-A177-3AD203B41FA5}">
                      <a16:colId xmlns="" xmlns:a16="http://schemas.microsoft.com/office/drawing/2014/main" val="20002"/>
                    </a:ext>
                  </a:extLst>
                </a:gridCol>
                <a:gridCol w="167832">
                  <a:extLst>
                    <a:ext uri="{9D8B030D-6E8A-4147-A177-3AD203B41FA5}">
                      <a16:colId xmlns="" xmlns:a16="http://schemas.microsoft.com/office/drawing/2014/main" val="20003"/>
                    </a:ext>
                  </a:extLst>
                </a:gridCol>
                <a:gridCol w="1101396">
                  <a:extLst>
                    <a:ext uri="{9D8B030D-6E8A-4147-A177-3AD203B41FA5}">
                      <a16:colId xmlns="" xmlns:a16="http://schemas.microsoft.com/office/drawing/2014/main" val="20004"/>
                    </a:ext>
                  </a:extLst>
                </a:gridCol>
                <a:gridCol w="1573424">
                  <a:extLst>
                    <a:ext uri="{9D8B030D-6E8A-4147-A177-3AD203B41FA5}">
                      <a16:colId xmlns="" xmlns:a16="http://schemas.microsoft.com/office/drawing/2014/main" val="20005"/>
                    </a:ext>
                  </a:extLst>
                </a:gridCol>
                <a:gridCol w="236013">
                  <a:extLst>
                    <a:ext uri="{9D8B030D-6E8A-4147-A177-3AD203B41FA5}">
                      <a16:colId xmlns="" xmlns:a16="http://schemas.microsoft.com/office/drawing/2014/main" val="20006"/>
                    </a:ext>
                  </a:extLst>
                </a:gridCol>
                <a:gridCol w="1022725">
                  <a:extLst>
                    <a:ext uri="{9D8B030D-6E8A-4147-A177-3AD203B41FA5}">
                      <a16:colId xmlns="" xmlns:a16="http://schemas.microsoft.com/office/drawing/2014/main" val="20007"/>
                    </a:ext>
                  </a:extLst>
                </a:gridCol>
                <a:gridCol w="1180069">
                  <a:extLst>
                    <a:ext uri="{9D8B030D-6E8A-4147-A177-3AD203B41FA5}">
                      <a16:colId xmlns="" xmlns:a16="http://schemas.microsoft.com/office/drawing/2014/main" val="20008"/>
                    </a:ext>
                  </a:extLst>
                </a:gridCol>
              </a:tblGrid>
              <a:tr h="345066">
                <a:tc rowSpan="2">
                  <a:txBody>
                    <a:bodyPr/>
                    <a:lstStyle/>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Year/</a:t>
                      </a:r>
                    </a:p>
                    <a:p>
                      <a:pPr marL="0" marR="0">
                        <a:lnSpc>
                          <a:spcPct val="115000"/>
                        </a:lnSpc>
                        <a:spcBef>
                          <a:spcPts val="600"/>
                        </a:spcBef>
                        <a:spcAft>
                          <a:spcPts val="600"/>
                        </a:spcAft>
                      </a:pPr>
                      <a:r>
                        <a:rPr lang="en-US" sz="2000" dirty="0">
                          <a:effectLst/>
                          <a:latin typeface="Tahoma" pitchFamily="34" charset="0"/>
                          <a:ea typeface="Tahoma" pitchFamily="34" charset="0"/>
                          <a:cs typeface="Tahoma" pitchFamily="34" charset="0"/>
                        </a:rPr>
                        <a:t>MARC</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extLst>
                  <a:ext uri="{0D108BD9-81ED-4DB2-BD59-A6C34878D82A}">
                    <a16:rowId xmlns="" xmlns:a16="http://schemas.microsoft.com/office/drawing/2014/main" val="10000"/>
                  </a:ext>
                </a:extLst>
              </a:tr>
              <a:tr h="445176">
                <a:tc vMerge="1">
                  <a:txBody>
                    <a:bodyPr/>
                    <a:lstStyle/>
                    <a:p>
                      <a:endParaRPr lang="en-US"/>
                    </a:p>
                  </a:txBody>
                  <a:tcPr/>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extLst>
                  <a:ext uri="{0D108BD9-81ED-4DB2-BD59-A6C34878D82A}">
                    <a16:rowId xmlns="" xmlns:a16="http://schemas.microsoft.com/office/drawing/2014/main" val="10001"/>
                  </a:ext>
                </a:extLst>
              </a:tr>
              <a:tr h="345066">
                <a:tc>
                  <a:txBody>
                    <a:bodyPr/>
                    <a:lstStyle/>
                    <a:p>
                      <a:pPr marL="0" marR="0">
                        <a:lnSpc>
                          <a:spcPct val="115000"/>
                        </a:lnSpc>
                        <a:spcBef>
                          <a:spcPts val="600"/>
                        </a:spcBef>
                        <a:spcAft>
                          <a:spcPts val="0"/>
                        </a:spcAft>
                      </a:pPr>
                      <a:r>
                        <a:rPr lang="en-US" sz="2000">
                          <a:effectLst/>
                          <a:latin typeface="Tahoma" pitchFamily="34" charset="0"/>
                          <a:ea typeface="Tahoma" pitchFamily="34" charset="0"/>
                          <a:cs typeface="Tahoma" pitchFamily="34" charset="0"/>
                        </a:rPr>
                        <a:t>2006</a:t>
                      </a:r>
                    </a:p>
                  </a:txBody>
                  <a:tcPr marL="68580" marR="68580" marT="0" marB="0"/>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56%</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47%</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58%</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50%</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60%</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600"/>
                        </a:spcBef>
                        <a:spcAft>
                          <a:spcPts val="0"/>
                        </a:spcAft>
                      </a:pPr>
                      <a:r>
                        <a:rPr lang="en-US" sz="2000">
                          <a:solidFill>
                            <a:srgbClr val="000000"/>
                          </a:solidFill>
                          <a:effectLst/>
                          <a:latin typeface="Tahoma" pitchFamily="34" charset="0"/>
                          <a:ea typeface="Tahoma" pitchFamily="34" charset="0"/>
                          <a:cs typeface="Tahoma" pitchFamily="34" charset="0"/>
                        </a:rPr>
                        <a:t>51%</a:t>
                      </a:r>
                      <a:endParaRPr lang="en-US" sz="200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2"/>
                  </a:ext>
                </a:extLst>
              </a:tr>
              <a:tr h="345066">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2007</a:t>
                      </a: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59%</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52%</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61%</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54%</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63%</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55%</a:t>
                      </a:r>
                      <a:endParaRPr lang="en-US" sz="200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3"/>
                  </a:ext>
                </a:extLst>
              </a:tr>
              <a:tr h="345066">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2008</a:t>
                      </a: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63%</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54%</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65%</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56%</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66%</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57%</a:t>
                      </a:r>
                      <a:endParaRPr lang="en-US" sz="200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4"/>
                  </a:ext>
                </a:extLst>
              </a:tr>
              <a:tr h="345066">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2009</a:t>
                      </a: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62%</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58%</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65%</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60%</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65%</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60%</a:t>
                      </a:r>
                      <a:endParaRPr lang="en-US" sz="2000">
                        <a:effectLst/>
                        <a:latin typeface="Tahoma" pitchFamily="34" charset="0"/>
                        <a:ea typeface="Tahoma" pitchFamily="34" charset="0"/>
                        <a:cs typeface="Tahoma" pitchFamily="34" charset="0"/>
                      </a:endParaRPr>
                    </a:p>
                  </a:txBody>
                  <a:tcPr marL="68580" marR="68580" marT="0" marB="0" anchor="b"/>
                </a:tc>
                <a:extLst>
                  <a:ext uri="{0D108BD9-81ED-4DB2-BD59-A6C34878D82A}">
                    <a16:rowId xmlns="" xmlns:a16="http://schemas.microsoft.com/office/drawing/2014/main" val="10005"/>
                  </a:ext>
                </a:extLst>
              </a:tr>
              <a:tr h="345066">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2010</a:t>
                      </a: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66%</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62%</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69%</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65%</a:t>
                      </a:r>
                      <a:endParaRPr lang="en-US" sz="2000">
                        <a:effectLst/>
                        <a:latin typeface="Tahoma" pitchFamily="34" charset="0"/>
                        <a:ea typeface="Tahoma" pitchFamily="34" charset="0"/>
                        <a:cs typeface="Tahoma" pitchFamily="34" charset="0"/>
                      </a:endParaRPr>
                    </a:p>
                  </a:txBody>
                  <a:tcPr marL="68580" marR="68580" marT="0" marB="0" anchor="b"/>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70%</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65%</a:t>
                      </a:r>
                      <a:endParaRPr lang="en-US" sz="2000">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06"/>
                  </a:ext>
                </a:extLst>
              </a:tr>
              <a:tr h="345066">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69%</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66%</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71%</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68%</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 </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a:solidFill>
                            <a:srgbClr val="000000"/>
                          </a:solidFill>
                          <a:effectLst/>
                          <a:latin typeface="Tahoma" pitchFamily="34" charset="0"/>
                          <a:ea typeface="Tahoma" pitchFamily="34" charset="0"/>
                          <a:cs typeface="Tahoma" pitchFamily="34" charset="0"/>
                        </a:rPr>
                        <a:t>72%</a:t>
                      </a:r>
                      <a:endParaRPr lang="en-US" sz="200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000000"/>
                          </a:solidFill>
                          <a:effectLst/>
                          <a:latin typeface="Tahoma" pitchFamily="34" charset="0"/>
                          <a:ea typeface="Tahoma" pitchFamily="34" charset="0"/>
                          <a:cs typeface="Tahoma" pitchFamily="34" charset="0"/>
                        </a:rPr>
                        <a:t>68%</a:t>
                      </a:r>
                      <a:endParaRPr lang="en-US" sz="2000" dirty="0">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07"/>
                  </a:ext>
                </a:extLst>
              </a:tr>
              <a:tr h="345066">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2012</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71%</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69%</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74%</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72%</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72%</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69%</a:t>
                      </a:r>
                    </a:p>
                  </a:txBody>
                  <a:tcPr marL="68580" marR="68580" marT="0" marB="0"/>
                </a:tc>
                <a:extLst>
                  <a:ext uri="{0D108BD9-81ED-4DB2-BD59-A6C34878D82A}">
                    <a16:rowId xmlns="" xmlns:a16="http://schemas.microsoft.com/office/drawing/2014/main" val="10008"/>
                  </a:ext>
                </a:extLst>
              </a:tr>
              <a:tr h="345066">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2013</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73%</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78%</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75%</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78%</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74%</a:t>
                      </a:r>
                    </a:p>
                  </a:txBody>
                  <a:tcPr marL="68580" marR="68580" marT="0" marB="0"/>
                </a:tc>
                <a:extLst>
                  <a:ext uri="{0D108BD9-81ED-4DB2-BD59-A6C34878D82A}">
                    <a16:rowId xmlns="" xmlns:a16="http://schemas.microsoft.com/office/drawing/2014/main" val="4270307529"/>
                  </a:ext>
                </a:extLst>
              </a:tr>
              <a:tr h="345066">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2014</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69%</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66%</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72%</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68%</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71%</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67%</a:t>
                      </a:r>
                    </a:p>
                  </a:txBody>
                  <a:tcPr marL="68580" marR="68580" marT="0" marB="0"/>
                </a:tc>
                <a:extLst>
                  <a:ext uri="{0D108BD9-81ED-4DB2-BD59-A6C34878D82A}">
                    <a16:rowId xmlns="" xmlns:a16="http://schemas.microsoft.com/office/drawing/2014/main" val="3067807443"/>
                  </a:ext>
                </a:extLst>
              </a:tr>
              <a:tr h="345066">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40%</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35%</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40%</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37%</a:t>
                      </a:r>
                    </a:p>
                  </a:txBody>
                  <a:tcPr marL="68580" marR="68580" marT="0" marB="0"/>
                </a:tc>
                <a:tc>
                  <a:txBody>
                    <a:bodyPr/>
                    <a:lstStyle/>
                    <a:p>
                      <a:pPr marL="0" marR="0" algn="r">
                        <a:lnSpc>
                          <a:spcPct val="115000"/>
                        </a:lnSpc>
                        <a:spcBef>
                          <a:spcPts val="0"/>
                        </a:spcBef>
                        <a:spcAft>
                          <a:spcPts val="0"/>
                        </a:spcAft>
                      </a:pPr>
                      <a:endParaRPr lang="en-US" sz="20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48%</a:t>
                      </a:r>
                    </a:p>
                  </a:txBody>
                  <a:tcPr marL="68580" marR="68580" marT="0" marB="0"/>
                </a:tc>
                <a:tc>
                  <a:txBody>
                    <a:bodyPr/>
                    <a:lstStyle/>
                    <a:p>
                      <a:pPr marL="0" marR="0" algn="r">
                        <a:lnSpc>
                          <a:spcPct val="115000"/>
                        </a:lnSpc>
                        <a:spcBef>
                          <a:spcPts val="0"/>
                        </a:spcBef>
                        <a:spcAft>
                          <a:spcPts val="0"/>
                        </a:spcAft>
                      </a:pPr>
                      <a:r>
                        <a:rPr lang="en-US" sz="2000" dirty="0">
                          <a:effectLst/>
                          <a:latin typeface="Tahoma" pitchFamily="34" charset="0"/>
                          <a:ea typeface="Tahoma" pitchFamily="34" charset="0"/>
                          <a:cs typeface="Tahoma" pitchFamily="34" charset="0"/>
                        </a:rPr>
                        <a:t>42%</a:t>
                      </a:r>
                    </a:p>
                  </a:txBody>
                  <a:tcPr marL="68580" marR="68580" marT="0" marB="0"/>
                </a:tc>
                <a:extLst>
                  <a:ext uri="{0D108BD9-81ED-4DB2-BD59-A6C34878D82A}">
                    <a16:rowId xmlns="" xmlns:a16="http://schemas.microsoft.com/office/drawing/2014/main" val="3530664884"/>
                  </a:ext>
                </a:extLst>
              </a:tr>
              <a:tr h="55969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altLang="zh-CN" sz="2000" b="1" kern="1200" dirty="0">
                          <a:solidFill>
                            <a:schemeClr val="lt1"/>
                          </a:solidFill>
                          <a:effectLst/>
                          <a:latin typeface="+mn-lt"/>
                          <a:ea typeface="+mn-ea"/>
                          <a:cs typeface="+mn-cs"/>
                          <a:sym typeface="Symbol" panose="05050102010706020507" pitchFamily="18" charset="2"/>
                        </a:rPr>
                        <a:t></a:t>
                      </a:r>
                      <a:endParaRPr lang="en-US" altLang="zh-CN" sz="24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29%</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31%</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32%</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31%</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23%</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25%</a:t>
                      </a:r>
                    </a:p>
                  </a:txBody>
                  <a:tcPr marL="68580" marR="68580" marT="0" marB="0"/>
                </a:tc>
                <a:extLst>
                  <a:ext uri="{0D108BD9-81ED-4DB2-BD59-A6C34878D82A}">
                    <a16:rowId xmlns="" xmlns:a16="http://schemas.microsoft.com/office/drawing/2014/main" val="10009"/>
                  </a:ext>
                </a:extLst>
              </a:tr>
            </a:tbl>
          </a:graphicData>
        </a:graphic>
      </p:graphicFrame>
      <p:cxnSp>
        <p:nvCxnSpPr>
          <p:cNvPr id="11" name="Straight Arrow Connector 10">
            <a:extLst>
              <a:ext uri="{FF2B5EF4-FFF2-40B4-BE49-F238E27FC236}">
                <a16:creationId xmlns="" xmlns:a16="http://schemas.microsoft.com/office/drawing/2014/main" id="{0C72321B-BE87-4F81-B4F6-73B624CC300F}"/>
              </a:ext>
            </a:extLst>
          </p:cNvPr>
          <p:cNvCxnSpPr>
            <a:cxnSpLocks/>
          </p:cNvCxnSpPr>
          <p:nvPr/>
        </p:nvCxnSpPr>
        <p:spPr>
          <a:xfrm>
            <a:off x="1559512" y="5975863"/>
            <a:ext cx="0" cy="209550"/>
          </a:xfrm>
          <a:prstGeom prst="straightConnector1">
            <a:avLst/>
          </a:prstGeom>
          <a:noFill/>
          <a:ln w="28575" cap="flat" cmpd="sng" algn="ctr">
            <a:solidFill>
              <a:srgbClr val="FF0000"/>
            </a:solidFill>
            <a:prstDash val="solid"/>
            <a:tailEnd type="arrow"/>
          </a:ln>
          <a:effectLst/>
        </p:spPr>
      </p:cxnSp>
      <p:cxnSp>
        <p:nvCxnSpPr>
          <p:cNvPr id="12" name="Straight Arrow Connector 11">
            <a:extLst>
              <a:ext uri="{FF2B5EF4-FFF2-40B4-BE49-F238E27FC236}">
                <a16:creationId xmlns="" xmlns:a16="http://schemas.microsoft.com/office/drawing/2014/main" id="{1C55E1EE-7BAC-49CF-B9E2-430874AAA004}"/>
              </a:ext>
            </a:extLst>
          </p:cNvPr>
          <p:cNvCxnSpPr>
            <a:cxnSpLocks/>
          </p:cNvCxnSpPr>
          <p:nvPr/>
        </p:nvCxnSpPr>
        <p:spPr>
          <a:xfrm>
            <a:off x="2819400" y="5975863"/>
            <a:ext cx="0" cy="209550"/>
          </a:xfrm>
          <a:prstGeom prst="straightConnector1">
            <a:avLst/>
          </a:prstGeom>
          <a:noFill/>
          <a:ln w="28575" cap="flat" cmpd="sng" algn="ctr">
            <a:solidFill>
              <a:srgbClr val="FF0000"/>
            </a:solidFill>
            <a:prstDash val="solid"/>
            <a:tailEnd type="arrow"/>
          </a:ln>
          <a:effectLst/>
        </p:spPr>
      </p:cxnSp>
      <p:cxnSp>
        <p:nvCxnSpPr>
          <p:cNvPr id="13" name="Straight Arrow Connector 12">
            <a:extLst>
              <a:ext uri="{FF2B5EF4-FFF2-40B4-BE49-F238E27FC236}">
                <a16:creationId xmlns="" xmlns:a16="http://schemas.microsoft.com/office/drawing/2014/main" id="{B5E2FCB3-D803-4C14-B71C-70F01AFF5C1F}"/>
              </a:ext>
            </a:extLst>
          </p:cNvPr>
          <p:cNvCxnSpPr>
            <a:cxnSpLocks/>
          </p:cNvCxnSpPr>
          <p:nvPr/>
        </p:nvCxnSpPr>
        <p:spPr>
          <a:xfrm>
            <a:off x="4088166" y="5975863"/>
            <a:ext cx="0" cy="209550"/>
          </a:xfrm>
          <a:prstGeom prst="straightConnector1">
            <a:avLst/>
          </a:prstGeom>
          <a:noFill/>
          <a:ln w="28575" cap="flat" cmpd="sng" algn="ctr">
            <a:solidFill>
              <a:srgbClr val="FF0000"/>
            </a:solidFill>
            <a:prstDash val="solid"/>
            <a:tailEnd type="arrow"/>
          </a:ln>
          <a:effectLst/>
        </p:spPr>
      </p:cxnSp>
      <p:cxnSp>
        <p:nvCxnSpPr>
          <p:cNvPr id="14" name="Straight Arrow Connector 13">
            <a:extLst>
              <a:ext uri="{FF2B5EF4-FFF2-40B4-BE49-F238E27FC236}">
                <a16:creationId xmlns="" xmlns:a16="http://schemas.microsoft.com/office/drawing/2014/main" id="{F58AEC93-B05B-4FE8-A92B-13C83A9F86A3}"/>
              </a:ext>
            </a:extLst>
          </p:cNvPr>
          <p:cNvCxnSpPr>
            <a:cxnSpLocks/>
          </p:cNvCxnSpPr>
          <p:nvPr/>
        </p:nvCxnSpPr>
        <p:spPr>
          <a:xfrm>
            <a:off x="5656556" y="5975863"/>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39911AA5-7637-4958-B3EA-2647D17BDC34}"/>
              </a:ext>
            </a:extLst>
          </p:cNvPr>
          <p:cNvCxnSpPr>
            <a:cxnSpLocks/>
          </p:cNvCxnSpPr>
          <p:nvPr/>
        </p:nvCxnSpPr>
        <p:spPr>
          <a:xfrm>
            <a:off x="6934200" y="5975863"/>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A463CFE1-8C4F-47E1-BD6E-E8D6B68400D5}"/>
              </a:ext>
            </a:extLst>
          </p:cNvPr>
          <p:cNvCxnSpPr>
            <a:cxnSpLocks/>
          </p:cNvCxnSpPr>
          <p:nvPr/>
        </p:nvCxnSpPr>
        <p:spPr>
          <a:xfrm>
            <a:off x="8094956" y="5975863"/>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131081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College-Ready High School Graduates in </a:t>
            </a:r>
            <a:r>
              <a:rPr lang="en-US" sz="2400" b="1" dirty="0">
                <a:solidFill>
                  <a:schemeClr val="bg1"/>
                </a:solidFill>
              </a:rPr>
              <a:t>both English Language Arts and Mathematics </a:t>
            </a:r>
            <a:r>
              <a:rPr lang="en-US" sz="2400" b="1" dirty="0"/>
              <a:t>from 2006 to 2015 in State, ESC 10, and ESC 11 </a:t>
            </a:r>
            <a:r>
              <a:rPr lang="en-US" sz="2400" b="1" dirty="0" smtClean="0"/>
              <a:t/>
            </a:r>
            <a:br>
              <a:rPr lang="en-US" sz="2400" b="1" dirty="0" smtClean="0"/>
            </a:br>
            <a:r>
              <a:rPr lang="en-US" sz="2400" b="1" dirty="0" smtClean="0">
                <a:solidFill>
                  <a:schemeClr val="bg1"/>
                </a:solidFill>
              </a:rPr>
              <a:t>by </a:t>
            </a:r>
            <a:r>
              <a:rPr lang="en-US" sz="2400" b="1" dirty="0">
                <a:solidFill>
                  <a:schemeClr val="bg1"/>
                </a:solidFill>
              </a:rPr>
              <a:t>Gender</a:t>
            </a:r>
          </a:p>
        </p:txBody>
      </p:sp>
      <p:sp>
        <p:nvSpPr>
          <p:cNvPr id="5" name="Rectangle 4"/>
          <p:cNvSpPr/>
          <p:nvPr/>
        </p:nvSpPr>
        <p:spPr>
          <a:xfrm>
            <a:off x="14795" y="6400800"/>
            <a:ext cx="9144000" cy="338554"/>
          </a:xfrm>
          <a:prstGeom prst="rect">
            <a:avLst/>
          </a:prstGeom>
        </p:spPr>
        <p:txBody>
          <a:bodyPr wrap="square">
            <a:spAutoFit/>
          </a:bodyPr>
          <a:lstStyle/>
          <a:p>
            <a:r>
              <a:rPr lang="en-US" altLang="zh-CN" sz="1600" i="1" dirty="0"/>
              <a:t>Note</a:t>
            </a:r>
            <a:r>
              <a:rPr lang="en-US" altLang="zh-CN" sz="1600" dirty="0"/>
              <a:t>: </a:t>
            </a:r>
            <a:r>
              <a:rPr lang="en-US" altLang="zh-CN" sz="1600" dirty="0">
                <a:sym typeface="Symbol" panose="05050102010706020507" pitchFamily="18" charset="2"/>
              </a:rPr>
              <a:t></a:t>
            </a:r>
            <a:r>
              <a:rPr lang="en-US" altLang="zh-CN" sz="1600" dirty="0"/>
              <a:t> = Change from 2014 to 2015. </a:t>
            </a:r>
          </a:p>
        </p:txBody>
      </p:sp>
      <p:graphicFrame>
        <p:nvGraphicFramePr>
          <p:cNvPr id="3" name="Table 2"/>
          <p:cNvGraphicFramePr>
            <a:graphicFrameLocks noGrp="1"/>
          </p:cNvGraphicFramePr>
          <p:nvPr>
            <p:extLst>
              <p:ext uri="{D42A27DB-BD31-4B8C-83A1-F6EECF244321}">
                <p14:modId xmlns:p14="http://schemas.microsoft.com/office/powerpoint/2010/main" val="3823578887"/>
              </p:ext>
            </p:extLst>
          </p:nvPr>
        </p:nvGraphicFramePr>
        <p:xfrm>
          <a:off x="18142" y="1622366"/>
          <a:ext cx="9125857" cy="4817996"/>
        </p:xfrm>
        <a:graphic>
          <a:graphicData uri="http://schemas.openxmlformats.org/drawingml/2006/table">
            <a:tbl>
              <a:tblPr firstRow="1" firstCol="1" bandRow="1">
                <a:tableStyleId>{5C22544A-7EE6-4342-B048-85BDC9FD1C3A}</a:tableStyleId>
              </a:tblPr>
              <a:tblGrid>
                <a:gridCol w="1337410">
                  <a:extLst>
                    <a:ext uri="{9D8B030D-6E8A-4147-A177-3AD203B41FA5}">
                      <a16:colId xmlns="" xmlns:a16="http://schemas.microsoft.com/office/drawing/2014/main" val="20000"/>
                    </a:ext>
                  </a:extLst>
                </a:gridCol>
                <a:gridCol w="1258739">
                  <a:extLst>
                    <a:ext uri="{9D8B030D-6E8A-4147-A177-3AD203B41FA5}">
                      <a16:colId xmlns="" xmlns:a16="http://schemas.microsoft.com/office/drawing/2014/main" val="20001"/>
                    </a:ext>
                  </a:extLst>
                </a:gridCol>
                <a:gridCol w="1248249">
                  <a:extLst>
                    <a:ext uri="{9D8B030D-6E8A-4147-A177-3AD203B41FA5}">
                      <a16:colId xmlns="" xmlns:a16="http://schemas.microsoft.com/office/drawing/2014/main" val="20002"/>
                    </a:ext>
                  </a:extLst>
                </a:gridCol>
                <a:gridCol w="167832">
                  <a:extLst>
                    <a:ext uri="{9D8B030D-6E8A-4147-A177-3AD203B41FA5}">
                      <a16:colId xmlns="" xmlns:a16="http://schemas.microsoft.com/office/drawing/2014/main" val="20003"/>
                    </a:ext>
                  </a:extLst>
                </a:gridCol>
                <a:gridCol w="1101396">
                  <a:extLst>
                    <a:ext uri="{9D8B030D-6E8A-4147-A177-3AD203B41FA5}">
                      <a16:colId xmlns="" xmlns:a16="http://schemas.microsoft.com/office/drawing/2014/main" val="20004"/>
                    </a:ext>
                  </a:extLst>
                </a:gridCol>
                <a:gridCol w="1573424">
                  <a:extLst>
                    <a:ext uri="{9D8B030D-6E8A-4147-A177-3AD203B41FA5}">
                      <a16:colId xmlns="" xmlns:a16="http://schemas.microsoft.com/office/drawing/2014/main" val="20005"/>
                    </a:ext>
                  </a:extLst>
                </a:gridCol>
                <a:gridCol w="236013">
                  <a:extLst>
                    <a:ext uri="{9D8B030D-6E8A-4147-A177-3AD203B41FA5}">
                      <a16:colId xmlns="" xmlns:a16="http://schemas.microsoft.com/office/drawing/2014/main" val="20006"/>
                    </a:ext>
                  </a:extLst>
                </a:gridCol>
                <a:gridCol w="1022725">
                  <a:extLst>
                    <a:ext uri="{9D8B030D-6E8A-4147-A177-3AD203B41FA5}">
                      <a16:colId xmlns="" xmlns:a16="http://schemas.microsoft.com/office/drawing/2014/main" val="20007"/>
                    </a:ext>
                  </a:extLst>
                </a:gridCol>
                <a:gridCol w="1180069">
                  <a:extLst>
                    <a:ext uri="{9D8B030D-6E8A-4147-A177-3AD203B41FA5}">
                      <a16:colId xmlns="" xmlns:a16="http://schemas.microsoft.com/office/drawing/2014/main" val="20008"/>
                    </a:ext>
                  </a:extLst>
                </a:gridCol>
              </a:tblGrid>
              <a:tr h="344868">
                <a:tc rowSpan="2">
                  <a:txBody>
                    <a:bodyPr/>
                    <a:lstStyle/>
                    <a:p>
                      <a:pPr marL="0" marR="0">
                        <a:lnSpc>
                          <a:spcPct val="115000"/>
                        </a:lnSpc>
                        <a:spcBef>
                          <a:spcPts val="600"/>
                        </a:spcBef>
                        <a:spcAft>
                          <a:spcPts val="0"/>
                        </a:spcAft>
                      </a:pPr>
                      <a:r>
                        <a:rPr lang="en-US" sz="2000" dirty="0">
                          <a:effectLst/>
                          <a:latin typeface="Tahoma" pitchFamily="34" charset="0"/>
                          <a:ea typeface="Tahoma" pitchFamily="34" charset="0"/>
                          <a:cs typeface="Tahoma" pitchFamily="34" charset="0"/>
                        </a:rPr>
                        <a:t>Year/</a:t>
                      </a:r>
                    </a:p>
                    <a:p>
                      <a:pPr marL="0" marR="0">
                        <a:lnSpc>
                          <a:spcPct val="115000"/>
                        </a:lnSpc>
                        <a:spcBef>
                          <a:spcPts val="600"/>
                        </a:spcBef>
                        <a:spcAft>
                          <a:spcPts val="600"/>
                        </a:spcAft>
                      </a:pPr>
                      <a:r>
                        <a:rPr lang="en-US" sz="2000" dirty="0">
                          <a:effectLst/>
                          <a:latin typeface="Tahoma" pitchFamily="34" charset="0"/>
                          <a:ea typeface="Tahoma" pitchFamily="34" charset="0"/>
                          <a:cs typeface="Tahoma" pitchFamily="34" charset="0"/>
                        </a:rPr>
                        <a:t>MARC</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20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extLst>
                  <a:ext uri="{0D108BD9-81ED-4DB2-BD59-A6C34878D82A}">
                    <a16:rowId xmlns="" xmlns:a16="http://schemas.microsoft.com/office/drawing/2014/main" val="10000"/>
                  </a:ext>
                </a:extLst>
              </a:tr>
              <a:tr h="443142">
                <a:tc vMerge="1">
                  <a:txBody>
                    <a:bodyPr/>
                    <a:lstStyle/>
                    <a:p>
                      <a:endParaRPr lang="en-US"/>
                    </a:p>
                  </a:txBody>
                  <a:tcPr/>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2000" dirty="0">
                          <a:effectLst/>
                          <a:latin typeface="Tahoma" pitchFamily="34" charset="0"/>
                          <a:ea typeface="Tahoma" pitchFamily="34" charset="0"/>
                          <a:cs typeface="Tahoma" pitchFamily="34" charset="0"/>
                        </a:rPr>
                        <a:t>Female</a:t>
                      </a:r>
                    </a:p>
                  </a:txBody>
                  <a:tcPr marL="68580" marR="68580" marT="0" marB="0"/>
                </a:tc>
                <a:extLst>
                  <a:ext uri="{0D108BD9-81ED-4DB2-BD59-A6C34878D82A}">
                    <a16:rowId xmlns="" xmlns:a16="http://schemas.microsoft.com/office/drawing/2014/main" val="10001"/>
                  </a:ext>
                </a:extLst>
              </a:tr>
              <a:tr h="344868">
                <a:tc>
                  <a:txBody>
                    <a:bodyPr/>
                    <a:lstStyle/>
                    <a:p>
                      <a:pPr marL="0" marR="0">
                        <a:lnSpc>
                          <a:spcPct val="115000"/>
                        </a:lnSpc>
                        <a:spcBef>
                          <a:spcPts val="600"/>
                        </a:spcBef>
                        <a:spcAft>
                          <a:spcPts val="0"/>
                        </a:spcAft>
                      </a:pPr>
                      <a:r>
                        <a:rPr lang="en-US" sz="2000">
                          <a:effectLst/>
                          <a:latin typeface="Tahoma" pitchFamily="34" charset="0"/>
                          <a:ea typeface="Tahoma" pitchFamily="34" charset="0"/>
                          <a:cs typeface="Tahoma" pitchFamily="34" charset="0"/>
                        </a:rPr>
                        <a:t>2006</a:t>
                      </a:r>
                    </a:p>
                  </a:txBody>
                  <a:tcPr marL="68580" marR="68580" marT="0" marB="0"/>
                </a:tc>
                <a:tc>
                  <a:txBody>
                    <a:bodyPr/>
                    <a:lstStyle/>
                    <a:p>
                      <a:pPr marL="0" marR="0" algn="r">
                        <a:lnSpc>
                          <a:spcPct val="115000"/>
                        </a:lnSpc>
                        <a:spcBef>
                          <a:spcPts val="600"/>
                        </a:spcBef>
                        <a:spcAft>
                          <a:spcPts val="0"/>
                        </a:spcAft>
                      </a:pPr>
                      <a:r>
                        <a:rPr lang="en-US" sz="2000">
                          <a:effectLst/>
                          <a:latin typeface="Tahoma"/>
                          <a:ea typeface="宋体"/>
                          <a:cs typeface="Times New Roman"/>
                        </a:rPr>
                        <a:t>34%</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600"/>
                        </a:spcBef>
                        <a:spcAft>
                          <a:spcPts val="0"/>
                        </a:spcAft>
                      </a:pPr>
                      <a:r>
                        <a:rPr lang="en-US" sz="2000">
                          <a:effectLst/>
                          <a:latin typeface="Tahoma"/>
                          <a:ea typeface="宋体"/>
                          <a:cs typeface="Times New Roman"/>
                        </a:rPr>
                        <a:t>36%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60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2000">
                          <a:effectLst/>
                          <a:latin typeface="Tahoma"/>
                          <a:ea typeface="宋体"/>
                          <a:cs typeface="Times New Roman"/>
                        </a:rPr>
                        <a:t>39%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600"/>
                        </a:spcBef>
                        <a:spcAft>
                          <a:spcPts val="0"/>
                        </a:spcAft>
                      </a:pPr>
                      <a:r>
                        <a:rPr lang="en-US" sz="2000">
                          <a:effectLst/>
                          <a:latin typeface="Tahoma"/>
                          <a:ea typeface="宋体"/>
                          <a:cs typeface="Times New Roman"/>
                        </a:rPr>
                        <a:t>40%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60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2000">
                          <a:effectLst/>
                          <a:latin typeface="Tahoma"/>
                          <a:ea typeface="宋体"/>
                          <a:cs typeface="Times New Roman"/>
                        </a:rPr>
                        <a:t>38%</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600"/>
                        </a:spcBef>
                        <a:spcAft>
                          <a:spcPts val="0"/>
                        </a:spcAft>
                      </a:pPr>
                      <a:r>
                        <a:rPr lang="en-US" sz="2000">
                          <a:effectLst/>
                          <a:latin typeface="Tahoma"/>
                          <a:ea typeface="宋体"/>
                          <a:cs typeface="Times New Roman"/>
                        </a:rPr>
                        <a:t>39%</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2"/>
                  </a:ext>
                </a:extLst>
              </a:tr>
              <a:tr h="34486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2007</a:t>
                      </a: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36%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38%</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41%</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41%</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42%</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3"/>
                  </a:ext>
                </a:extLst>
              </a:tr>
              <a:tr h="34486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2008</a:t>
                      </a: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45%</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44%</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49%</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48%</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4"/>
                  </a:ext>
                </a:extLst>
              </a:tr>
              <a:tr h="34486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2009</a:t>
                      </a: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46%</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48%</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50%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50%</a:t>
                      </a:r>
                      <a:endParaRPr lang="en-US" sz="2000">
                        <a:effectLst/>
                        <a:latin typeface="Calibri"/>
                        <a:ea typeface="宋体"/>
                        <a:cs typeface="Times New Roman"/>
                      </a:endParaRPr>
                    </a:p>
                  </a:txBody>
                  <a:tcPr marL="68580" marR="68580" marT="0" marB="0" anchor="b"/>
                </a:tc>
                <a:tc>
                  <a:txBody>
                    <a:bodyPr/>
                    <a:lstStyle/>
                    <a:p>
                      <a:pPr marL="0" marR="0" algn="r">
                        <a:lnSpc>
                          <a:spcPct val="115000"/>
                        </a:lnSpc>
                        <a:spcBef>
                          <a:spcPts val="0"/>
                        </a:spcBef>
                        <a:spcAft>
                          <a:spcPts val="0"/>
                        </a:spcAft>
                      </a:pPr>
                      <a:r>
                        <a:rPr lang="en-US" sz="2000">
                          <a:effectLst/>
                          <a:latin typeface="Tahoma"/>
                          <a:ea typeface="宋体"/>
                          <a:cs typeface="Times New Roman"/>
                        </a:rPr>
                        <a:t>51%</a:t>
                      </a:r>
                      <a:endParaRPr lang="en-US" sz="2000">
                        <a:effectLst/>
                        <a:latin typeface="Calibri"/>
                        <a:ea typeface="宋体"/>
                        <a:cs typeface="Times New Roman"/>
                      </a:endParaRPr>
                    </a:p>
                  </a:txBody>
                  <a:tcPr marL="68580" marR="68580" marT="0" marB="0" anchor="b"/>
                </a:tc>
                <a:extLst>
                  <a:ext uri="{0D108BD9-81ED-4DB2-BD59-A6C34878D82A}">
                    <a16:rowId xmlns="" xmlns:a16="http://schemas.microsoft.com/office/drawing/2014/main" val="10005"/>
                  </a:ext>
                </a:extLst>
              </a:tr>
              <a:tr h="344868">
                <a:tc>
                  <a:txBody>
                    <a:bodyPr/>
                    <a:lstStyle/>
                    <a:p>
                      <a:pPr marL="0" marR="0">
                        <a:lnSpc>
                          <a:spcPct val="115000"/>
                        </a:lnSpc>
                        <a:spcBef>
                          <a:spcPts val="0"/>
                        </a:spcBef>
                        <a:spcAft>
                          <a:spcPts val="0"/>
                        </a:spcAft>
                      </a:pPr>
                      <a:r>
                        <a:rPr lang="en-US" sz="2000">
                          <a:effectLst/>
                          <a:latin typeface="Tahoma" pitchFamily="34" charset="0"/>
                          <a:ea typeface="Tahoma" pitchFamily="34" charset="0"/>
                          <a:cs typeface="Tahoma" pitchFamily="34" charset="0"/>
                        </a:rPr>
                        <a:t>2010</a:t>
                      </a: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51%</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53%</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54%</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55%</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57%</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58%</a:t>
                      </a:r>
                      <a:endParaRPr lang="en-US" sz="2000">
                        <a:effectLst/>
                        <a:latin typeface="Calibri"/>
                        <a:ea typeface="宋体"/>
                        <a:cs typeface="Times New Roman"/>
                      </a:endParaRPr>
                    </a:p>
                  </a:txBody>
                  <a:tcPr marL="68580" marR="68580" marT="0" marB="0" anchor="ctr"/>
                </a:tc>
                <a:extLst>
                  <a:ext uri="{0D108BD9-81ED-4DB2-BD59-A6C34878D82A}">
                    <a16:rowId xmlns="" xmlns:a16="http://schemas.microsoft.com/office/drawing/2014/main" val="10006"/>
                  </a:ext>
                </a:extLst>
              </a:tr>
              <a:tr h="344868">
                <a:tc>
                  <a:txBody>
                    <a:bodyPr/>
                    <a:lstStyle/>
                    <a:p>
                      <a:pPr marL="0" marR="0">
                        <a:lnSpc>
                          <a:spcPct val="115000"/>
                        </a:lnSpc>
                        <a:spcBef>
                          <a:spcPts val="0"/>
                        </a:spcBef>
                        <a:spcAft>
                          <a:spcPts val="0"/>
                        </a:spcAft>
                      </a:pPr>
                      <a:r>
                        <a:rPr lang="en-US" sz="2000" dirty="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2000" dirty="0">
                          <a:effectLst/>
                          <a:latin typeface="Tahoma"/>
                          <a:ea typeface="宋体"/>
                          <a:cs typeface="Times New Roman"/>
                        </a:rPr>
                        <a:t>50%</a:t>
                      </a:r>
                      <a:endParaRPr lang="en-US" sz="20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53%</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53%</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56%</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a:effectLst/>
                          <a:latin typeface="Tahoma"/>
                          <a:ea typeface="宋体"/>
                          <a:cs typeface="Times New Roman"/>
                        </a:rPr>
                        <a:t> </a:t>
                      </a:r>
                      <a:endParaRPr lang="en-US" sz="200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2000">
                          <a:effectLst/>
                          <a:latin typeface="Tahoma"/>
                          <a:ea typeface="宋体"/>
                          <a:cs typeface="Times New Roman"/>
                        </a:rPr>
                        <a:t>55%</a:t>
                      </a:r>
                      <a:endParaRPr lang="en-US" sz="200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a:ea typeface="宋体"/>
                          <a:cs typeface="Times New Roman"/>
                        </a:rPr>
                        <a:t>57%</a:t>
                      </a:r>
                      <a:endParaRPr lang="en-US" sz="2000" dirty="0">
                        <a:effectLst/>
                        <a:latin typeface="Calibri"/>
                        <a:ea typeface="宋体"/>
                        <a:cs typeface="Times New Roman"/>
                      </a:endParaRPr>
                    </a:p>
                  </a:txBody>
                  <a:tcPr marL="68580" marR="68580" marT="0" marB="0" anchor="ctr"/>
                </a:tc>
                <a:extLst>
                  <a:ext uri="{0D108BD9-81ED-4DB2-BD59-A6C34878D82A}">
                    <a16:rowId xmlns="" xmlns:a16="http://schemas.microsoft.com/office/drawing/2014/main" val="10007"/>
                  </a:ext>
                </a:extLst>
              </a:tr>
              <a:tr h="358067">
                <a:tc>
                  <a:txBody>
                    <a:bodyPr/>
                    <a:lstStyle/>
                    <a:p>
                      <a:pPr marL="0" marR="0">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2012</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55%</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58%</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60%</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63%</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58%</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61%</a:t>
                      </a:r>
                    </a:p>
                  </a:txBody>
                  <a:tcPr marL="68580" marR="68580" marT="0" marB="0" anchor="ctr"/>
                </a:tc>
                <a:extLst>
                  <a:ext uri="{0D108BD9-81ED-4DB2-BD59-A6C34878D82A}">
                    <a16:rowId xmlns="" xmlns:a16="http://schemas.microsoft.com/office/drawing/2014/main" val="10008"/>
                  </a:ext>
                </a:extLst>
              </a:tr>
              <a:tr h="358067">
                <a:tc>
                  <a:txBody>
                    <a:bodyPr/>
                    <a:lstStyle/>
                    <a:p>
                      <a:pPr marL="0" marR="0">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2013</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53%</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59%</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57%</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62%</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58%</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63%</a:t>
                      </a:r>
                    </a:p>
                  </a:txBody>
                  <a:tcPr marL="68580" marR="68580" marT="0" marB="0" anchor="ctr"/>
                </a:tc>
                <a:extLst>
                  <a:ext uri="{0D108BD9-81ED-4DB2-BD59-A6C34878D82A}">
                    <a16:rowId xmlns="" xmlns:a16="http://schemas.microsoft.com/office/drawing/2014/main" val="3046394676"/>
                  </a:ext>
                </a:extLst>
              </a:tr>
              <a:tr h="358067">
                <a:tc>
                  <a:txBody>
                    <a:bodyPr/>
                    <a:lstStyle/>
                    <a:p>
                      <a:pPr marL="0" marR="0">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2014</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52%</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56%</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56%</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59%</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56%</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58%</a:t>
                      </a:r>
                    </a:p>
                  </a:txBody>
                  <a:tcPr marL="68580" marR="68580" marT="0" marB="0" anchor="ctr"/>
                </a:tc>
                <a:extLst>
                  <a:ext uri="{0D108BD9-81ED-4DB2-BD59-A6C34878D82A}">
                    <a16:rowId xmlns="" xmlns:a16="http://schemas.microsoft.com/office/drawing/2014/main" val="1732187940"/>
                  </a:ext>
                </a:extLst>
              </a:tr>
              <a:tr h="358067">
                <a:tc>
                  <a:txBody>
                    <a:bodyPr/>
                    <a:lstStyle/>
                    <a:p>
                      <a:pPr marL="0" marR="0">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2015</a:t>
                      </a: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37%</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33%</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38%</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35%</a:t>
                      </a:r>
                    </a:p>
                  </a:txBody>
                  <a:tcPr marL="68580" marR="68580" marT="0" marB="0" anchor="ctr"/>
                </a:tc>
                <a:tc>
                  <a:txBody>
                    <a:bodyPr/>
                    <a:lstStyle/>
                    <a:p>
                      <a:pPr marL="0" marR="0" algn="r">
                        <a:lnSpc>
                          <a:spcPct val="115000"/>
                        </a:lnSpc>
                        <a:spcBef>
                          <a:spcPts val="0"/>
                        </a:spcBef>
                        <a:spcAft>
                          <a:spcPts val="0"/>
                        </a:spcAft>
                      </a:pPr>
                      <a:endParaRPr lang="en-US"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45%</a:t>
                      </a:r>
                    </a:p>
                  </a:txBody>
                  <a:tcPr marL="68580" marR="68580" marT="0" marB="0" anchor="ctr"/>
                </a:tc>
                <a:tc>
                  <a:txBody>
                    <a:bodyPr/>
                    <a:lstStyle/>
                    <a:p>
                      <a:pPr marL="0" marR="0" algn="r">
                        <a:lnSpc>
                          <a:spcPct val="115000"/>
                        </a:lnSpc>
                        <a:spcBef>
                          <a:spcPts val="0"/>
                        </a:spcBef>
                        <a:spcAft>
                          <a:spcPts val="0"/>
                        </a:spcAft>
                      </a:pPr>
                      <a:r>
                        <a:rPr lang="en-US" sz="2000" dirty="0">
                          <a:effectLst/>
                          <a:latin typeface="Tahoma" panose="020B0604030504040204" pitchFamily="34" charset="0"/>
                          <a:ea typeface="Tahoma" panose="020B0604030504040204" pitchFamily="34" charset="0"/>
                          <a:cs typeface="Tahoma" panose="020B0604030504040204" pitchFamily="34" charset="0"/>
                        </a:rPr>
                        <a:t>40%</a:t>
                      </a:r>
                    </a:p>
                  </a:txBody>
                  <a:tcPr marL="68580" marR="68580" marT="0" marB="0" anchor="ctr"/>
                </a:tc>
                <a:extLst>
                  <a:ext uri="{0D108BD9-81ED-4DB2-BD59-A6C34878D82A}">
                    <a16:rowId xmlns="" xmlns:a16="http://schemas.microsoft.com/office/drawing/2014/main" val="2349146590"/>
                  </a:ext>
                </a:extLst>
              </a:tr>
              <a:tr h="48894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altLang="zh-CN" sz="2000" b="1" kern="1200" dirty="0">
                          <a:solidFill>
                            <a:schemeClr val="lt1"/>
                          </a:solidFill>
                          <a:effectLst/>
                          <a:latin typeface="+mn-lt"/>
                          <a:ea typeface="+mn-ea"/>
                          <a:cs typeface="+mn-cs"/>
                          <a:sym typeface="Symbol" panose="05050102010706020507" pitchFamily="18" charset="2"/>
                        </a:rPr>
                        <a:t></a:t>
                      </a:r>
                      <a:endParaRPr lang="en-US" altLang="zh-CN" sz="2400" dirty="0">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15%</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23%</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18%</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24%</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11%</a:t>
                      </a:r>
                    </a:p>
                  </a:txBody>
                  <a:tcPr marL="68580" marR="68580" marT="0" marB="0"/>
                </a:tc>
                <a:tc>
                  <a:txBody>
                    <a:bodyPr/>
                    <a:lstStyle/>
                    <a:p>
                      <a:pPr marL="0" marR="0" algn="r">
                        <a:lnSpc>
                          <a:spcPct val="115000"/>
                        </a:lnSpc>
                        <a:spcBef>
                          <a:spcPts val="0"/>
                        </a:spcBef>
                        <a:spcAft>
                          <a:spcPts val="0"/>
                        </a:spcAft>
                      </a:pPr>
                      <a:r>
                        <a:rPr lang="en-US" sz="2000" dirty="0">
                          <a:solidFill>
                            <a:srgbClr val="FF0000"/>
                          </a:solidFill>
                          <a:effectLst/>
                          <a:latin typeface="Tahoma" pitchFamily="34" charset="0"/>
                          <a:ea typeface="Tahoma" pitchFamily="34" charset="0"/>
                          <a:cs typeface="Tahoma" pitchFamily="34" charset="0"/>
                        </a:rPr>
                        <a:t>   18%</a:t>
                      </a:r>
                    </a:p>
                  </a:txBody>
                  <a:tcPr marL="68580" marR="68580" marT="0" marB="0"/>
                </a:tc>
                <a:extLst>
                  <a:ext uri="{0D108BD9-81ED-4DB2-BD59-A6C34878D82A}">
                    <a16:rowId xmlns="" xmlns:a16="http://schemas.microsoft.com/office/drawing/2014/main" val="10009"/>
                  </a:ext>
                </a:extLst>
              </a:tr>
            </a:tbl>
          </a:graphicData>
        </a:graphic>
      </p:graphicFrame>
      <p:cxnSp>
        <p:nvCxnSpPr>
          <p:cNvPr id="11" name="Straight Arrow Connector 10">
            <a:extLst>
              <a:ext uri="{FF2B5EF4-FFF2-40B4-BE49-F238E27FC236}">
                <a16:creationId xmlns="" xmlns:a16="http://schemas.microsoft.com/office/drawing/2014/main" id="{0BA1389F-C7FE-4C96-8C26-08F0357CE9EB}"/>
              </a:ext>
            </a:extLst>
          </p:cNvPr>
          <p:cNvCxnSpPr>
            <a:cxnSpLocks/>
          </p:cNvCxnSpPr>
          <p:nvPr/>
        </p:nvCxnSpPr>
        <p:spPr>
          <a:xfrm>
            <a:off x="1931634" y="6000872"/>
            <a:ext cx="0" cy="209550"/>
          </a:xfrm>
          <a:prstGeom prst="straightConnector1">
            <a:avLst/>
          </a:prstGeom>
          <a:noFill/>
          <a:ln w="28575" cap="flat" cmpd="sng" algn="ctr">
            <a:solidFill>
              <a:srgbClr val="FF0000"/>
            </a:solidFill>
            <a:prstDash val="solid"/>
            <a:tailEnd type="arrow"/>
          </a:ln>
          <a:effectLst/>
        </p:spPr>
      </p:cxnSp>
      <p:cxnSp>
        <p:nvCxnSpPr>
          <p:cNvPr id="12" name="Straight Arrow Connector 11">
            <a:extLst>
              <a:ext uri="{FF2B5EF4-FFF2-40B4-BE49-F238E27FC236}">
                <a16:creationId xmlns="" xmlns:a16="http://schemas.microsoft.com/office/drawing/2014/main" id="{4323B5BC-68E7-4AE3-A0E8-7AFD8D6FAD83}"/>
              </a:ext>
            </a:extLst>
          </p:cNvPr>
          <p:cNvCxnSpPr>
            <a:cxnSpLocks/>
          </p:cNvCxnSpPr>
          <p:nvPr/>
        </p:nvCxnSpPr>
        <p:spPr>
          <a:xfrm>
            <a:off x="3182644" y="6000872"/>
            <a:ext cx="0" cy="209550"/>
          </a:xfrm>
          <a:prstGeom prst="straightConnector1">
            <a:avLst/>
          </a:prstGeom>
          <a:noFill/>
          <a:ln w="28575" cap="flat" cmpd="sng" algn="ctr">
            <a:solidFill>
              <a:srgbClr val="FF0000"/>
            </a:solidFill>
            <a:prstDash val="solid"/>
            <a:tailEnd type="arrow"/>
          </a:ln>
          <a:effectLst/>
        </p:spPr>
      </p:cxnSp>
      <p:cxnSp>
        <p:nvCxnSpPr>
          <p:cNvPr id="13" name="Straight Arrow Connector 12">
            <a:extLst>
              <a:ext uri="{FF2B5EF4-FFF2-40B4-BE49-F238E27FC236}">
                <a16:creationId xmlns="" xmlns:a16="http://schemas.microsoft.com/office/drawing/2014/main" id="{EC143470-A8E9-465E-AB28-52458D6BBE45}"/>
              </a:ext>
            </a:extLst>
          </p:cNvPr>
          <p:cNvCxnSpPr>
            <a:cxnSpLocks/>
          </p:cNvCxnSpPr>
          <p:nvPr/>
        </p:nvCxnSpPr>
        <p:spPr>
          <a:xfrm>
            <a:off x="4469166" y="6000872"/>
            <a:ext cx="0" cy="209550"/>
          </a:xfrm>
          <a:prstGeom prst="straightConnector1">
            <a:avLst/>
          </a:prstGeom>
          <a:noFill/>
          <a:ln w="28575" cap="flat" cmpd="sng" algn="ctr">
            <a:solidFill>
              <a:srgbClr val="FF0000"/>
            </a:solidFill>
            <a:prstDash val="solid"/>
            <a:tailEnd type="arrow"/>
          </a:ln>
          <a:effectLst/>
        </p:spPr>
      </p:cxnSp>
      <p:cxnSp>
        <p:nvCxnSpPr>
          <p:cNvPr id="14" name="Straight Arrow Connector 13">
            <a:extLst>
              <a:ext uri="{FF2B5EF4-FFF2-40B4-BE49-F238E27FC236}">
                <a16:creationId xmlns="" xmlns:a16="http://schemas.microsoft.com/office/drawing/2014/main" id="{C0A78497-B4D0-433A-BCBF-669A3FF90A8F}"/>
              </a:ext>
            </a:extLst>
          </p:cNvPr>
          <p:cNvCxnSpPr>
            <a:cxnSpLocks/>
          </p:cNvCxnSpPr>
          <p:nvPr/>
        </p:nvCxnSpPr>
        <p:spPr>
          <a:xfrm>
            <a:off x="6028678" y="6000872"/>
            <a:ext cx="0" cy="209550"/>
          </a:xfrm>
          <a:prstGeom prst="straightConnector1">
            <a:avLst/>
          </a:prstGeom>
          <a:noFill/>
          <a:ln w="28575" cap="flat" cmpd="sng" algn="ctr">
            <a:solidFill>
              <a:srgbClr val="FF0000"/>
            </a:solidFill>
            <a:prstDash val="solid"/>
            <a:tailEnd type="arrow"/>
          </a:ln>
          <a:effectLst/>
        </p:spPr>
      </p:cxnSp>
      <p:cxnSp>
        <p:nvCxnSpPr>
          <p:cNvPr id="21" name="Straight Arrow Connector 20">
            <a:extLst>
              <a:ext uri="{FF2B5EF4-FFF2-40B4-BE49-F238E27FC236}">
                <a16:creationId xmlns="" xmlns:a16="http://schemas.microsoft.com/office/drawing/2014/main" id="{16434DF8-4D01-447E-8CE7-86291C578E4F}"/>
              </a:ext>
            </a:extLst>
          </p:cNvPr>
          <p:cNvCxnSpPr>
            <a:cxnSpLocks/>
          </p:cNvCxnSpPr>
          <p:nvPr/>
        </p:nvCxnSpPr>
        <p:spPr>
          <a:xfrm>
            <a:off x="7306322" y="6000872"/>
            <a:ext cx="0" cy="209550"/>
          </a:xfrm>
          <a:prstGeom prst="straightConnector1">
            <a:avLst/>
          </a:prstGeom>
          <a:noFill/>
          <a:ln w="28575" cap="flat" cmpd="sng" algn="ctr">
            <a:solidFill>
              <a:srgbClr val="FF0000"/>
            </a:solidFill>
            <a:prstDash val="solid"/>
            <a:tailEnd type="arrow"/>
          </a:ln>
          <a:effectLst/>
        </p:spPr>
      </p:cxnSp>
      <p:cxnSp>
        <p:nvCxnSpPr>
          <p:cNvPr id="22" name="Straight Arrow Connector 21">
            <a:extLst>
              <a:ext uri="{FF2B5EF4-FFF2-40B4-BE49-F238E27FC236}">
                <a16:creationId xmlns="" xmlns:a16="http://schemas.microsoft.com/office/drawing/2014/main" id="{75A07619-F949-4E1F-98B2-4005A6E0BD92}"/>
              </a:ext>
            </a:extLst>
          </p:cNvPr>
          <p:cNvCxnSpPr>
            <a:cxnSpLocks/>
          </p:cNvCxnSpPr>
          <p:nvPr/>
        </p:nvCxnSpPr>
        <p:spPr>
          <a:xfrm>
            <a:off x="8475956" y="6000872"/>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66099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bwMode="auto">
          <a:noFill/>
          <a:ln>
            <a:miter lim="800000"/>
            <a:headEnd/>
            <a:tailEnd/>
          </a:ln>
        </p:spPr>
        <p:txBody>
          <a:bodyPr/>
          <a:lstStyle/>
          <a:p>
            <a:fld id="{BC16D781-BF8F-470A-A282-BDDF8E5FD7B9}" type="slidenum">
              <a:rPr lang="en-US"/>
              <a:pPr/>
              <a:t>2</a:t>
            </a:fld>
            <a:endParaRPr lang="en-US" dirty="0"/>
          </a:p>
        </p:txBody>
      </p:sp>
      <p:sp>
        <p:nvSpPr>
          <p:cNvPr id="54275" name="Rectangle 6"/>
          <p:cNvSpPr txBox="1">
            <a:spLocks noGrp="1" noChangeArrowheads="1"/>
          </p:cNvSpPr>
          <p:nvPr/>
        </p:nvSpPr>
        <p:spPr bwMode="auto">
          <a:xfrm>
            <a:off x="7010400" y="6477000"/>
            <a:ext cx="2133600" cy="381000"/>
          </a:xfrm>
          <a:prstGeom prst="rect">
            <a:avLst/>
          </a:prstGeom>
          <a:noFill/>
          <a:ln w="9525">
            <a:noFill/>
            <a:miter lim="800000"/>
            <a:headEnd/>
            <a:tailEnd/>
          </a:ln>
        </p:spPr>
        <p:txBody>
          <a:bodyPr/>
          <a:lstStyle/>
          <a:p>
            <a:pPr algn="r"/>
            <a:endParaRPr lang="en-US" sz="1400" dirty="0">
              <a:cs typeface="Arial" charset="0"/>
            </a:endParaRPr>
          </a:p>
        </p:txBody>
      </p:sp>
      <p:sp>
        <p:nvSpPr>
          <p:cNvPr id="54276" name="Rectangle 2"/>
          <p:cNvSpPr>
            <a:spLocks noGrp="1" noChangeArrowheads="1"/>
          </p:cNvSpPr>
          <p:nvPr>
            <p:ph type="title" idx="4294967295"/>
          </p:nvPr>
        </p:nvSpPr>
        <p:spPr>
          <a:xfrm>
            <a:off x="0" y="0"/>
            <a:ext cx="9144000" cy="1752600"/>
          </a:xfrm>
          <a:solidFill>
            <a:srgbClr val="FF6600"/>
          </a:solidFill>
        </p:spPr>
        <p:txBody>
          <a:bodyPr/>
          <a:lstStyle/>
          <a:p>
            <a:pPr eaLnBrk="1" hangingPunct="1"/>
            <a:r>
              <a:rPr lang="en-US" sz="3600" b="1" dirty="0"/>
              <a:t>Purposes of the Gap Analysis Reports</a:t>
            </a:r>
          </a:p>
        </p:txBody>
      </p:sp>
      <p:sp>
        <p:nvSpPr>
          <p:cNvPr id="54277" name="Rectangle 3"/>
          <p:cNvSpPr>
            <a:spLocks noGrp="1" noChangeArrowheads="1"/>
          </p:cNvSpPr>
          <p:nvPr>
            <p:ph type="body" sz="half" idx="4294967295"/>
          </p:nvPr>
        </p:nvSpPr>
        <p:spPr>
          <a:xfrm>
            <a:off x="0" y="1752600"/>
            <a:ext cx="9144000" cy="5105400"/>
          </a:xfrm>
          <a:solidFill>
            <a:srgbClr val="FFFF99"/>
          </a:solidFill>
        </p:spPr>
        <p:txBody>
          <a:bodyPr/>
          <a:lstStyle/>
          <a:p>
            <a:pPr marL="533400" indent="-533400" eaLnBrk="1" hangingPunct="1">
              <a:lnSpc>
                <a:spcPct val="70000"/>
              </a:lnSpc>
              <a:spcBef>
                <a:spcPct val="30000"/>
              </a:spcBef>
              <a:spcAft>
                <a:spcPct val="30000"/>
              </a:spcAft>
              <a:buFontTx/>
              <a:buChar char="•"/>
            </a:pPr>
            <a:endParaRPr lang="en-US" sz="2800" b="1" dirty="0"/>
          </a:p>
          <a:p>
            <a:r>
              <a:rPr lang="en-US" dirty="0"/>
              <a:t>To offer analysis of data that explicate the achievement of students in the region and gaps in their achievement that must be addressed.  </a:t>
            </a:r>
          </a:p>
          <a:p>
            <a:r>
              <a:rPr lang="en-US" dirty="0"/>
              <a:t>To contribute to evaluation of regional progress in closing student achievement gaps.  </a:t>
            </a:r>
          </a:p>
          <a:p>
            <a:r>
              <a:rPr lang="en-US" dirty="0"/>
              <a:t>To provide a longitudinal picture of progress on key measures as a basis for strategic planning of the Council to address its goals.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838200"/>
          </a:xfrm>
          <a:solidFill>
            <a:srgbClr val="FF6600"/>
          </a:solidFill>
        </p:spPr>
        <p:txBody>
          <a:bodyPr/>
          <a:lstStyle/>
          <a:p>
            <a:r>
              <a:rPr lang="en-US" sz="2400" b="1" dirty="0"/>
              <a:t>SAT/ACT Results of High School </a:t>
            </a:r>
            <a:r>
              <a:rPr lang="en-US" sz="2400" b="1" dirty="0" smtClean="0"/>
              <a:t>Students and Mean Annual Rate of Change </a:t>
            </a:r>
            <a:r>
              <a:rPr lang="en-US" sz="2400" b="1" dirty="0"/>
              <a:t>from 1996 to 2015 in State, ESC 10, and ESC 11</a:t>
            </a:r>
          </a:p>
        </p:txBody>
      </p:sp>
      <p:graphicFrame>
        <p:nvGraphicFramePr>
          <p:cNvPr id="2" name="Table 1"/>
          <p:cNvGraphicFramePr>
            <a:graphicFrameLocks noGrp="1"/>
          </p:cNvGraphicFramePr>
          <p:nvPr>
            <p:extLst>
              <p:ext uri="{D42A27DB-BD31-4B8C-83A1-F6EECF244321}">
                <p14:modId xmlns:p14="http://schemas.microsoft.com/office/powerpoint/2010/main" val="763904707"/>
              </p:ext>
            </p:extLst>
          </p:nvPr>
        </p:nvGraphicFramePr>
        <p:xfrm>
          <a:off x="76203" y="838200"/>
          <a:ext cx="8991596" cy="5073095"/>
        </p:xfrm>
        <a:graphic>
          <a:graphicData uri="http://schemas.openxmlformats.org/drawingml/2006/table">
            <a:tbl>
              <a:tblPr firstRow="1" firstCol="1" bandRow="1">
                <a:tableStyleId>{5C22544A-7EE6-4342-B048-85BDC9FD1C3A}</a:tableStyleId>
              </a:tblPr>
              <a:tblGrid>
                <a:gridCol w="625504">
                  <a:extLst>
                    <a:ext uri="{9D8B030D-6E8A-4147-A177-3AD203B41FA5}">
                      <a16:colId xmlns="" xmlns:a16="http://schemas.microsoft.com/office/drawing/2014/main" val="20000"/>
                    </a:ext>
                  </a:extLst>
                </a:gridCol>
                <a:gridCol w="860066">
                  <a:extLst>
                    <a:ext uri="{9D8B030D-6E8A-4147-A177-3AD203B41FA5}">
                      <a16:colId xmlns="" xmlns:a16="http://schemas.microsoft.com/office/drawing/2014/main" val="20001"/>
                    </a:ext>
                  </a:extLst>
                </a:gridCol>
                <a:gridCol w="703690">
                  <a:extLst>
                    <a:ext uri="{9D8B030D-6E8A-4147-A177-3AD203B41FA5}">
                      <a16:colId xmlns="" xmlns:a16="http://schemas.microsoft.com/office/drawing/2014/main" val="20002"/>
                    </a:ext>
                  </a:extLst>
                </a:gridCol>
                <a:gridCol w="860066">
                  <a:extLst>
                    <a:ext uri="{9D8B030D-6E8A-4147-A177-3AD203B41FA5}">
                      <a16:colId xmlns="" xmlns:a16="http://schemas.microsoft.com/office/drawing/2014/main" val="20003"/>
                    </a:ext>
                  </a:extLst>
                </a:gridCol>
                <a:gridCol w="234564">
                  <a:extLst>
                    <a:ext uri="{9D8B030D-6E8A-4147-A177-3AD203B41FA5}">
                      <a16:colId xmlns="" xmlns:a16="http://schemas.microsoft.com/office/drawing/2014/main" val="20004"/>
                    </a:ext>
                  </a:extLst>
                </a:gridCol>
                <a:gridCol w="860066">
                  <a:extLst>
                    <a:ext uri="{9D8B030D-6E8A-4147-A177-3AD203B41FA5}">
                      <a16:colId xmlns="" xmlns:a16="http://schemas.microsoft.com/office/drawing/2014/main" val="20005"/>
                    </a:ext>
                  </a:extLst>
                </a:gridCol>
                <a:gridCol w="938253">
                  <a:extLst>
                    <a:ext uri="{9D8B030D-6E8A-4147-A177-3AD203B41FA5}">
                      <a16:colId xmlns="" xmlns:a16="http://schemas.microsoft.com/office/drawing/2014/main" val="20006"/>
                    </a:ext>
                  </a:extLst>
                </a:gridCol>
                <a:gridCol w="938253">
                  <a:extLst>
                    <a:ext uri="{9D8B030D-6E8A-4147-A177-3AD203B41FA5}">
                      <a16:colId xmlns="" xmlns:a16="http://schemas.microsoft.com/office/drawing/2014/main" val="20007"/>
                    </a:ext>
                  </a:extLst>
                </a:gridCol>
                <a:gridCol w="156375">
                  <a:extLst>
                    <a:ext uri="{9D8B030D-6E8A-4147-A177-3AD203B41FA5}">
                      <a16:colId xmlns="" xmlns:a16="http://schemas.microsoft.com/office/drawing/2014/main" val="20008"/>
                    </a:ext>
                  </a:extLst>
                </a:gridCol>
                <a:gridCol w="938253">
                  <a:extLst>
                    <a:ext uri="{9D8B030D-6E8A-4147-A177-3AD203B41FA5}">
                      <a16:colId xmlns="" xmlns:a16="http://schemas.microsoft.com/office/drawing/2014/main" val="20009"/>
                    </a:ext>
                  </a:extLst>
                </a:gridCol>
                <a:gridCol w="938253">
                  <a:extLst>
                    <a:ext uri="{9D8B030D-6E8A-4147-A177-3AD203B41FA5}">
                      <a16:colId xmlns="" xmlns:a16="http://schemas.microsoft.com/office/drawing/2014/main" val="20010"/>
                    </a:ext>
                  </a:extLst>
                </a:gridCol>
                <a:gridCol w="938253">
                  <a:extLst>
                    <a:ext uri="{9D8B030D-6E8A-4147-A177-3AD203B41FA5}">
                      <a16:colId xmlns="" xmlns:a16="http://schemas.microsoft.com/office/drawing/2014/main" val="20011"/>
                    </a:ext>
                  </a:extLst>
                </a:gridCol>
              </a:tblGrid>
              <a:tr h="253504">
                <a:tc rowSpan="2">
                  <a:txBody>
                    <a:bodyPr/>
                    <a:lstStyle/>
                    <a:p>
                      <a:pPr marL="0" marR="0">
                        <a:lnSpc>
                          <a:spcPct val="115000"/>
                        </a:lnSpc>
                        <a:spcBef>
                          <a:spcPts val="1200"/>
                        </a:spcBef>
                        <a:spcAft>
                          <a:spcPts val="0"/>
                        </a:spcAft>
                      </a:pPr>
                      <a:r>
                        <a:rPr lang="en-US" sz="1400" dirty="0">
                          <a:effectLst/>
                        </a:rPr>
                        <a:t>Year/</a:t>
                      </a:r>
                    </a:p>
                    <a:p>
                      <a:pPr marL="0" marR="0">
                        <a:lnSpc>
                          <a:spcPct val="115000"/>
                        </a:lnSpc>
                        <a:spcBef>
                          <a:spcPts val="600"/>
                        </a:spcBef>
                        <a:spcAft>
                          <a:spcPts val="0"/>
                        </a:spcAft>
                      </a:pPr>
                      <a:r>
                        <a:rPr lang="en-US" sz="1400" dirty="0">
                          <a:effectLst/>
                        </a:rPr>
                        <a:t>MARC</a:t>
                      </a:r>
                      <a:endParaRPr lang="en-US" sz="1400" dirty="0">
                        <a:effectLst/>
                        <a:latin typeface="Calibri"/>
                        <a:ea typeface="宋体"/>
                        <a:cs typeface="Times New Roman"/>
                      </a:endParaRPr>
                    </a:p>
                  </a:txBody>
                  <a:tcPr marL="45474" marR="45474" marT="0" marB="0"/>
                </a:tc>
                <a:tc gridSpan="3">
                  <a:txBody>
                    <a:bodyPr/>
                    <a:lstStyle/>
                    <a:p>
                      <a:pPr marL="0" marR="0" algn="ctr">
                        <a:lnSpc>
                          <a:spcPct val="115000"/>
                        </a:lnSpc>
                        <a:spcBef>
                          <a:spcPts val="600"/>
                        </a:spcBef>
                        <a:spcAft>
                          <a:spcPts val="0"/>
                        </a:spcAft>
                      </a:pPr>
                      <a:r>
                        <a:rPr lang="en-US" sz="1400" dirty="0">
                          <a:effectLst/>
                        </a:rPr>
                        <a:t>State</a:t>
                      </a:r>
                      <a:endParaRPr lang="en-US" sz="1400" dirty="0">
                        <a:effectLst/>
                        <a:latin typeface="Calibri"/>
                        <a:ea typeface="宋体"/>
                        <a:cs typeface="Times New Roman"/>
                      </a:endParaRPr>
                    </a:p>
                  </a:txBody>
                  <a:tcPr marL="45474" marR="45474"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400" dirty="0">
                          <a:effectLst/>
                        </a:rPr>
                        <a:t> </a:t>
                      </a:r>
                      <a:endParaRPr lang="en-US" sz="1400" dirty="0">
                        <a:effectLst/>
                        <a:latin typeface="Calibri"/>
                        <a:ea typeface="宋体"/>
                        <a:cs typeface="Times New Roman"/>
                      </a:endParaRPr>
                    </a:p>
                  </a:txBody>
                  <a:tcPr marL="45474" marR="45474" marT="0" marB="0"/>
                </a:tc>
                <a:tc gridSpan="3">
                  <a:txBody>
                    <a:bodyPr/>
                    <a:lstStyle/>
                    <a:p>
                      <a:pPr marL="0" marR="0" algn="ctr">
                        <a:lnSpc>
                          <a:spcPct val="115000"/>
                        </a:lnSpc>
                        <a:spcBef>
                          <a:spcPts val="600"/>
                        </a:spcBef>
                        <a:spcAft>
                          <a:spcPts val="0"/>
                        </a:spcAft>
                      </a:pPr>
                      <a:r>
                        <a:rPr lang="en-US" sz="1400" dirty="0">
                          <a:effectLst/>
                        </a:rPr>
                        <a:t>ESC 10</a:t>
                      </a:r>
                      <a:endParaRPr lang="en-US" sz="1400" dirty="0">
                        <a:effectLst/>
                        <a:latin typeface="Calibri"/>
                        <a:ea typeface="宋体"/>
                        <a:cs typeface="Times New Roman"/>
                      </a:endParaRPr>
                    </a:p>
                  </a:txBody>
                  <a:tcPr marL="45474" marR="45474"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400" dirty="0">
                          <a:effectLst/>
                        </a:rPr>
                        <a:t> </a:t>
                      </a:r>
                      <a:endParaRPr lang="en-US" sz="1400" dirty="0">
                        <a:effectLst/>
                        <a:latin typeface="Calibri"/>
                        <a:ea typeface="宋体"/>
                        <a:cs typeface="Times New Roman"/>
                      </a:endParaRPr>
                    </a:p>
                  </a:txBody>
                  <a:tcPr marL="45474" marR="45474" marT="0" marB="0"/>
                </a:tc>
                <a:tc gridSpan="3">
                  <a:txBody>
                    <a:bodyPr/>
                    <a:lstStyle/>
                    <a:p>
                      <a:pPr marL="0" marR="0" algn="ctr">
                        <a:lnSpc>
                          <a:spcPct val="115000"/>
                        </a:lnSpc>
                        <a:spcBef>
                          <a:spcPts val="600"/>
                        </a:spcBef>
                        <a:spcAft>
                          <a:spcPts val="0"/>
                        </a:spcAft>
                      </a:pPr>
                      <a:r>
                        <a:rPr lang="en-US" sz="1400" dirty="0">
                          <a:effectLst/>
                        </a:rPr>
                        <a:t>ESC 11</a:t>
                      </a:r>
                      <a:endParaRPr lang="en-US" sz="1400" dirty="0">
                        <a:effectLst/>
                        <a:latin typeface="Calibri"/>
                        <a:ea typeface="宋体"/>
                        <a:cs typeface="Times New Roman"/>
                      </a:endParaRPr>
                    </a:p>
                  </a:txBody>
                  <a:tcPr marL="45474" marR="45474"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22879">
                <a:tc vMerge="1">
                  <a:txBody>
                    <a:bodyPr/>
                    <a:lstStyle/>
                    <a:p>
                      <a:endParaRPr lang="en-US"/>
                    </a:p>
                  </a:txBody>
                  <a:tcPr/>
                </a:tc>
                <a:tc>
                  <a:txBody>
                    <a:bodyPr/>
                    <a:lstStyle/>
                    <a:p>
                      <a:pPr marL="0" marR="0">
                        <a:lnSpc>
                          <a:spcPct val="115000"/>
                        </a:lnSpc>
                        <a:spcBef>
                          <a:spcPts val="0"/>
                        </a:spcBef>
                        <a:spcAft>
                          <a:spcPts val="0"/>
                        </a:spcAft>
                      </a:pPr>
                      <a:r>
                        <a:rPr lang="en-US" sz="1400" dirty="0">
                          <a:effectLst/>
                        </a:rPr>
                        <a:t>% Taking</a:t>
                      </a:r>
                    </a:p>
                    <a:p>
                      <a:pPr marL="0" marR="0">
                        <a:lnSpc>
                          <a:spcPct val="115000"/>
                        </a:lnSpc>
                        <a:spcBef>
                          <a:spcPts val="0"/>
                        </a:spcBef>
                        <a:spcAft>
                          <a:spcPts val="600"/>
                        </a:spcAft>
                      </a:pPr>
                      <a:r>
                        <a:rPr lang="en-US" sz="1400" dirty="0">
                          <a:effectLst/>
                        </a:rPr>
                        <a:t>SAT/ACT</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%&gt;=</a:t>
                      </a:r>
                    </a:p>
                    <a:p>
                      <a:pPr marL="0" marR="0">
                        <a:lnSpc>
                          <a:spcPct val="115000"/>
                        </a:lnSpc>
                        <a:spcBef>
                          <a:spcPts val="0"/>
                        </a:spcBef>
                        <a:spcAft>
                          <a:spcPts val="0"/>
                        </a:spcAft>
                      </a:pPr>
                      <a:r>
                        <a:rPr lang="en-US" sz="1400" dirty="0">
                          <a:effectLst/>
                        </a:rPr>
                        <a:t>Criteria</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a:effectLst/>
                        </a:rPr>
                        <a:t>SAT/ACT</a:t>
                      </a:r>
                    </a:p>
                    <a:p>
                      <a:pPr marL="0" marR="0">
                        <a:lnSpc>
                          <a:spcPct val="115000"/>
                        </a:lnSpc>
                        <a:spcBef>
                          <a:spcPts val="0"/>
                        </a:spcBef>
                        <a:spcAft>
                          <a:spcPts val="0"/>
                        </a:spcAft>
                      </a:pPr>
                      <a:r>
                        <a:rPr lang="en-US" sz="1400">
                          <a:effectLst/>
                        </a:rPr>
                        <a:t>Score</a:t>
                      </a:r>
                      <a:endParaRPr lang="en-US" sz="140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 Taking</a:t>
                      </a:r>
                    </a:p>
                    <a:p>
                      <a:pPr marL="0" marR="0">
                        <a:lnSpc>
                          <a:spcPct val="115000"/>
                        </a:lnSpc>
                        <a:spcBef>
                          <a:spcPts val="0"/>
                        </a:spcBef>
                        <a:spcAft>
                          <a:spcPts val="600"/>
                        </a:spcAft>
                      </a:pPr>
                      <a:r>
                        <a:rPr lang="en-US" sz="1400" dirty="0">
                          <a:effectLst/>
                        </a:rPr>
                        <a:t>SAT/ACT</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%&gt;=</a:t>
                      </a:r>
                    </a:p>
                    <a:p>
                      <a:pPr marL="0" marR="0">
                        <a:lnSpc>
                          <a:spcPct val="115000"/>
                        </a:lnSpc>
                        <a:spcBef>
                          <a:spcPts val="0"/>
                        </a:spcBef>
                        <a:spcAft>
                          <a:spcPts val="0"/>
                        </a:spcAft>
                      </a:pPr>
                      <a:r>
                        <a:rPr lang="en-US" sz="1400" dirty="0">
                          <a:effectLst/>
                        </a:rPr>
                        <a:t>Criteria</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a:effectLst/>
                        </a:rPr>
                        <a:t>SAT/ACT</a:t>
                      </a:r>
                    </a:p>
                    <a:p>
                      <a:pPr marL="0" marR="0">
                        <a:lnSpc>
                          <a:spcPct val="115000"/>
                        </a:lnSpc>
                        <a:spcBef>
                          <a:spcPts val="0"/>
                        </a:spcBef>
                        <a:spcAft>
                          <a:spcPts val="0"/>
                        </a:spcAft>
                      </a:pPr>
                      <a:r>
                        <a:rPr lang="en-US" sz="1400">
                          <a:effectLst/>
                        </a:rPr>
                        <a:t>Score</a:t>
                      </a:r>
                      <a:endParaRPr lang="en-US" sz="140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 Taking</a:t>
                      </a:r>
                    </a:p>
                    <a:p>
                      <a:pPr marL="0" marR="0">
                        <a:lnSpc>
                          <a:spcPct val="115000"/>
                        </a:lnSpc>
                        <a:spcBef>
                          <a:spcPts val="0"/>
                        </a:spcBef>
                        <a:spcAft>
                          <a:spcPts val="600"/>
                        </a:spcAft>
                      </a:pPr>
                      <a:r>
                        <a:rPr lang="en-US" sz="1400" dirty="0">
                          <a:effectLst/>
                        </a:rPr>
                        <a:t>SAT/ACT</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dirty="0">
                          <a:effectLst/>
                        </a:rPr>
                        <a:t>%&gt;=</a:t>
                      </a:r>
                    </a:p>
                    <a:p>
                      <a:pPr marL="0" marR="0">
                        <a:lnSpc>
                          <a:spcPct val="115000"/>
                        </a:lnSpc>
                        <a:spcBef>
                          <a:spcPts val="0"/>
                        </a:spcBef>
                        <a:spcAft>
                          <a:spcPts val="0"/>
                        </a:spcAft>
                      </a:pPr>
                      <a:r>
                        <a:rPr lang="en-US" sz="1400" dirty="0">
                          <a:effectLst/>
                        </a:rPr>
                        <a:t>Criteria</a:t>
                      </a:r>
                      <a:endParaRPr lang="en-US" sz="1400" dirty="0">
                        <a:effectLst/>
                        <a:latin typeface="Calibri"/>
                        <a:ea typeface="宋体"/>
                        <a:cs typeface="Times New Roman"/>
                      </a:endParaRPr>
                    </a:p>
                  </a:txBody>
                  <a:tcPr marL="45474" marR="45474" marT="0" marB="0"/>
                </a:tc>
                <a:tc>
                  <a:txBody>
                    <a:bodyPr/>
                    <a:lstStyle/>
                    <a:p>
                      <a:pPr marL="0" marR="0">
                        <a:lnSpc>
                          <a:spcPct val="115000"/>
                        </a:lnSpc>
                        <a:spcBef>
                          <a:spcPts val="0"/>
                        </a:spcBef>
                        <a:spcAft>
                          <a:spcPts val="0"/>
                        </a:spcAft>
                      </a:pPr>
                      <a:r>
                        <a:rPr lang="en-US" sz="1400">
                          <a:effectLst/>
                        </a:rPr>
                        <a:t>SAT/ACT</a:t>
                      </a:r>
                    </a:p>
                    <a:p>
                      <a:pPr marL="0" marR="0">
                        <a:lnSpc>
                          <a:spcPct val="115000"/>
                        </a:lnSpc>
                        <a:spcBef>
                          <a:spcPts val="0"/>
                        </a:spcBef>
                        <a:spcAft>
                          <a:spcPts val="0"/>
                        </a:spcAft>
                      </a:pPr>
                      <a:r>
                        <a:rPr lang="en-US" sz="1400">
                          <a:effectLst/>
                        </a:rPr>
                        <a:t>Score</a:t>
                      </a:r>
                      <a:endParaRPr lang="en-US" sz="1400">
                        <a:effectLst/>
                        <a:latin typeface="Calibri"/>
                        <a:ea typeface="宋体"/>
                        <a:cs typeface="Times New Roman"/>
                      </a:endParaRPr>
                    </a:p>
                  </a:txBody>
                  <a:tcPr marL="45474" marR="45474" marT="0" marB="0"/>
                </a:tc>
                <a:extLst>
                  <a:ext uri="{0D108BD9-81ED-4DB2-BD59-A6C34878D82A}">
                    <a16:rowId xmlns="" xmlns:a16="http://schemas.microsoft.com/office/drawing/2014/main" val="10001"/>
                  </a:ext>
                </a:extLst>
              </a:tr>
              <a:tr h="287626">
                <a:tc>
                  <a:txBody>
                    <a:bodyPr/>
                    <a:lstStyle/>
                    <a:p>
                      <a:pPr marL="0" marR="0">
                        <a:lnSpc>
                          <a:spcPct val="115000"/>
                        </a:lnSpc>
                        <a:spcBef>
                          <a:spcPts val="600"/>
                        </a:spcBef>
                        <a:spcAft>
                          <a:spcPts val="0"/>
                        </a:spcAft>
                      </a:pPr>
                      <a:r>
                        <a:rPr lang="en-US" sz="1500" dirty="0">
                          <a:effectLst/>
                        </a:rPr>
                        <a:t>1996</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600"/>
                        </a:spcBef>
                        <a:spcAft>
                          <a:spcPts val="0"/>
                        </a:spcAft>
                      </a:pPr>
                      <a:r>
                        <a:rPr lang="en-US" sz="1500" dirty="0">
                          <a:effectLst/>
                        </a:rPr>
                        <a:t>65%</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26%</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992/20.1</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600"/>
                        </a:spcBef>
                        <a:spcAft>
                          <a:spcPts val="0"/>
                        </a:spcAft>
                      </a:pPr>
                      <a:r>
                        <a:rPr lang="en-US" sz="1500">
                          <a:effectLst/>
                        </a:rPr>
                        <a:t>66%</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31%</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1011/20.5</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600"/>
                        </a:spcBef>
                        <a:spcAft>
                          <a:spcPts val="0"/>
                        </a:spcAft>
                      </a:pPr>
                      <a:r>
                        <a:rPr lang="en-US" sz="1500">
                          <a:effectLst/>
                        </a:rPr>
                        <a:t>67%</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32%</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600"/>
                        </a:spcBef>
                        <a:spcAft>
                          <a:spcPts val="0"/>
                        </a:spcAft>
                      </a:pPr>
                      <a:r>
                        <a:rPr lang="en-US" sz="1500">
                          <a:effectLst/>
                        </a:rPr>
                        <a:t>1015/21.0</a:t>
                      </a:r>
                      <a:endParaRPr lang="en-US" sz="1500">
                        <a:effectLst/>
                        <a:latin typeface="Calibri"/>
                        <a:ea typeface="宋体"/>
                        <a:cs typeface="Times New Roman"/>
                      </a:endParaRPr>
                    </a:p>
                  </a:txBody>
                  <a:tcPr marL="45474" marR="45474" marT="0" marB="0" anchor="b"/>
                </a:tc>
                <a:extLst>
                  <a:ext uri="{0D108BD9-81ED-4DB2-BD59-A6C34878D82A}">
                    <a16:rowId xmlns="" xmlns:a16="http://schemas.microsoft.com/office/drawing/2014/main" val="10002"/>
                  </a:ext>
                </a:extLst>
              </a:tr>
              <a:tr h="579437">
                <a:tc>
                  <a:txBody>
                    <a:bodyPr/>
                    <a:lstStyle/>
                    <a:p>
                      <a:pPr marL="0" marR="0">
                        <a:lnSpc>
                          <a:spcPct val="115000"/>
                        </a:lnSpc>
                        <a:spcBef>
                          <a:spcPts val="0"/>
                        </a:spcBef>
                        <a:spcAft>
                          <a:spcPts val="0"/>
                        </a:spcAft>
                      </a:pPr>
                      <a:endParaRPr lang="en-US" sz="1500" dirty="0">
                        <a:effectLst/>
                        <a:latin typeface="Calibri"/>
                        <a:ea typeface="宋体"/>
                        <a:cs typeface="Times New Roman"/>
                      </a:endParaRPr>
                    </a:p>
                  </a:txBody>
                  <a:tcPr marL="45474" marR="45474" marT="0" marB="0" anchor="ctr"/>
                </a:tc>
                <a:tc gridSpan="11">
                  <a:txBody>
                    <a:bodyPr/>
                    <a:lstStyle/>
                    <a:p>
                      <a:pPr marL="0" marR="0" algn="ctr">
                        <a:lnSpc>
                          <a:spcPct val="115000"/>
                        </a:lnSpc>
                        <a:spcBef>
                          <a:spcPts val="0"/>
                        </a:spcBef>
                        <a:spcAft>
                          <a:spcPts val="0"/>
                        </a:spcAft>
                      </a:pPr>
                      <a:r>
                        <a:rPr lang="en-US" sz="3200" dirty="0">
                          <a:effectLst/>
                          <a:latin typeface="Calibri"/>
                          <a:ea typeface="宋体"/>
                          <a:cs typeface="Times New Roman"/>
                        </a:rPr>
                        <a:t>…</a:t>
                      </a:r>
                      <a:r>
                        <a:rPr lang="en-US" sz="1600" dirty="0">
                          <a:effectLst/>
                          <a:latin typeface="Calibri"/>
                          <a:ea typeface="宋体"/>
                          <a:cs typeface="Times New Roman"/>
                        </a:rPr>
                        <a:t>(Data</a:t>
                      </a:r>
                      <a:r>
                        <a:rPr lang="en-US" sz="1600" baseline="0" dirty="0">
                          <a:effectLst/>
                          <a:latin typeface="Calibri"/>
                          <a:ea typeface="宋体"/>
                          <a:cs typeface="Times New Roman"/>
                        </a:rPr>
                        <a:t> from 1997 to 2004 are available but skipped due to space constraint)</a:t>
                      </a:r>
                      <a:endParaRPr lang="en-US" sz="16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nchor="b"/>
                </a:tc>
                <a:extLst>
                  <a:ext uri="{0D108BD9-81ED-4DB2-BD59-A6C34878D82A}">
                    <a16:rowId xmlns="" xmlns:a16="http://schemas.microsoft.com/office/drawing/2014/main" val="10003"/>
                  </a:ext>
                </a:extLst>
              </a:tr>
              <a:tr h="287626">
                <a:tc>
                  <a:txBody>
                    <a:bodyPr/>
                    <a:lstStyle/>
                    <a:p>
                      <a:pPr marL="0" marR="0">
                        <a:lnSpc>
                          <a:spcPct val="115000"/>
                        </a:lnSpc>
                        <a:spcBef>
                          <a:spcPts val="0"/>
                        </a:spcBef>
                        <a:spcAft>
                          <a:spcPts val="0"/>
                        </a:spcAft>
                      </a:pPr>
                      <a:r>
                        <a:rPr lang="en-US" sz="1500" dirty="0">
                          <a:effectLst/>
                        </a:rPr>
                        <a:t>2005</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66%</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992/20.0</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65%</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32%</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1008/20.8</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66%</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34%</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1029/21.0</a:t>
                      </a:r>
                      <a:endParaRPr lang="en-US" sz="1500" dirty="0">
                        <a:effectLst/>
                        <a:latin typeface="Calibri"/>
                        <a:ea typeface="宋体"/>
                        <a:cs typeface="Times New Roman"/>
                      </a:endParaRPr>
                    </a:p>
                  </a:txBody>
                  <a:tcPr marL="45474" marR="45474" marT="0" marB="0" anchor="b"/>
                </a:tc>
                <a:extLst>
                  <a:ext uri="{0D108BD9-81ED-4DB2-BD59-A6C34878D82A}">
                    <a16:rowId xmlns="" xmlns:a16="http://schemas.microsoft.com/office/drawing/2014/main" val="10008"/>
                  </a:ext>
                </a:extLst>
              </a:tr>
              <a:tr h="287626">
                <a:tc>
                  <a:txBody>
                    <a:bodyPr/>
                    <a:lstStyle/>
                    <a:p>
                      <a:pPr marL="0" marR="0">
                        <a:lnSpc>
                          <a:spcPct val="115000"/>
                        </a:lnSpc>
                        <a:spcBef>
                          <a:spcPts val="0"/>
                        </a:spcBef>
                        <a:spcAft>
                          <a:spcPts val="0"/>
                        </a:spcAft>
                      </a:pPr>
                      <a:r>
                        <a:rPr lang="en-US" sz="1500">
                          <a:effectLst/>
                        </a:rPr>
                        <a:t>2006</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66%</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991/20.2</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66%</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1011/21.1</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67%</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1025/21.2</a:t>
                      </a:r>
                      <a:endParaRPr lang="en-US" sz="1500">
                        <a:effectLst/>
                        <a:latin typeface="Calibri"/>
                        <a:ea typeface="宋体"/>
                        <a:cs typeface="Times New Roman"/>
                      </a:endParaRPr>
                    </a:p>
                  </a:txBody>
                  <a:tcPr marL="45474" marR="45474" marT="0" marB="0" anchor="ctr"/>
                </a:tc>
                <a:extLst>
                  <a:ext uri="{0D108BD9-81ED-4DB2-BD59-A6C34878D82A}">
                    <a16:rowId xmlns="" xmlns:a16="http://schemas.microsoft.com/office/drawing/2014/main" val="10009"/>
                  </a:ext>
                </a:extLst>
              </a:tr>
              <a:tr h="287626">
                <a:tc>
                  <a:txBody>
                    <a:bodyPr/>
                    <a:lstStyle/>
                    <a:p>
                      <a:pPr marL="0" marR="0">
                        <a:lnSpc>
                          <a:spcPct val="115000"/>
                        </a:lnSpc>
                        <a:spcBef>
                          <a:spcPts val="0"/>
                        </a:spcBef>
                        <a:spcAft>
                          <a:spcPts val="0"/>
                        </a:spcAft>
                      </a:pPr>
                      <a:r>
                        <a:rPr lang="en-US" sz="1500">
                          <a:effectLst/>
                        </a:rPr>
                        <a:t>2007</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68%</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992/20.1</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68%</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32%</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1012/21.1</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69%</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1023/21.3</a:t>
                      </a:r>
                      <a:endParaRPr lang="en-US" sz="1500" dirty="0">
                        <a:effectLst/>
                        <a:latin typeface="Calibri"/>
                        <a:ea typeface="宋体"/>
                        <a:cs typeface="Times New Roman"/>
                      </a:endParaRPr>
                    </a:p>
                  </a:txBody>
                  <a:tcPr marL="45474" marR="45474" marT="0" marB="0" anchor="ctr"/>
                </a:tc>
                <a:extLst>
                  <a:ext uri="{0D108BD9-81ED-4DB2-BD59-A6C34878D82A}">
                    <a16:rowId xmlns="" xmlns:a16="http://schemas.microsoft.com/office/drawing/2014/main" val="10010"/>
                  </a:ext>
                </a:extLst>
              </a:tr>
              <a:tr h="287626">
                <a:tc>
                  <a:txBody>
                    <a:bodyPr/>
                    <a:lstStyle/>
                    <a:p>
                      <a:pPr marL="0" marR="0">
                        <a:lnSpc>
                          <a:spcPct val="115000"/>
                        </a:lnSpc>
                        <a:spcBef>
                          <a:spcPts val="0"/>
                        </a:spcBef>
                        <a:spcAft>
                          <a:spcPts val="0"/>
                        </a:spcAft>
                      </a:pPr>
                      <a:r>
                        <a:rPr lang="en-US" sz="1500">
                          <a:effectLst/>
                        </a:rPr>
                        <a:t>2008</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65%</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987/20.5</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a:effectLst/>
                        </a:rPr>
                        <a:t>64%</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33%</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1011/21.3</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65%</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34%</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1019/21.6</a:t>
                      </a:r>
                      <a:endParaRPr lang="en-US" sz="1500" dirty="0">
                        <a:effectLst/>
                        <a:latin typeface="Calibri"/>
                        <a:ea typeface="宋体"/>
                        <a:cs typeface="Times New Roman"/>
                      </a:endParaRPr>
                    </a:p>
                  </a:txBody>
                  <a:tcPr marL="45474" marR="45474" marT="0" marB="0" anchor="b"/>
                </a:tc>
                <a:extLst>
                  <a:ext uri="{0D108BD9-81ED-4DB2-BD59-A6C34878D82A}">
                    <a16:rowId xmlns="" xmlns:a16="http://schemas.microsoft.com/office/drawing/2014/main" val="10011"/>
                  </a:ext>
                </a:extLst>
              </a:tr>
              <a:tr h="287626">
                <a:tc>
                  <a:txBody>
                    <a:bodyPr/>
                    <a:lstStyle/>
                    <a:p>
                      <a:pPr marL="0" marR="0">
                        <a:lnSpc>
                          <a:spcPct val="115000"/>
                        </a:lnSpc>
                        <a:spcBef>
                          <a:spcPts val="0"/>
                        </a:spcBef>
                        <a:spcAft>
                          <a:spcPts val="0"/>
                        </a:spcAft>
                      </a:pPr>
                      <a:r>
                        <a:rPr lang="en-US" sz="1500">
                          <a:effectLst/>
                        </a:rPr>
                        <a:t>2009</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62%</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985/20.5</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a:effectLst/>
                        </a:rPr>
                        <a:t>61%</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a:effectLst/>
                        </a:rPr>
                        <a:t>32%</a:t>
                      </a:r>
                      <a:endParaRPr lang="en-US" sz="150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1007/21.3</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62%</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34%</a:t>
                      </a:r>
                      <a:endParaRPr lang="en-US" sz="1500" dirty="0">
                        <a:effectLst/>
                        <a:latin typeface="Calibri"/>
                        <a:ea typeface="宋体"/>
                        <a:cs typeface="Times New Roman"/>
                      </a:endParaRPr>
                    </a:p>
                  </a:txBody>
                  <a:tcPr marL="45474" marR="45474" marT="0" marB="0" anchor="b"/>
                </a:tc>
                <a:tc>
                  <a:txBody>
                    <a:bodyPr/>
                    <a:lstStyle/>
                    <a:p>
                      <a:pPr marL="0" marR="0" algn="r">
                        <a:lnSpc>
                          <a:spcPct val="115000"/>
                        </a:lnSpc>
                        <a:spcBef>
                          <a:spcPts val="0"/>
                        </a:spcBef>
                        <a:spcAft>
                          <a:spcPts val="0"/>
                        </a:spcAft>
                      </a:pPr>
                      <a:r>
                        <a:rPr lang="en-US" sz="1500" dirty="0">
                          <a:effectLst/>
                        </a:rPr>
                        <a:t>102121.8</a:t>
                      </a:r>
                      <a:endParaRPr lang="en-US" sz="1500" dirty="0">
                        <a:effectLst/>
                        <a:latin typeface="Calibri"/>
                        <a:ea typeface="宋体"/>
                        <a:cs typeface="Times New Roman"/>
                      </a:endParaRPr>
                    </a:p>
                  </a:txBody>
                  <a:tcPr marL="45474" marR="45474" marT="0" marB="0" anchor="b"/>
                </a:tc>
                <a:extLst>
                  <a:ext uri="{0D108BD9-81ED-4DB2-BD59-A6C34878D82A}">
                    <a16:rowId xmlns="" xmlns:a16="http://schemas.microsoft.com/office/drawing/2014/main" val="10012"/>
                  </a:ext>
                </a:extLst>
              </a:tr>
              <a:tr h="287626">
                <a:tc>
                  <a:txBody>
                    <a:bodyPr/>
                    <a:lstStyle/>
                    <a:p>
                      <a:pPr marL="0" marR="0">
                        <a:lnSpc>
                          <a:spcPct val="115000"/>
                        </a:lnSpc>
                        <a:spcBef>
                          <a:spcPts val="0"/>
                        </a:spcBef>
                        <a:spcAft>
                          <a:spcPts val="0"/>
                        </a:spcAft>
                      </a:pPr>
                      <a:r>
                        <a:rPr lang="en-US" sz="1500">
                          <a:effectLst/>
                        </a:rPr>
                        <a:t>2010</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63%</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27%</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985/20.5</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a:effectLst/>
                        </a:rPr>
                        <a:t>64%</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32%</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1000/21.4</a:t>
                      </a:r>
                      <a:endParaRPr lang="en-US" sz="150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64%</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35%</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1020/22.0</a:t>
                      </a:r>
                      <a:endParaRPr lang="en-US" sz="1500" dirty="0">
                        <a:effectLst/>
                        <a:latin typeface="Calibri"/>
                        <a:ea typeface="宋体"/>
                        <a:cs typeface="Times New Roman"/>
                      </a:endParaRPr>
                    </a:p>
                  </a:txBody>
                  <a:tcPr marL="45474" marR="45474" marT="0" marB="0" anchor="ctr"/>
                </a:tc>
                <a:extLst>
                  <a:ext uri="{0D108BD9-81ED-4DB2-BD59-A6C34878D82A}">
                    <a16:rowId xmlns="" xmlns:a16="http://schemas.microsoft.com/office/drawing/2014/main" val="10013"/>
                  </a:ext>
                </a:extLst>
              </a:tr>
              <a:tr h="287626">
                <a:tc>
                  <a:txBody>
                    <a:bodyPr/>
                    <a:lstStyle/>
                    <a:p>
                      <a:pPr marL="0" marR="0">
                        <a:lnSpc>
                          <a:spcPct val="115000"/>
                        </a:lnSpc>
                        <a:spcBef>
                          <a:spcPts val="0"/>
                        </a:spcBef>
                        <a:spcAft>
                          <a:spcPts val="0"/>
                        </a:spcAft>
                      </a:pPr>
                      <a:r>
                        <a:rPr lang="en-US" sz="1500" dirty="0">
                          <a:effectLst/>
                        </a:rPr>
                        <a:t>2011</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69%</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26%</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976/20.5</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71%</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30%</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986/21.2</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70%</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1010/21.9</a:t>
                      </a:r>
                      <a:endParaRPr lang="en-US" sz="1500" dirty="0">
                        <a:effectLst/>
                        <a:latin typeface="Calibri"/>
                        <a:ea typeface="宋体"/>
                        <a:cs typeface="Times New Roman"/>
                      </a:endParaRPr>
                    </a:p>
                  </a:txBody>
                  <a:tcPr marL="45474" marR="45474" marT="0" marB="0" anchor="ctr"/>
                </a:tc>
                <a:extLst>
                  <a:ext uri="{0D108BD9-81ED-4DB2-BD59-A6C34878D82A}">
                    <a16:rowId xmlns="" xmlns:a16="http://schemas.microsoft.com/office/drawing/2014/main" val="10014"/>
                  </a:ext>
                </a:extLst>
              </a:tr>
              <a:tr h="287626">
                <a:tc>
                  <a:txBody>
                    <a:bodyPr/>
                    <a:lstStyle/>
                    <a:p>
                      <a:pPr marL="0" marR="0">
                        <a:lnSpc>
                          <a:spcPct val="115000"/>
                        </a:lnSpc>
                        <a:spcBef>
                          <a:spcPts val="0"/>
                        </a:spcBef>
                        <a:spcAft>
                          <a:spcPts val="0"/>
                        </a:spcAft>
                      </a:pPr>
                      <a:r>
                        <a:rPr lang="en-US" sz="1500" dirty="0">
                          <a:effectLst/>
                          <a:latin typeface="Calibri"/>
                          <a:ea typeface="宋体"/>
                          <a:cs typeface="Times New Roman"/>
                        </a:rPr>
                        <a:t>2012</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67%</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25%</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966/20.5</a:t>
                      </a: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69%</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30%</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985/21.3</a:t>
                      </a: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66%</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32%</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1006/21.9</a:t>
                      </a:r>
                    </a:p>
                  </a:txBody>
                  <a:tcPr marL="45474" marR="45474" marT="0" marB="0" anchor="ctr"/>
                </a:tc>
                <a:extLst>
                  <a:ext uri="{0D108BD9-81ED-4DB2-BD59-A6C34878D82A}">
                    <a16:rowId xmlns="" xmlns:a16="http://schemas.microsoft.com/office/drawing/2014/main" val="10015"/>
                  </a:ext>
                </a:extLst>
              </a:tr>
              <a:tr h="287626">
                <a:tc>
                  <a:txBody>
                    <a:bodyPr/>
                    <a:lstStyle/>
                    <a:p>
                      <a:pPr marL="0" marR="0">
                        <a:lnSpc>
                          <a:spcPct val="115000"/>
                        </a:lnSpc>
                        <a:spcBef>
                          <a:spcPts val="0"/>
                        </a:spcBef>
                        <a:spcAft>
                          <a:spcPts val="0"/>
                        </a:spcAft>
                      </a:pPr>
                      <a:r>
                        <a:rPr lang="en-US" sz="1500" dirty="0">
                          <a:effectLst/>
                        </a:rPr>
                        <a:t>2013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63.8%</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25.4%</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967/20.6</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 </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65.9%</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30.3%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982/21.3</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a:effectLst/>
                        </a:rPr>
                        <a:t> </a:t>
                      </a:r>
                      <a:endParaRPr lang="en-US" sz="150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rPr>
                        <a:t>62.9%</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32.9%</a:t>
                      </a:r>
                      <a:endParaRPr lang="en-US" sz="1500" dirty="0">
                        <a:effectLst/>
                        <a:latin typeface="Calibri"/>
                        <a:ea typeface="宋体"/>
                        <a:cs typeface="Times New Roman"/>
                      </a:endParaRPr>
                    </a:p>
                  </a:txBody>
                  <a:tcPr marL="45474" marR="45474" marT="0" marB="0" anchor="ctr"/>
                </a:tc>
                <a:tc>
                  <a:txBody>
                    <a:bodyPr/>
                    <a:lstStyle/>
                    <a:p>
                      <a:pPr marL="0" marR="0" algn="r">
                        <a:lnSpc>
                          <a:spcPct val="115000"/>
                        </a:lnSpc>
                        <a:spcBef>
                          <a:spcPts val="0"/>
                        </a:spcBef>
                        <a:spcAft>
                          <a:spcPts val="0"/>
                        </a:spcAft>
                      </a:pPr>
                      <a:r>
                        <a:rPr lang="en-US" sz="1500" dirty="0">
                          <a:effectLst/>
                        </a:rPr>
                        <a:t>1004/21.8</a:t>
                      </a:r>
                      <a:endParaRPr lang="en-US" sz="1500" dirty="0">
                        <a:effectLst/>
                        <a:latin typeface="Calibri"/>
                        <a:ea typeface="宋体"/>
                        <a:cs typeface="Times New Roman"/>
                      </a:endParaRPr>
                    </a:p>
                  </a:txBody>
                  <a:tcPr marL="45474" marR="45474" marT="0" marB="0" anchor="ctr"/>
                </a:tc>
                <a:extLst>
                  <a:ext uri="{0D108BD9-81ED-4DB2-BD59-A6C34878D82A}">
                    <a16:rowId xmlns="" xmlns:a16="http://schemas.microsoft.com/office/drawing/2014/main" val="10016"/>
                  </a:ext>
                </a:extLst>
              </a:tr>
              <a:tr h="143813">
                <a:tc>
                  <a:txBody>
                    <a:bodyPr/>
                    <a:lstStyle/>
                    <a:p>
                      <a:pPr marL="0" marR="0">
                        <a:lnSpc>
                          <a:spcPct val="115000"/>
                        </a:lnSpc>
                        <a:spcBef>
                          <a:spcPts val="0"/>
                        </a:spcBef>
                        <a:spcAft>
                          <a:spcPts val="0"/>
                        </a:spcAft>
                      </a:pPr>
                      <a:r>
                        <a:rPr lang="en-US" sz="1500" dirty="0">
                          <a:effectLst/>
                          <a:latin typeface="Calibri"/>
                          <a:ea typeface="宋体"/>
                          <a:cs typeface="Times New Roman"/>
                        </a:rPr>
                        <a:t>2014</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66.3%</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25.1%</a:t>
                      </a:r>
                    </a:p>
                  </a:txBody>
                  <a:tcPr marL="45474" marR="45474" marT="0" marB="0" anchor="ct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500" dirty="0">
                          <a:effectLst/>
                        </a:rPr>
                        <a:t>961/20.6</a:t>
                      </a:r>
                      <a:endParaRPr lang="en-US" sz="1500" dirty="0">
                        <a:effectLst/>
                        <a:latin typeface="+mn-lt"/>
                        <a:ea typeface="宋体"/>
                        <a:cs typeface="Times New Roman"/>
                      </a:endParaRP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67.0%</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30.1%</a:t>
                      </a:r>
                    </a:p>
                  </a:txBody>
                  <a:tcPr marL="45474" marR="45474" marT="0" marB="0" anchor="ct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500" dirty="0">
                          <a:effectLst/>
                        </a:rPr>
                        <a:t>985/21.2</a:t>
                      </a:r>
                      <a:endParaRPr lang="en-US" sz="1500" dirty="0">
                        <a:effectLst/>
                        <a:latin typeface="+mn-lt"/>
                        <a:ea typeface="宋体"/>
                        <a:cs typeface="Times New Roman"/>
                      </a:endParaRP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68.4%</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31.2%</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986/21.9</a:t>
                      </a:r>
                    </a:p>
                  </a:txBody>
                  <a:tcPr marL="45474" marR="45474" marT="0" marB="0" anchor="ctr"/>
                </a:tc>
                <a:extLst>
                  <a:ext uri="{0D108BD9-81ED-4DB2-BD59-A6C34878D82A}">
                    <a16:rowId xmlns="" xmlns:a16="http://schemas.microsoft.com/office/drawing/2014/main" val="711330360"/>
                  </a:ext>
                </a:extLst>
              </a:tr>
              <a:tr h="143813">
                <a:tc>
                  <a:txBody>
                    <a:bodyPr/>
                    <a:lstStyle/>
                    <a:p>
                      <a:pPr marL="0" marR="0">
                        <a:lnSpc>
                          <a:spcPct val="115000"/>
                        </a:lnSpc>
                        <a:spcBef>
                          <a:spcPts val="0"/>
                        </a:spcBef>
                        <a:spcAft>
                          <a:spcPts val="0"/>
                        </a:spcAft>
                      </a:pPr>
                      <a:r>
                        <a:rPr lang="en-US" sz="1500" dirty="0">
                          <a:effectLst/>
                          <a:latin typeface="Calibri"/>
                          <a:ea typeface="宋体"/>
                          <a:cs typeface="Times New Roman"/>
                        </a:rPr>
                        <a:t>2015</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68.3%</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24.3%</a:t>
                      </a:r>
                    </a:p>
                  </a:txBody>
                  <a:tcPr marL="45474" marR="45474" marT="0" marB="0" anchor="ct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500" dirty="0">
                          <a:effectLst/>
                          <a:latin typeface="+mn-lt"/>
                          <a:ea typeface="宋体"/>
                          <a:cs typeface="Times New Roman"/>
                        </a:rPr>
                        <a:t>946/20.6</a:t>
                      </a: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73.8%</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27.9%</a:t>
                      </a:r>
                    </a:p>
                  </a:txBody>
                  <a:tcPr marL="45474" marR="45474" marT="0" marB="0" anchor="ct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500" dirty="0">
                          <a:effectLst/>
                          <a:latin typeface="+mn-lt"/>
                          <a:ea typeface="宋体"/>
                          <a:cs typeface="Times New Roman"/>
                        </a:rPr>
                        <a:t>947/20.4</a:t>
                      </a:r>
                    </a:p>
                  </a:txBody>
                  <a:tcPr marL="45474" marR="45474" marT="0" marB="0" anchor="ctr"/>
                </a:tc>
                <a:tc>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500" dirty="0">
                          <a:effectLst/>
                          <a:latin typeface="Calibri"/>
                          <a:ea typeface="宋体"/>
                          <a:cs typeface="Times New Roman"/>
                        </a:rPr>
                        <a:t>69.4%</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30.8%</a:t>
                      </a:r>
                    </a:p>
                  </a:txBody>
                  <a:tcPr marL="45474" marR="45474" marT="0" marB="0" anchor="ctr"/>
                </a:tc>
                <a:tc>
                  <a:txBody>
                    <a:bodyPr/>
                    <a:lstStyle/>
                    <a:p>
                      <a:pPr marL="0" marR="0" algn="r">
                        <a:lnSpc>
                          <a:spcPct val="115000"/>
                        </a:lnSpc>
                        <a:spcBef>
                          <a:spcPts val="0"/>
                        </a:spcBef>
                        <a:spcAft>
                          <a:spcPts val="0"/>
                        </a:spcAft>
                      </a:pPr>
                      <a:r>
                        <a:rPr lang="en-US" sz="1500" dirty="0">
                          <a:effectLst/>
                          <a:latin typeface="Calibri"/>
                          <a:ea typeface="宋体"/>
                          <a:cs typeface="Times New Roman"/>
                        </a:rPr>
                        <a:t>979/20.4</a:t>
                      </a:r>
                    </a:p>
                  </a:txBody>
                  <a:tcPr marL="45474" marR="45474" marT="0" marB="0" anchor="ctr"/>
                </a:tc>
                <a:extLst>
                  <a:ext uri="{0D108BD9-81ED-4DB2-BD59-A6C34878D82A}">
                    <a16:rowId xmlns="" xmlns:a16="http://schemas.microsoft.com/office/drawing/2014/main" val="3756586282"/>
                  </a:ext>
                </a:extLst>
              </a:tr>
              <a:tr h="315235">
                <a:tc>
                  <a:txBody>
                    <a:bodyPr/>
                    <a:lstStyle/>
                    <a:p>
                      <a:pPr marL="0" marR="0">
                        <a:lnSpc>
                          <a:spcPct val="115000"/>
                        </a:lnSpc>
                        <a:spcBef>
                          <a:spcPts val="0"/>
                        </a:spcBef>
                        <a:spcAft>
                          <a:spcPts val="0"/>
                        </a:spcAft>
                      </a:pPr>
                      <a:r>
                        <a:rPr lang="en-US" sz="1500" dirty="0">
                          <a:effectLst/>
                        </a:rPr>
                        <a:t>MARC</a:t>
                      </a:r>
                      <a:endParaRPr lang="en-US" sz="1500"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   0.2%</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    </a:t>
                      </a:r>
                      <a:r>
                        <a:rPr lang="en-US" sz="1600" b="1" dirty="0">
                          <a:solidFill>
                            <a:srgbClr val="FF0000"/>
                          </a:solidFill>
                          <a:effectLst/>
                        </a:rPr>
                        <a:t>0.1%</a:t>
                      </a:r>
                      <a:endParaRPr lang="en-US" sz="1600" b="1" dirty="0">
                        <a:solidFill>
                          <a:srgbClr val="FF0000"/>
                        </a:solidFill>
                        <a:effectLst/>
                        <a:latin typeface="Calibri"/>
                        <a:ea typeface="宋体"/>
                        <a:cs typeface="Times New Roman"/>
                      </a:endParaRPr>
                    </a:p>
                  </a:txBody>
                  <a:tcPr marL="45474" marR="45474" marT="0" marB="0"/>
                </a:tc>
                <a:tc>
                  <a:txBody>
                    <a:bodyPr/>
                    <a:lstStyle/>
                    <a:p>
                      <a:pPr marL="0" marR="0" algn="l">
                        <a:lnSpc>
                          <a:spcPct val="115000"/>
                        </a:lnSpc>
                        <a:spcBef>
                          <a:spcPts val="0"/>
                        </a:spcBef>
                        <a:spcAft>
                          <a:spcPts val="0"/>
                        </a:spcAft>
                      </a:pPr>
                      <a:r>
                        <a:rPr lang="en-US" sz="1600" b="1" dirty="0">
                          <a:solidFill>
                            <a:srgbClr val="FF6600"/>
                          </a:solidFill>
                          <a:effectLst/>
                        </a:rPr>
                        <a:t>  </a:t>
                      </a:r>
                      <a:r>
                        <a:rPr lang="en-US" sz="1600" b="1" dirty="0">
                          <a:solidFill>
                            <a:srgbClr val="FF0000"/>
                          </a:solidFill>
                          <a:effectLst/>
                        </a:rPr>
                        <a:t>1.4</a:t>
                      </a:r>
                      <a:r>
                        <a:rPr lang="en-US" sz="1600" b="0" dirty="0">
                          <a:effectLst/>
                        </a:rPr>
                        <a:t>/</a:t>
                      </a:r>
                      <a:r>
                        <a:rPr lang="en-US" sz="1600" b="1" dirty="0">
                          <a:solidFill>
                            <a:srgbClr val="00B050"/>
                          </a:solidFill>
                          <a:effectLst/>
                        </a:rPr>
                        <a:t> .03</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effectLst/>
                        </a:rPr>
                        <a:t> </a:t>
                      </a:r>
                      <a:endParaRPr lang="en-US" sz="1600" b="1"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   0.2%</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   </a:t>
                      </a:r>
                      <a:r>
                        <a:rPr lang="en-US" sz="1600" b="1" dirty="0">
                          <a:solidFill>
                            <a:srgbClr val="FF0000"/>
                          </a:solidFill>
                          <a:effectLst/>
                        </a:rPr>
                        <a:t>0.1%</a:t>
                      </a:r>
                      <a:endParaRPr lang="en-US" sz="1600" b="1" dirty="0">
                        <a:solidFill>
                          <a:srgbClr val="FF0000"/>
                        </a:solidFill>
                        <a:effectLst/>
                        <a:latin typeface="Calibri"/>
                        <a:ea typeface="宋体"/>
                        <a:cs typeface="Times New Roman"/>
                      </a:endParaRPr>
                    </a:p>
                  </a:txBody>
                  <a:tcPr marL="45474" marR="45474" marT="0" marB="0"/>
                </a:tc>
                <a:tc>
                  <a:txBody>
                    <a:bodyPr/>
                    <a:lstStyle/>
                    <a:p>
                      <a:pPr marL="0" marR="0" algn="l">
                        <a:lnSpc>
                          <a:spcPct val="115000"/>
                        </a:lnSpc>
                        <a:spcBef>
                          <a:spcPts val="0"/>
                        </a:spcBef>
                        <a:spcAft>
                          <a:spcPts val="0"/>
                        </a:spcAft>
                      </a:pPr>
                      <a:r>
                        <a:rPr lang="en-US" sz="1600" b="1" dirty="0">
                          <a:effectLst/>
                        </a:rPr>
                        <a:t>  </a:t>
                      </a:r>
                      <a:r>
                        <a:rPr lang="en-US" sz="1600" b="1" dirty="0">
                          <a:solidFill>
                            <a:srgbClr val="FF0000"/>
                          </a:solidFill>
                          <a:effectLst/>
                        </a:rPr>
                        <a:t>1.6</a:t>
                      </a:r>
                      <a:r>
                        <a:rPr lang="en-US" sz="1600" b="0" dirty="0">
                          <a:effectLst/>
                        </a:rPr>
                        <a:t>/</a:t>
                      </a:r>
                      <a:r>
                        <a:rPr lang="en-US" sz="1600" b="1" dirty="0">
                          <a:effectLst/>
                        </a:rPr>
                        <a:t> </a:t>
                      </a:r>
                      <a:r>
                        <a:rPr lang="en-US" sz="1600" b="1" dirty="0">
                          <a:solidFill>
                            <a:srgbClr val="00B050"/>
                          </a:solidFill>
                          <a:effectLst/>
                        </a:rPr>
                        <a:t>.03</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effectLst/>
                        </a:rPr>
                        <a:t> </a:t>
                      </a:r>
                      <a:endParaRPr lang="en-US" sz="1600" b="1" dirty="0">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    0.01%</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r">
                        <a:lnSpc>
                          <a:spcPct val="115000"/>
                        </a:lnSpc>
                        <a:spcBef>
                          <a:spcPts val="0"/>
                        </a:spcBef>
                        <a:spcAft>
                          <a:spcPts val="0"/>
                        </a:spcAft>
                      </a:pPr>
                      <a:r>
                        <a:rPr lang="en-US" sz="1600" b="1" dirty="0">
                          <a:solidFill>
                            <a:srgbClr val="00B050"/>
                          </a:solidFill>
                          <a:effectLst/>
                        </a:rPr>
                        <a:t>0.1%</a:t>
                      </a:r>
                      <a:endParaRPr lang="en-US" sz="1600" b="1" dirty="0">
                        <a:solidFill>
                          <a:srgbClr val="00B050"/>
                        </a:solidFill>
                        <a:effectLst/>
                        <a:latin typeface="Calibri"/>
                        <a:ea typeface="宋体"/>
                        <a:cs typeface="Times New Roman"/>
                      </a:endParaRPr>
                    </a:p>
                  </a:txBody>
                  <a:tcPr marL="45474" marR="45474" marT="0" marB="0"/>
                </a:tc>
                <a:tc>
                  <a:txBody>
                    <a:bodyPr/>
                    <a:lstStyle/>
                    <a:p>
                      <a:pPr marL="0" marR="0" algn="l">
                        <a:lnSpc>
                          <a:spcPct val="115000"/>
                        </a:lnSpc>
                        <a:spcBef>
                          <a:spcPts val="0"/>
                        </a:spcBef>
                        <a:spcAft>
                          <a:spcPts val="0"/>
                        </a:spcAft>
                      </a:pPr>
                      <a:r>
                        <a:rPr lang="en-US" sz="1600" b="1" dirty="0">
                          <a:solidFill>
                            <a:srgbClr val="00B050"/>
                          </a:solidFill>
                          <a:effectLst/>
                        </a:rPr>
                        <a:t>  </a:t>
                      </a:r>
                      <a:r>
                        <a:rPr lang="en-US" sz="1600" b="1" dirty="0">
                          <a:solidFill>
                            <a:srgbClr val="FF0000"/>
                          </a:solidFill>
                          <a:effectLst/>
                        </a:rPr>
                        <a:t>0.9</a:t>
                      </a:r>
                      <a:r>
                        <a:rPr lang="en-US" sz="1600" b="0" dirty="0">
                          <a:solidFill>
                            <a:schemeClr val="tx1"/>
                          </a:solidFill>
                          <a:effectLst/>
                        </a:rPr>
                        <a:t>/</a:t>
                      </a:r>
                      <a:r>
                        <a:rPr lang="en-US" sz="1600" b="1" dirty="0">
                          <a:solidFill>
                            <a:srgbClr val="00B050"/>
                          </a:solidFill>
                          <a:effectLst/>
                        </a:rPr>
                        <a:t> .06</a:t>
                      </a:r>
                      <a:endParaRPr lang="en-US" sz="1600" b="1" dirty="0">
                        <a:solidFill>
                          <a:srgbClr val="00B050"/>
                        </a:solidFill>
                        <a:effectLst/>
                        <a:latin typeface="Calibri"/>
                        <a:ea typeface="宋体"/>
                        <a:cs typeface="Times New Roman"/>
                      </a:endParaRPr>
                    </a:p>
                  </a:txBody>
                  <a:tcPr marL="45474" marR="45474" marT="0" marB="0"/>
                </a:tc>
                <a:extLst>
                  <a:ext uri="{0D108BD9-81ED-4DB2-BD59-A6C34878D82A}">
                    <a16:rowId xmlns="" xmlns:a16="http://schemas.microsoft.com/office/drawing/2014/main" val="10019"/>
                  </a:ext>
                </a:extLst>
              </a:tr>
            </a:tbl>
          </a:graphicData>
        </a:graphic>
      </p:graphicFrame>
      <p:sp>
        <p:nvSpPr>
          <p:cNvPr id="30" name="Rectangle 29"/>
          <p:cNvSpPr/>
          <p:nvPr/>
        </p:nvSpPr>
        <p:spPr>
          <a:xfrm>
            <a:off x="0" y="6285715"/>
            <a:ext cx="9144000" cy="523220"/>
          </a:xfrm>
          <a:prstGeom prst="rect">
            <a:avLst/>
          </a:prstGeom>
        </p:spPr>
        <p:txBody>
          <a:bodyPr wrap="square">
            <a:spAutoFit/>
          </a:bodyPr>
          <a:lstStyle/>
          <a:p>
            <a:r>
              <a:rPr lang="en-US" sz="1400" i="1" dirty="0"/>
              <a:t>Note 1</a:t>
            </a:r>
            <a:r>
              <a:rPr lang="en-US" sz="1400" dirty="0"/>
              <a:t>: MARC = Mean Annual Rate of Change. </a:t>
            </a:r>
          </a:p>
          <a:p>
            <a:r>
              <a:rPr lang="en-US" sz="1400" i="1" dirty="0"/>
              <a:t>Note 2</a:t>
            </a:r>
            <a:r>
              <a:rPr lang="en-US" sz="1400" dirty="0"/>
              <a:t>: </a:t>
            </a:r>
            <a:r>
              <a:rPr lang="en-US" sz="1400" b="1" dirty="0">
                <a:solidFill>
                  <a:srgbClr val="00B050"/>
                </a:solidFill>
              </a:rPr>
              <a:t>Green</a:t>
            </a:r>
            <a:r>
              <a:rPr lang="en-US" sz="1400" dirty="0"/>
              <a:t> indicates increases, whereas </a:t>
            </a:r>
            <a:r>
              <a:rPr lang="en-US" sz="1400" b="1" dirty="0">
                <a:solidFill>
                  <a:srgbClr val="FF0000"/>
                </a:solidFill>
              </a:rPr>
              <a:t>red</a:t>
            </a:r>
            <a:r>
              <a:rPr lang="en-US" sz="1400" dirty="0"/>
              <a:t> indicates decreases.</a:t>
            </a:r>
          </a:p>
        </p:txBody>
      </p:sp>
    </p:spTree>
    <p:extLst>
      <p:ext uri="{BB962C8B-B14F-4D97-AF65-F5344CB8AC3E}">
        <p14:creationId xmlns:p14="http://schemas.microsoft.com/office/powerpoint/2010/main" val="3123425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Percentage of High School Students Taking SAT/ACT Test from 1996 to 2015 in State, ESC 10, and ESC 11</a:t>
            </a:r>
          </a:p>
        </p:txBody>
      </p:sp>
      <p:graphicFrame>
        <p:nvGraphicFramePr>
          <p:cNvPr id="4" name="Chart 3">
            <a:extLst>
              <a:ext uri="{FF2B5EF4-FFF2-40B4-BE49-F238E27FC236}">
                <a16:creationId xmlns=""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667325765"/>
              </p:ext>
            </p:extLst>
          </p:nvPr>
        </p:nvGraphicFramePr>
        <p:xfrm>
          <a:off x="152400" y="1695450"/>
          <a:ext cx="8839199" cy="5010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834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Percentage of High School Students at/above SAT/ACT Criteria from 1996 to 2015 in State, ESC 10, and ESC 11</a:t>
            </a:r>
          </a:p>
        </p:txBody>
      </p:sp>
      <p:graphicFrame>
        <p:nvGraphicFramePr>
          <p:cNvPr id="5" name="Chart 4">
            <a:extLst>
              <a:ext uri="{FF2B5EF4-FFF2-40B4-BE49-F238E27FC236}">
                <a16:creationId xmlns="" xmlns:a16="http://schemas.microsoft.com/office/drawing/2014/main" id="{00000000-0008-0000-0000-000008000000}"/>
              </a:ext>
            </a:extLst>
          </p:cNvPr>
          <p:cNvGraphicFramePr/>
          <p:nvPr>
            <p:extLst>
              <p:ext uri="{D42A27DB-BD31-4B8C-83A1-F6EECF244321}">
                <p14:modId xmlns:p14="http://schemas.microsoft.com/office/powerpoint/2010/main" val="613335800"/>
              </p:ext>
            </p:extLst>
          </p:nvPr>
        </p:nvGraphicFramePr>
        <p:xfrm>
          <a:off x="114300" y="1657165"/>
          <a:ext cx="8915399" cy="5119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3573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SAT Scores of High School Students from 1996 to 2015 in State, </a:t>
            </a:r>
            <a:r>
              <a:rPr lang="en-US" sz="2400" b="1" dirty="0" smtClean="0">
                <a:solidFill>
                  <a:sysClr val="windowText" lastClr="000000"/>
                </a:solidFill>
              </a:rPr>
              <a:t/>
            </a:r>
            <a:br>
              <a:rPr lang="en-US" sz="2400" b="1" dirty="0" smtClean="0">
                <a:solidFill>
                  <a:sysClr val="windowText" lastClr="000000"/>
                </a:solidFill>
              </a:rPr>
            </a:br>
            <a:r>
              <a:rPr lang="en-US" sz="2400" b="1" dirty="0" smtClean="0">
                <a:solidFill>
                  <a:sysClr val="windowText" lastClr="000000"/>
                </a:solidFill>
              </a:rPr>
              <a:t>ESC </a:t>
            </a:r>
            <a:r>
              <a:rPr lang="en-US" sz="2400" b="1" dirty="0">
                <a:solidFill>
                  <a:sysClr val="windowText" lastClr="000000"/>
                </a:solidFill>
              </a:rPr>
              <a:t>10, and ESC 11</a:t>
            </a:r>
          </a:p>
        </p:txBody>
      </p:sp>
      <p:graphicFrame>
        <p:nvGraphicFramePr>
          <p:cNvPr id="4" name="Chart 3">
            <a:extLst>
              <a:ext uri="{FF2B5EF4-FFF2-40B4-BE49-F238E27FC236}">
                <a16:creationId xmlns="" xmlns:a16="http://schemas.microsoft.com/office/drawing/2014/main" id="{00000000-0008-0000-0000-000009000000}"/>
              </a:ext>
            </a:extLst>
          </p:cNvPr>
          <p:cNvGraphicFramePr/>
          <p:nvPr>
            <p:extLst>
              <p:ext uri="{D42A27DB-BD31-4B8C-83A1-F6EECF244321}">
                <p14:modId xmlns:p14="http://schemas.microsoft.com/office/powerpoint/2010/main" val="2744350789"/>
              </p:ext>
            </p:extLst>
          </p:nvPr>
        </p:nvGraphicFramePr>
        <p:xfrm>
          <a:off x="76200" y="1828800"/>
          <a:ext cx="8991599"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1516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ACT Scores of High School Students from </a:t>
            </a:r>
            <a:r>
              <a:rPr lang="en-US" sz="2400" b="1" dirty="0" smtClean="0">
                <a:solidFill>
                  <a:sysClr val="windowText" lastClr="000000"/>
                </a:solidFill>
              </a:rPr>
              <a:t>1996 </a:t>
            </a:r>
            <a:r>
              <a:rPr lang="en-US" sz="2400" b="1" dirty="0">
                <a:solidFill>
                  <a:sysClr val="windowText" lastClr="000000"/>
                </a:solidFill>
              </a:rPr>
              <a:t>to 2015 in State, </a:t>
            </a:r>
            <a:br>
              <a:rPr lang="en-US" sz="2400" b="1" dirty="0">
                <a:solidFill>
                  <a:sysClr val="windowText" lastClr="000000"/>
                </a:solidFill>
              </a:rPr>
            </a:br>
            <a:r>
              <a:rPr lang="en-US" sz="2400" b="1" dirty="0">
                <a:solidFill>
                  <a:sysClr val="windowText" lastClr="000000"/>
                </a:solidFill>
              </a:rPr>
              <a:t>ESC 10, and ESC 11</a:t>
            </a:r>
          </a:p>
        </p:txBody>
      </p:sp>
      <p:graphicFrame>
        <p:nvGraphicFramePr>
          <p:cNvPr id="5" name="Chart 4">
            <a:extLst>
              <a:ext uri="{FF2B5EF4-FFF2-40B4-BE49-F238E27FC236}">
                <a16:creationId xmlns="" xmlns:a16="http://schemas.microsoft.com/office/drawing/2014/main" id="{00000000-0008-0000-0000-00000A000000}"/>
              </a:ext>
            </a:extLst>
          </p:cNvPr>
          <p:cNvGraphicFramePr/>
          <p:nvPr>
            <p:extLst>
              <p:ext uri="{D42A27DB-BD31-4B8C-83A1-F6EECF244321}">
                <p14:modId xmlns:p14="http://schemas.microsoft.com/office/powerpoint/2010/main" val="3891131336"/>
              </p:ext>
            </p:extLst>
          </p:nvPr>
        </p:nvGraphicFramePr>
        <p:xfrm>
          <a:off x="152400" y="1676400"/>
          <a:ext cx="8839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488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371600"/>
          </a:xfrm>
          <a:solidFill>
            <a:srgbClr val="FF6600"/>
          </a:solidFill>
        </p:spPr>
        <p:txBody>
          <a:bodyPr/>
          <a:lstStyle/>
          <a:p>
            <a:r>
              <a:rPr lang="en-US" sz="2400" b="1" dirty="0"/>
              <a:t>Advanced Course/Dual Enrollment Completion of High School Students </a:t>
            </a:r>
            <a:r>
              <a:rPr lang="en-US" sz="2400" b="1" dirty="0" smtClean="0"/>
              <a:t>and Mean Annual Rate of Change from </a:t>
            </a:r>
            <a:r>
              <a:rPr lang="en-US" sz="2400" b="1" dirty="0"/>
              <a:t>2003 to 2015 </a:t>
            </a:r>
            <a:r>
              <a:rPr lang="en-US" sz="2400" b="1" dirty="0" smtClean="0"/>
              <a:t>              in </a:t>
            </a:r>
            <a:r>
              <a:rPr lang="en-US" sz="2400" b="1" dirty="0"/>
              <a:t>State, ESC 10, and ESC 11</a:t>
            </a:r>
          </a:p>
        </p:txBody>
      </p:sp>
      <p:sp>
        <p:nvSpPr>
          <p:cNvPr id="5" name="Rectangle 4"/>
          <p:cNvSpPr/>
          <p:nvPr/>
        </p:nvSpPr>
        <p:spPr>
          <a:xfrm>
            <a:off x="0" y="6119336"/>
            <a:ext cx="9144000" cy="738664"/>
          </a:xfrm>
          <a:prstGeom prst="rect">
            <a:avLst/>
          </a:prstGeom>
        </p:spPr>
        <p:txBody>
          <a:bodyPr wrap="square">
            <a:spAutoFit/>
          </a:bodyPr>
          <a:lstStyle/>
          <a:p>
            <a:r>
              <a:rPr lang="en-US" sz="1400" i="1" dirty="0"/>
              <a:t>Note 1</a:t>
            </a:r>
            <a:r>
              <a:rPr lang="en-US" sz="1400" dirty="0"/>
              <a:t>: MARC = Mean Annual Rate of Change.</a:t>
            </a:r>
            <a:br>
              <a:rPr lang="en-US" sz="1400" dirty="0"/>
            </a:br>
            <a:r>
              <a:rPr lang="en-US" sz="1400" i="1" dirty="0"/>
              <a:t>Note 2</a:t>
            </a:r>
            <a:r>
              <a:rPr lang="en-US" sz="1400" dirty="0"/>
              <a:t>: This indicator is based on a count of students who completed and received credit for at least one advanced course in grades 9-12.</a:t>
            </a:r>
          </a:p>
        </p:txBody>
      </p:sp>
      <p:graphicFrame>
        <p:nvGraphicFramePr>
          <p:cNvPr id="2" name="Table 1"/>
          <p:cNvGraphicFramePr>
            <a:graphicFrameLocks noGrp="1"/>
          </p:cNvGraphicFramePr>
          <p:nvPr>
            <p:extLst>
              <p:ext uri="{D42A27DB-BD31-4B8C-83A1-F6EECF244321}">
                <p14:modId xmlns:p14="http://schemas.microsoft.com/office/powerpoint/2010/main" val="37463638"/>
              </p:ext>
            </p:extLst>
          </p:nvPr>
        </p:nvGraphicFramePr>
        <p:xfrm>
          <a:off x="11838" y="1375846"/>
          <a:ext cx="9143999" cy="4786476"/>
        </p:xfrm>
        <a:graphic>
          <a:graphicData uri="http://schemas.openxmlformats.org/drawingml/2006/table">
            <a:tbl>
              <a:tblPr firstRow="1" firstCol="1" bandRow="1">
                <a:tableStyleId>{5C22544A-7EE6-4342-B048-85BDC9FD1C3A}</a:tableStyleId>
              </a:tblPr>
              <a:tblGrid>
                <a:gridCol w="1767422">
                  <a:extLst>
                    <a:ext uri="{9D8B030D-6E8A-4147-A177-3AD203B41FA5}">
                      <a16:colId xmlns="" xmlns:a16="http://schemas.microsoft.com/office/drawing/2014/main" val="20000"/>
                    </a:ext>
                  </a:extLst>
                </a:gridCol>
                <a:gridCol w="2101193">
                  <a:extLst>
                    <a:ext uri="{9D8B030D-6E8A-4147-A177-3AD203B41FA5}">
                      <a16:colId xmlns="" xmlns:a16="http://schemas.microsoft.com/office/drawing/2014/main" val="20001"/>
                    </a:ext>
                  </a:extLst>
                </a:gridCol>
                <a:gridCol w="263769">
                  <a:extLst>
                    <a:ext uri="{9D8B030D-6E8A-4147-A177-3AD203B41FA5}">
                      <a16:colId xmlns="" xmlns:a16="http://schemas.microsoft.com/office/drawing/2014/main" val="20002"/>
                    </a:ext>
                  </a:extLst>
                </a:gridCol>
                <a:gridCol w="2549769">
                  <a:extLst>
                    <a:ext uri="{9D8B030D-6E8A-4147-A177-3AD203B41FA5}">
                      <a16:colId xmlns="" xmlns:a16="http://schemas.microsoft.com/office/drawing/2014/main" val="20003"/>
                    </a:ext>
                  </a:extLst>
                </a:gridCol>
                <a:gridCol w="263769">
                  <a:extLst>
                    <a:ext uri="{9D8B030D-6E8A-4147-A177-3AD203B41FA5}">
                      <a16:colId xmlns="" xmlns:a16="http://schemas.microsoft.com/office/drawing/2014/main" val="20004"/>
                    </a:ext>
                  </a:extLst>
                </a:gridCol>
                <a:gridCol w="2198077">
                  <a:extLst>
                    <a:ext uri="{9D8B030D-6E8A-4147-A177-3AD203B41FA5}">
                      <a16:colId xmlns="" xmlns:a16="http://schemas.microsoft.com/office/drawing/2014/main" val="20005"/>
                    </a:ext>
                  </a:extLst>
                </a:gridCol>
              </a:tblGrid>
              <a:tr h="314829">
                <a:tc>
                  <a:txBody>
                    <a:bodyPr/>
                    <a:lstStyle/>
                    <a:p>
                      <a:pPr marL="0" marR="0" algn="ctr">
                        <a:lnSpc>
                          <a:spcPct val="115000"/>
                        </a:lnSpc>
                        <a:spcBef>
                          <a:spcPts val="600"/>
                        </a:spcBef>
                        <a:spcAft>
                          <a:spcPts val="600"/>
                        </a:spcAft>
                      </a:pPr>
                      <a:r>
                        <a:rPr lang="en-US" sz="1800" dirty="0">
                          <a:effectLst/>
                          <a:latin typeface="Tahoma" pitchFamily="34" charset="0"/>
                          <a:ea typeface="Tahoma" pitchFamily="34" charset="0"/>
                          <a:cs typeface="Tahoma" pitchFamily="34" charset="0"/>
                        </a:rPr>
                        <a:t>Year/MARC</a:t>
                      </a:r>
                    </a:p>
                  </a:txBody>
                  <a:tcPr marL="68580" marR="68580" marT="0" marB="0"/>
                </a:tc>
                <a:tc>
                  <a:txBody>
                    <a:bodyPr/>
                    <a:lstStyle/>
                    <a:p>
                      <a:pPr marL="0" marR="0" algn="ctr">
                        <a:lnSpc>
                          <a:spcPct val="115000"/>
                        </a:lnSpc>
                        <a:spcBef>
                          <a:spcPts val="600"/>
                        </a:spcBef>
                        <a:spcAft>
                          <a:spcPts val="600"/>
                        </a:spcAft>
                      </a:pPr>
                      <a:r>
                        <a:rPr lang="en-US" sz="1800" dirty="0">
                          <a:effectLst/>
                          <a:latin typeface="Tahoma" pitchFamily="34" charset="0"/>
                          <a:ea typeface="Tahoma" pitchFamily="34" charset="0"/>
                          <a:cs typeface="Tahoma" pitchFamily="34" charset="0"/>
                        </a:rPr>
                        <a:t>State</a:t>
                      </a:r>
                    </a:p>
                  </a:txBody>
                  <a:tcPr marL="68580" marR="68580" marT="0" marB="0"/>
                </a:tc>
                <a:tc>
                  <a:txBody>
                    <a:bodyPr/>
                    <a:lstStyle/>
                    <a:p>
                      <a:pPr marL="0" marR="0" algn="ctr">
                        <a:lnSpc>
                          <a:spcPct val="115000"/>
                        </a:lnSpc>
                        <a:spcBef>
                          <a:spcPts val="600"/>
                        </a:spcBef>
                        <a:spcAft>
                          <a:spcPts val="60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600"/>
                        </a:spcBef>
                        <a:spcAft>
                          <a:spcPts val="600"/>
                        </a:spcAft>
                      </a:pPr>
                      <a:r>
                        <a:rPr lang="en-US" sz="1800">
                          <a:effectLst/>
                          <a:latin typeface="Tahoma" pitchFamily="34" charset="0"/>
                          <a:ea typeface="Tahoma" pitchFamily="34" charset="0"/>
                          <a:cs typeface="Tahoma" pitchFamily="34" charset="0"/>
                        </a:rPr>
                        <a:t>ESC 10</a:t>
                      </a:r>
                    </a:p>
                  </a:txBody>
                  <a:tcPr marL="68580" marR="68580" marT="0" marB="0"/>
                </a:tc>
                <a:tc>
                  <a:txBody>
                    <a:bodyPr/>
                    <a:lstStyle/>
                    <a:p>
                      <a:pPr marL="0" marR="0" algn="ctr">
                        <a:lnSpc>
                          <a:spcPct val="115000"/>
                        </a:lnSpc>
                        <a:spcBef>
                          <a:spcPts val="600"/>
                        </a:spcBef>
                        <a:spcAft>
                          <a:spcPts val="60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600"/>
                        </a:spcBef>
                        <a:spcAft>
                          <a:spcPts val="600"/>
                        </a:spcAft>
                      </a:pPr>
                      <a:r>
                        <a:rPr lang="en-US" sz="1800">
                          <a:effectLst/>
                          <a:latin typeface="Tahoma" pitchFamily="34" charset="0"/>
                          <a:ea typeface="Tahoma" pitchFamily="34" charset="0"/>
                          <a:cs typeface="Tahoma" pitchFamily="34" charset="0"/>
                        </a:rPr>
                        <a:t>ESC 11</a:t>
                      </a:r>
                    </a:p>
                  </a:txBody>
                  <a:tcPr marL="68580" marR="68580" marT="0" marB="0"/>
                </a:tc>
                <a:extLst>
                  <a:ext uri="{0D108BD9-81ED-4DB2-BD59-A6C34878D82A}">
                    <a16:rowId xmlns="" xmlns:a16="http://schemas.microsoft.com/office/drawing/2014/main" val="10000"/>
                  </a:ext>
                </a:extLst>
              </a:tr>
              <a:tr h="314829">
                <a:tc>
                  <a:txBody>
                    <a:bodyPr/>
                    <a:lstStyle/>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2003</a:t>
                      </a:r>
                    </a:p>
                  </a:txBody>
                  <a:tcPr marL="68580" marR="68580" marT="0" marB="0" anchor="ctr"/>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19.7%</a:t>
                      </a:r>
                    </a:p>
                  </a:txBody>
                  <a:tcPr marL="68580" marR="68580" marT="0" marB="0" anchor="ct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20.7%</a:t>
                      </a:r>
                    </a:p>
                  </a:txBody>
                  <a:tcPr marL="68580" marR="68580" marT="0" marB="0" anchor="ct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19.8%</a:t>
                      </a:r>
                    </a:p>
                  </a:txBody>
                  <a:tcPr marL="68580" marR="68580" marT="0" marB="0" anchor="ctr"/>
                </a:tc>
                <a:extLst>
                  <a:ext uri="{0D108BD9-81ED-4DB2-BD59-A6C34878D82A}">
                    <a16:rowId xmlns="" xmlns:a16="http://schemas.microsoft.com/office/drawing/2014/main" val="10001"/>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2004</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19.9%</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20.9%</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20.6%</a:t>
                      </a:r>
                    </a:p>
                  </a:txBody>
                  <a:tcPr marL="68580" marR="68580" marT="0" marB="0" anchor="ctr"/>
                </a:tc>
                <a:extLst>
                  <a:ext uri="{0D108BD9-81ED-4DB2-BD59-A6C34878D82A}">
                    <a16:rowId xmlns="" xmlns:a16="http://schemas.microsoft.com/office/drawing/2014/main" val="10002"/>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2005</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20.5%</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20.9%</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21.6%</a:t>
                      </a:r>
                    </a:p>
                  </a:txBody>
                  <a:tcPr marL="68580" marR="68580" marT="0" marB="0" anchor="ctr"/>
                </a:tc>
                <a:extLst>
                  <a:ext uri="{0D108BD9-81ED-4DB2-BD59-A6C34878D82A}">
                    <a16:rowId xmlns="" xmlns:a16="http://schemas.microsoft.com/office/drawing/2014/main" val="10003"/>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2006</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21.0%</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22.3%</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22.0%</a:t>
                      </a:r>
                    </a:p>
                  </a:txBody>
                  <a:tcPr marL="68580" marR="68580" marT="0" marB="0" anchor="ctr"/>
                </a:tc>
                <a:extLst>
                  <a:ext uri="{0D108BD9-81ED-4DB2-BD59-A6C34878D82A}">
                    <a16:rowId xmlns="" xmlns:a16="http://schemas.microsoft.com/office/drawing/2014/main" val="10004"/>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2007</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22.1%</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23.4%</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22.9%</a:t>
                      </a:r>
                    </a:p>
                  </a:txBody>
                  <a:tcPr marL="68580" marR="68580" marT="0" marB="0" anchor="ctr"/>
                </a:tc>
                <a:extLst>
                  <a:ext uri="{0D108BD9-81ED-4DB2-BD59-A6C34878D82A}">
                    <a16:rowId xmlns="" xmlns:a16="http://schemas.microsoft.com/office/drawing/2014/main" val="10005"/>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2008</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23.1%</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24.5%</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24.1%</a:t>
                      </a:r>
                    </a:p>
                  </a:txBody>
                  <a:tcPr marL="68580" marR="68580" marT="0" marB="0" anchor="ctr"/>
                </a:tc>
                <a:extLst>
                  <a:ext uri="{0D108BD9-81ED-4DB2-BD59-A6C34878D82A}">
                    <a16:rowId xmlns="" xmlns:a16="http://schemas.microsoft.com/office/drawing/2014/main" val="10006"/>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2009</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24.6%</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26.5%</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25.1%</a:t>
                      </a:r>
                    </a:p>
                  </a:txBody>
                  <a:tcPr marL="68580" marR="68580" marT="0" marB="0" anchor="ctr"/>
                </a:tc>
                <a:extLst>
                  <a:ext uri="{0D108BD9-81ED-4DB2-BD59-A6C34878D82A}">
                    <a16:rowId xmlns="" xmlns:a16="http://schemas.microsoft.com/office/drawing/2014/main" val="10007"/>
                  </a:ext>
                </a:extLst>
              </a:tr>
              <a:tr h="314829">
                <a:tc>
                  <a:txBody>
                    <a:bodyPr/>
                    <a:lstStyle/>
                    <a:p>
                      <a:pPr marL="0" marR="0">
                        <a:lnSpc>
                          <a:spcPct val="115000"/>
                        </a:lnSpc>
                        <a:spcBef>
                          <a:spcPts val="0"/>
                        </a:spcBef>
                        <a:spcAft>
                          <a:spcPts val="0"/>
                        </a:spcAft>
                      </a:pPr>
                      <a:r>
                        <a:rPr lang="en-US" sz="1800">
                          <a:effectLst/>
                          <a:latin typeface="Tahoma" pitchFamily="34" charset="0"/>
                          <a:ea typeface="Tahoma" pitchFamily="34" charset="0"/>
                          <a:cs typeface="Tahoma" pitchFamily="34" charset="0"/>
                        </a:rPr>
                        <a:t>2010</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26.3%</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27.9%</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a:effectLst/>
                          <a:latin typeface="Tahoma" pitchFamily="34" charset="0"/>
                          <a:ea typeface="Tahoma" pitchFamily="34" charset="0"/>
                          <a:cs typeface="Tahoma" pitchFamily="34" charset="0"/>
                        </a:rPr>
                        <a:t>26.8%</a:t>
                      </a:r>
                    </a:p>
                  </a:txBody>
                  <a:tcPr marL="68580" marR="68580" marT="0" marB="0" anchor="ctr"/>
                </a:tc>
                <a:extLst>
                  <a:ext uri="{0D108BD9-81ED-4DB2-BD59-A6C34878D82A}">
                    <a16:rowId xmlns="" xmlns:a16="http://schemas.microsoft.com/office/drawing/2014/main" val="10008"/>
                  </a:ext>
                </a:extLst>
              </a:tr>
              <a:tr h="314829">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2011</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30.3%</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32.0%</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31.1%</a:t>
                      </a:r>
                    </a:p>
                  </a:txBody>
                  <a:tcPr marL="68580" marR="68580" marT="0" marB="0" anchor="ctr"/>
                </a:tc>
                <a:extLst>
                  <a:ext uri="{0D108BD9-81ED-4DB2-BD59-A6C34878D82A}">
                    <a16:rowId xmlns="" xmlns:a16="http://schemas.microsoft.com/office/drawing/2014/main" val="10009"/>
                  </a:ext>
                </a:extLst>
              </a:tr>
              <a:tr h="342696">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2012</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30.6%</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32.0%</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31.3%</a:t>
                      </a:r>
                    </a:p>
                  </a:txBody>
                  <a:tcPr marL="68580" marR="68580" marT="0" marB="0" anchor="ctr"/>
                </a:tc>
                <a:extLst>
                  <a:ext uri="{0D108BD9-81ED-4DB2-BD59-A6C34878D82A}">
                    <a16:rowId xmlns="" xmlns:a16="http://schemas.microsoft.com/office/drawing/2014/main" val="10010"/>
                  </a:ext>
                </a:extLst>
              </a:tr>
              <a:tr h="342696">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2013</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31.4%</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32.5%</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32.1%</a:t>
                      </a:r>
                    </a:p>
                  </a:txBody>
                  <a:tcPr marL="68580" marR="68580" marT="0" marB="0" anchor="ctr"/>
                </a:tc>
                <a:extLst>
                  <a:ext uri="{0D108BD9-81ED-4DB2-BD59-A6C34878D82A}">
                    <a16:rowId xmlns="" xmlns:a16="http://schemas.microsoft.com/office/drawing/2014/main" val="1021374682"/>
                  </a:ext>
                </a:extLst>
              </a:tr>
              <a:tr h="171348">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2014</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33.1%</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34.5%</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33.2%</a:t>
                      </a:r>
                    </a:p>
                  </a:txBody>
                  <a:tcPr marL="68580" marR="68580" marT="0" marB="0" anchor="ctr"/>
                </a:tc>
                <a:extLst>
                  <a:ext uri="{0D108BD9-81ED-4DB2-BD59-A6C34878D82A}">
                    <a16:rowId xmlns="" xmlns:a16="http://schemas.microsoft.com/office/drawing/2014/main" val="1530053407"/>
                  </a:ext>
                </a:extLst>
              </a:tr>
              <a:tr h="171348">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2015</a:t>
                      </a: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34.6%</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35.9%</a:t>
                      </a:r>
                    </a:p>
                  </a:txBody>
                  <a:tcPr marL="68580" marR="68580" marT="0" marB="0" anchor="ctr"/>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35.2%</a:t>
                      </a:r>
                    </a:p>
                  </a:txBody>
                  <a:tcPr marL="68580" marR="68580" marT="0" marB="0" anchor="ctr"/>
                </a:tc>
                <a:extLst>
                  <a:ext uri="{0D108BD9-81ED-4DB2-BD59-A6C34878D82A}">
                    <a16:rowId xmlns="" xmlns:a16="http://schemas.microsoft.com/office/drawing/2014/main" val="3757538779"/>
                  </a:ext>
                </a:extLst>
              </a:tr>
              <a:tr h="314829">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MARC</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1.3%</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1.4%</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1.3%</a:t>
                      </a:r>
                    </a:p>
                  </a:txBody>
                  <a:tcPr marL="68580" marR="68580" marT="0" marB="0"/>
                </a:tc>
                <a:extLst>
                  <a:ext uri="{0D108BD9-81ED-4DB2-BD59-A6C34878D82A}">
                    <a16:rowId xmlns="" xmlns:a16="http://schemas.microsoft.com/office/drawing/2014/main" val="10011"/>
                  </a:ext>
                </a:extLst>
              </a:tr>
            </a:tbl>
          </a:graphicData>
        </a:graphic>
      </p:graphicFrame>
      <p:cxnSp>
        <p:nvCxnSpPr>
          <p:cNvPr id="12" name="Straight Arrow Connector 11"/>
          <p:cNvCxnSpPr/>
          <p:nvPr/>
        </p:nvCxnSpPr>
        <p:spPr>
          <a:xfrm flipV="1">
            <a:off x="2514600" y="5867400"/>
            <a:ext cx="0" cy="209550"/>
          </a:xfrm>
          <a:prstGeom prst="straightConnector1">
            <a:avLst/>
          </a:prstGeom>
          <a:noFill/>
          <a:ln w="28575" cap="flat" cmpd="sng" algn="ctr">
            <a:solidFill>
              <a:srgbClr val="0FDB53"/>
            </a:solidFill>
            <a:prstDash val="solid"/>
            <a:tailEnd type="arrow"/>
          </a:ln>
          <a:effectLst/>
        </p:spPr>
      </p:cxnSp>
      <p:cxnSp>
        <p:nvCxnSpPr>
          <p:cNvPr id="13" name="Straight Arrow Connector 12"/>
          <p:cNvCxnSpPr/>
          <p:nvPr/>
        </p:nvCxnSpPr>
        <p:spPr>
          <a:xfrm flipV="1">
            <a:off x="7772400" y="5867400"/>
            <a:ext cx="0" cy="209550"/>
          </a:xfrm>
          <a:prstGeom prst="straightConnector1">
            <a:avLst/>
          </a:prstGeom>
          <a:noFill/>
          <a:ln w="28575" cap="flat" cmpd="sng" algn="ctr">
            <a:solidFill>
              <a:srgbClr val="0FDB53"/>
            </a:solidFill>
            <a:prstDash val="solid"/>
            <a:tailEnd type="arrow"/>
          </a:ln>
          <a:effectLst/>
        </p:spPr>
      </p:cxnSp>
      <p:cxnSp>
        <p:nvCxnSpPr>
          <p:cNvPr id="14" name="Straight Arrow Connector 13"/>
          <p:cNvCxnSpPr/>
          <p:nvPr/>
        </p:nvCxnSpPr>
        <p:spPr>
          <a:xfrm flipV="1">
            <a:off x="5105400" y="5867400"/>
            <a:ext cx="0" cy="209550"/>
          </a:xfrm>
          <a:prstGeom prst="straightConnector1">
            <a:avLst/>
          </a:prstGeom>
          <a:noFill/>
          <a:ln w="28575" cap="flat" cmpd="sng" algn="ctr">
            <a:solidFill>
              <a:srgbClr val="0FDB53"/>
            </a:solidFill>
            <a:prstDash val="solid"/>
            <a:tailEnd type="arrow"/>
          </a:ln>
          <a:effectLst/>
        </p:spPr>
      </p:cxnSp>
    </p:spTree>
    <p:extLst>
      <p:ext uri="{BB962C8B-B14F-4D97-AF65-F5344CB8AC3E}">
        <p14:creationId xmlns:p14="http://schemas.microsoft.com/office/powerpoint/2010/main" val="2074859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Advanced Course/Dual Enrollment Completion of High School Students from 2003 to 2015 in State, ESC 10, and ESC 11</a:t>
            </a:r>
          </a:p>
        </p:txBody>
      </p:sp>
      <p:graphicFrame>
        <p:nvGraphicFramePr>
          <p:cNvPr id="4" name="Chart 3">
            <a:extLst>
              <a:ext uri="{FF2B5EF4-FFF2-40B4-BE49-F238E27FC236}">
                <a16:creationId xmlns="" xmlns:a16="http://schemas.microsoft.com/office/drawing/2014/main" id="{00000000-0008-0000-0000-000002000000}"/>
              </a:ext>
            </a:extLst>
          </p:cNvPr>
          <p:cNvGraphicFramePr/>
          <p:nvPr>
            <p:extLst>
              <p:ext uri="{D42A27DB-BD31-4B8C-83A1-F6EECF244321}">
                <p14:modId xmlns:p14="http://schemas.microsoft.com/office/powerpoint/2010/main" val="193360474"/>
              </p:ext>
            </p:extLst>
          </p:nvPr>
        </p:nvGraphicFramePr>
        <p:xfrm>
          <a:off x="228600" y="1905000"/>
          <a:ext cx="8686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056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High School Students Enrolled in Higher Education Dual </a:t>
            </a:r>
            <a:r>
              <a:rPr lang="en-US" sz="2400" b="1" dirty="0" smtClean="0"/>
              <a:t>Credit and Mean Annual Rate of Change </a:t>
            </a:r>
            <a:r>
              <a:rPr lang="en-US" sz="2400" b="1" dirty="0"/>
              <a:t>from 2009 to 2015 in State and Region 3</a:t>
            </a:r>
          </a:p>
        </p:txBody>
      </p:sp>
      <p:sp>
        <p:nvSpPr>
          <p:cNvPr id="5" name="Rectangle 4"/>
          <p:cNvSpPr/>
          <p:nvPr/>
        </p:nvSpPr>
        <p:spPr>
          <a:xfrm>
            <a:off x="-23021" y="6488668"/>
            <a:ext cx="9144000" cy="338554"/>
          </a:xfrm>
          <a:prstGeom prst="rect">
            <a:avLst/>
          </a:prstGeom>
        </p:spPr>
        <p:txBody>
          <a:bodyPr wrap="square">
            <a:spAutoFit/>
          </a:bodyPr>
          <a:lstStyle/>
          <a:p>
            <a:r>
              <a:rPr lang="en-US" sz="1600" i="1" dirty="0"/>
              <a:t>Note</a:t>
            </a:r>
            <a:r>
              <a:rPr lang="en-US" sz="1600" dirty="0"/>
              <a:t>: </a:t>
            </a:r>
            <a:r>
              <a:rPr lang="en-US" sz="1600" dirty="0">
                <a:sym typeface="Symbol"/>
              </a:rPr>
              <a:t>MARC</a:t>
            </a:r>
            <a:r>
              <a:rPr lang="en-US" sz="1600" dirty="0"/>
              <a:t>  = Mean Annual Rate of Change </a:t>
            </a:r>
          </a:p>
        </p:txBody>
      </p:sp>
      <p:graphicFrame>
        <p:nvGraphicFramePr>
          <p:cNvPr id="3" name="Table 2"/>
          <p:cNvGraphicFramePr>
            <a:graphicFrameLocks noGrp="1"/>
          </p:cNvGraphicFramePr>
          <p:nvPr>
            <p:extLst>
              <p:ext uri="{D42A27DB-BD31-4B8C-83A1-F6EECF244321}">
                <p14:modId xmlns:p14="http://schemas.microsoft.com/office/powerpoint/2010/main" val="446525383"/>
              </p:ext>
            </p:extLst>
          </p:nvPr>
        </p:nvGraphicFramePr>
        <p:xfrm>
          <a:off x="30159" y="1752600"/>
          <a:ext cx="9037640" cy="4663196"/>
        </p:xfrm>
        <a:graphic>
          <a:graphicData uri="http://schemas.openxmlformats.org/drawingml/2006/table">
            <a:tbl>
              <a:tblPr firstRow="1" firstCol="1" bandRow="1">
                <a:tableStyleId>{5C22544A-7EE6-4342-B048-85BDC9FD1C3A}</a:tableStyleId>
              </a:tblPr>
              <a:tblGrid>
                <a:gridCol w="967746">
                  <a:extLst>
                    <a:ext uri="{9D8B030D-6E8A-4147-A177-3AD203B41FA5}">
                      <a16:colId xmlns="" xmlns:a16="http://schemas.microsoft.com/office/drawing/2014/main" val="20000"/>
                    </a:ext>
                  </a:extLst>
                </a:gridCol>
                <a:gridCol w="1288095">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228600">
                  <a:extLst>
                    <a:ext uri="{9D8B030D-6E8A-4147-A177-3AD203B41FA5}">
                      <a16:colId xmlns="" xmlns:a16="http://schemas.microsoft.com/office/drawing/2014/main" val="20004"/>
                    </a:ext>
                  </a:extLst>
                </a:gridCol>
                <a:gridCol w="1198577">
                  <a:extLst>
                    <a:ext uri="{9D8B030D-6E8A-4147-A177-3AD203B41FA5}">
                      <a16:colId xmlns="" xmlns:a16="http://schemas.microsoft.com/office/drawing/2014/main" val="20005"/>
                    </a:ext>
                  </a:extLst>
                </a:gridCol>
                <a:gridCol w="1267611">
                  <a:extLst>
                    <a:ext uri="{9D8B030D-6E8A-4147-A177-3AD203B41FA5}">
                      <a16:colId xmlns="" xmlns:a16="http://schemas.microsoft.com/office/drawing/2014/main" val="20006"/>
                    </a:ext>
                  </a:extLst>
                </a:gridCol>
                <a:gridCol w="1267611">
                  <a:extLst>
                    <a:ext uri="{9D8B030D-6E8A-4147-A177-3AD203B41FA5}">
                      <a16:colId xmlns="" xmlns:a16="http://schemas.microsoft.com/office/drawing/2014/main" val="20007"/>
                    </a:ext>
                  </a:extLst>
                </a:gridCol>
              </a:tblGrid>
              <a:tr h="419317">
                <a:tc rowSpan="2">
                  <a:txBody>
                    <a:bodyPr/>
                    <a:lstStyle/>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 </a:t>
                      </a:r>
                    </a:p>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Year/</a:t>
                      </a:r>
                      <a:r>
                        <a:rPr lang="en-US" sz="1800" dirty="0">
                          <a:effectLst/>
                          <a:latin typeface="Tahoma" pitchFamily="34" charset="0"/>
                          <a:ea typeface="Tahoma" pitchFamily="34" charset="0"/>
                          <a:cs typeface="Tahoma" pitchFamily="34" charset="0"/>
                          <a:sym typeface="Symbol"/>
                        </a:rPr>
                        <a:t></a:t>
                      </a:r>
                      <a:endParaRPr lang="en-US" sz="1800" dirty="0">
                        <a:effectLst/>
                        <a:latin typeface="Tahoma" pitchFamily="34" charset="0"/>
                        <a:ea typeface="Tahoma" pitchFamily="34" charset="0"/>
                        <a:cs typeface="Tahoma" pitchFamily="34" charset="0"/>
                      </a:endParaRPr>
                    </a:p>
                  </a:txBody>
                  <a:tcPr marL="68580" marR="68580" marT="0" marB="0"/>
                </a:tc>
                <a:tc gridSpan="3">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 </a:t>
                      </a:r>
                    </a:p>
                  </a:txBody>
                  <a:tcPr marL="68580" marR="68580" marT="0" marB="0"/>
                </a:tc>
                <a:tc gridSpan="3">
                  <a:txBody>
                    <a:bodyPr/>
                    <a:lstStyle/>
                    <a:p>
                      <a:pPr marL="0" marR="0" algn="ctr">
                        <a:lnSpc>
                          <a:spcPct val="115000"/>
                        </a:lnSpc>
                        <a:spcBef>
                          <a:spcPts val="600"/>
                        </a:spcBef>
                        <a:spcAft>
                          <a:spcPts val="0"/>
                        </a:spcAft>
                      </a:pPr>
                      <a:r>
                        <a:rPr lang="en-US" sz="1800">
                          <a:effectLst/>
                          <a:latin typeface="Tahoma" pitchFamily="34" charset="0"/>
                          <a:ea typeface="Tahoma" pitchFamily="34" charset="0"/>
                          <a:cs typeface="Tahoma" pitchFamily="34" charset="0"/>
                        </a:rPr>
                        <a:t>Region 3</a:t>
                      </a: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222052">
                <a:tc vMerge="1">
                  <a:txBody>
                    <a:bodyPr/>
                    <a:lstStyle/>
                    <a:p>
                      <a:endParaRPr lang="en-US"/>
                    </a:p>
                  </a:txBody>
                  <a:tcPr/>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Total HS Graduates</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Dual Credit Students</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Percent of Dual Credit Students</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Total HS Graduates</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Dual Credit Students</a:t>
                      </a:r>
                    </a:p>
                  </a:txBody>
                  <a:tcPr marL="68580" marR="68580" marT="0" marB="0"/>
                </a:tc>
                <a:tc>
                  <a:txBody>
                    <a:bodyPr/>
                    <a:lstStyle/>
                    <a:p>
                      <a:pPr marL="0" marR="0">
                        <a:lnSpc>
                          <a:spcPct val="115000"/>
                        </a:lnSpc>
                        <a:spcBef>
                          <a:spcPts val="0"/>
                        </a:spcBef>
                        <a:spcAft>
                          <a:spcPts val="600"/>
                        </a:spcAft>
                      </a:pPr>
                      <a:r>
                        <a:rPr lang="en-US" sz="1800">
                          <a:effectLst/>
                          <a:latin typeface="Tahoma" pitchFamily="34" charset="0"/>
                          <a:ea typeface="Tahoma" pitchFamily="34" charset="0"/>
                          <a:cs typeface="Tahoma" pitchFamily="34" charset="0"/>
                        </a:rPr>
                        <a:t>Percent of Dual Credit Students</a:t>
                      </a:r>
                    </a:p>
                  </a:txBody>
                  <a:tcPr marL="68580" marR="68580" marT="0" marB="0"/>
                </a:tc>
                <a:extLst>
                  <a:ext uri="{0D108BD9-81ED-4DB2-BD59-A6C34878D82A}">
                    <a16:rowId xmlns="" xmlns:a16="http://schemas.microsoft.com/office/drawing/2014/main" val="10001"/>
                  </a:ext>
                </a:extLst>
              </a:tr>
              <a:tr h="323478">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2009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264,275</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91,303</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34.5%</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69,130</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12,949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18.7%</a:t>
                      </a:r>
                    </a:p>
                  </a:txBody>
                  <a:tcPr marL="68580" marR="68580" marT="0" marB="0"/>
                </a:tc>
                <a:extLst>
                  <a:ext uri="{0D108BD9-81ED-4DB2-BD59-A6C34878D82A}">
                    <a16:rowId xmlns="" xmlns:a16="http://schemas.microsoft.com/office/drawing/2014/main" val="3845912456"/>
                  </a:ext>
                </a:extLst>
              </a:tr>
              <a:tr h="323478">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2010</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280,520</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90,364</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32.2%</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71,259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14,969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21.0%</a:t>
                      </a:r>
                    </a:p>
                  </a:txBody>
                  <a:tcPr marL="68580" marR="68580" marT="0" marB="0"/>
                </a:tc>
                <a:extLst>
                  <a:ext uri="{0D108BD9-81ED-4DB2-BD59-A6C34878D82A}">
                    <a16:rowId xmlns="" xmlns:a16="http://schemas.microsoft.com/office/drawing/2014/main" val="10003"/>
                  </a:ext>
                </a:extLst>
              </a:tr>
              <a:tr h="323478">
                <a:tc>
                  <a:txBody>
                    <a:bodyPr/>
                    <a:lstStyle/>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2011</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290,581</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94,550</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32.5%</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76,023</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16,640</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21.9%</a:t>
                      </a:r>
                    </a:p>
                  </a:txBody>
                  <a:tcPr marL="68580" marR="68580" marT="0" marB="0"/>
                </a:tc>
                <a:extLst>
                  <a:ext uri="{0D108BD9-81ED-4DB2-BD59-A6C34878D82A}">
                    <a16:rowId xmlns="" xmlns:a16="http://schemas.microsoft.com/office/drawing/2014/main" val="938588083"/>
                  </a:ext>
                </a:extLst>
              </a:tr>
              <a:tr h="360016">
                <a:tc>
                  <a:txBody>
                    <a:bodyPr/>
                    <a:lstStyle/>
                    <a:p>
                      <a:pPr marL="0" marR="0">
                        <a:lnSpc>
                          <a:spcPct val="115000"/>
                        </a:lnSpc>
                        <a:spcBef>
                          <a:spcPts val="600"/>
                        </a:spcBef>
                        <a:spcAft>
                          <a:spcPts val="0"/>
                        </a:spcAft>
                      </a:pPr>
                      <a:r>
                        <a:rPr lang="en-US" sz="1800" dirty="0">
                          <a:effectLst/>
                          <a:latin typeface="Tahoma" pitchFamily="34" charset="0"/>
                          <a:ea typeface="Tahoma" pitchFamily="34" charset="0"/>
                          <a:cs typeface="Tahoma" pitchFamily="34" charset="0"/>
                        </a:rPr>
                        <a:t>2012</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292,636</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99,454</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34.0%</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77,956</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16,843</a:t>
                      </a:r>
                    </a:p>
                  </a:txBody>
                  <a:tcPr marL="68580" marR="68580" marT="0" marB="0"/>
                </a:tc>
                <a:tc>
                  <a:txBody>
                    <a:bodyPr/>
                    <a:lstStyle/>
                    <a:p>
                      <a:pPr marL="0" marR="0" algn="ctr">
                        <a:lnSpc>
                          <a:spcPct val="115000"/>
                        </a:lnSpc>
                        <a:spcBef>
                          <a:spcPts val="600"/>
                        </a:spcBef>
                        <a:spcAft>
                          <a:spcPts val="0"/>
                        </a:spcAft>
                      </a:pPr>
                      <a:r>
                        <a:rPr lang="en-US" sz="1800" dirty="0">
                          <a:effectLst/>
                          <a:latin typeface="Tahoma" pitchFamily="34" charset="0"/>
                          <a:ea typeface="Tahoma" pitchFamily="34" charset="0"/>
                          <a:cs typeface="Tahoma" pitchFamily="34" charset="0"/>
                        </a:rPr>
                        <a:t>21.6%</a:t>
                      </a:r>
                    </a:p>
                  </a:txBody>
                  <a:tcPr marL="68580" marR="68580" marT="0" marB="0"/>
                </a:tc>
                <a:extLst>
                  <a:ext uri="{0D108BD9-81ED-4DB2-BD59-A6C34878D82A}">
                    <a16:rowId xmlns="" xmlns:a16="http://schemas.microsoft.com/office/drawing/2014/main" val="10004"/>
                  </a:ext>
                </a:extLst>
              </a:tr>
              <a:tr h="323478">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2013</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301,418</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107,598</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35.7%</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80,970</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21,163</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26.6%</a:t>
                      </a:r>
                    </a:p>
                  </a:txBody>
                  <a:tcPr marL="68580" marR="68580" marT="0" marB="0"/>
                </a:tc>
                <a:extLst>
                  <a:ext uri="{0D108BD9-81ED-4DB2-BD59-A6C34878D82A}">
                    <a16:rowId xmlns="" xmlns:a16="http://schemas.microsoft.com/office/drawing/2014/main" val="10005"/>
                  </a:ext>
                </a:extLst>
              </a:tr>
              <a:tr h="307970">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2014</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303,109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112,361</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37.1%</a:t>
                      </a:r>
                    </a:p>
                  </a:txBody>
                  <a:tcPr marL="68580" marR="68580" marT="0" marB="0"/>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82,429</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23,071</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28.0%</a:t>
                      </a:r>
                    </a:p>
                  </a:txBody>
                  <a:tcPr marL="68580" marR="68580" marT="0" marB="0"/>
                </a:tc>
                <a:extLst>
                  <a:ext uri="{0D108BD9-81ED-4DB2-BD59-A6C34878D82A}">
                    <a16:rowId xmlns="" xmlns:a16="http://schemas.microsoft.com/office/drawing/2014/main" val="2145863859"/>
                  </a:ext>
                </a:extLst>
              </a:tr>
              <a:tr h="307970">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rPr>
                        <a:t>2015</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315,138</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131,606</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41.8%</a:t>
                      </a:r>
                    </a:p>
                  </a:txBody>
                  <a:tcPr marL="68580" marR="68580" marT="0" marB="0"/>
                </a:tc>
                <a:tc>
                  <a:txBody>
                    <a:bodyPr/>
                    <a:lstStyle/>
                    <a:p>
                      <a:pPr marL="0" marR="0" algn="ctr">
                        <a:lnSpc>
                          <a:spcPct val="115000"/>
                        </a:lnSpc>
                        <a:spcBef>
                          <a:spcPts val="0"/>
                        </a:spcBef>
                        <a:spcAft>
                          <a:spcPts val="0"/>
                        </a:spcAft>
                      </a:pP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85,246</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27,407</a:t>
                      </a:r>
                    </a:p>
                  </a:txBody>
                  <a:tcPr marL="68580" marR="68580" marT="0" marB="0"/>
                </a:tc>
                <a:tc>
                  <a:txBody>
                    <a:bodyPr/>
                    <a:lstStyle/>
                    <a:p>
                      <a:pPr marL="0" marR="0" algn="ctr">
                        <a:lnSpc>
                          <a:spcPct val="115000"/>
                        </a:lnSpc>
                        <a:spcBef>
                          <a:spcPts val="0"/>
                        </a:spcBef>
                        <a:spcAft>
                          <a:spcPts val="0"/>
                        </a:spcAft>
                      </a:pPr>
                      <a:r>
                        <a:rPr lang="en-US" sz="1800" dirty="0">
                          <a:effectLst/>
                          <a:latin typeface="Tahoma" pitchFamily="34" charset="0"/>
                          <a:ea typeface="Tahoma" pitchFamily="34" charset="0"/>
                          <a:cs typeface="Tahoma" pitchFamily="34" charset="0"/>
                        </a:rPr>
                        <a:t>32.2%</a:t>
                      </a:r>
                    </a:p>
                  </a:txBody>
                  <a:tcPr marL="68580" marR="68580" marT="0" marB="0"/>
                </a:tc>
                <a:extLst>
                  <a:ext uri="{0D108BD9-81ED-4DB2-BD59-A6C34878D82A}">
                    <a16:rowId xmlns="" xmlns:a16="http://schemas.microsoft.com/office/drawing/2014/main" val="2478221898"/>
                  </a:ext>
                </a:extLst>
              </a:tr>
              <a:tr h="736963">
                <a:tc>
                  <a:txBody>
                    <a:bodyPr/>
                    <a:lstStyle/>
                    <a:p>
                      <a:pPr marL="0" marR="0">
                        <a:lnSpc>
                          <a:spcPct val="115000"/>
                        </a:lnSpc>
                        <a:spcBef>
                          <a:spcPts val="0"/>
                        </a:spcBef>
                        <a:spcAft>
                          <a:spcPts val="0"/>
                        </a:spcAft>
                      </a:pPr>
                      <a:r>
                        <a:rPr lang="en-US" sz="1800" dirty="0">
                          <a:effectLst/>
                          <a:latin typeface="Tahoma" pitchFamily="34" charset="0"/>
                          <a:ea typeface="Tahoma" pitchFamily="34" charset="0"/>
                          <a:cs typeface="Tahoma" pitchFamily="34" charset="0"/>
                          <a:sym typeface="Symbol"/>
                        </a:rPr>
                        <a:t>MARC</a:t>
                      </a:r>
                      <a:endParaRPr lang="en-US" sz="18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2.8%</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8.1%</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0.7%</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4.0%</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23.2%</a:t>
                      </a:r>
                    </a:p>
                  </a:txBody>
                  <a:tcPr marL="68580" marR="68580" marT="0" marB="0"/>
                </a:tc>
                <a:tc>
                  <a:txBody>
                    <a:bodyPr/>
                    <a:lstStyle/>
                    <a:p>
                      <a:pPr marL="0" marR="0" algn="ctr">
                        <a:lnSpc>
                          <a:spcPct val="115000"/>
                        </a:lnSpc>
                        <a:spcBef>
                          <a:spcPts val="0"/>
                        </a:spcBef>
                        <a:spcAft>
                          <a:spcPts val="0"/>
                        </a:spcAft>
                      </a:pPr>
                      <a:r>
                        <a:rPr lang="en-US" sz="1800" dirty="0">
                          <a:solidFill>
                            <a:srgbClr val="00B050"/>
                          </a:solidFill>
                          <a:effectLst/>
                          <a:latin typeface="Tahoma" pitchFamily="34" charset="0"/>
                          <a:ea typeface="Tahoma" pitchFamily="34" charset="0"/>
                          <a:cs typeface="Tahoma" pitchFamily="34" charset="0"/>
                        </a:rPr>
                        <a:t>   1.8%</a:t>
                      </a:r>
                    </a:p>
                  </a:txBody>
                  <a:tcPr marL="68580" marR="68580" marT="0" marB="0"/>
                </a:tc>
                <a:extLst>
                  <a:ext uri="{0D108BD9-81ED-4DB2-BD59-A6C34878D82A}">
                    <a16:rowId xmlns="" xmlns:a16="http://schemas.microsoft.com/office/drawing/2014/main" val="10006"/>
                  </a:ext>
                </a:extLst>
              </a:tr>
            </a:tbl>
          </a:graphicData>
        </a:graphic>
      </p:graphicFrame>
      <p:cxnSp>
        <p:nvCxnSpPr>
          <p:cNvPr id="9" name="Straight Arrow Connector 8"/>
          <p:cNvCxnSpPr/>
          <p:nvPr/>
        </p:nvCxnSpPr>
        <p:spPr>
          <a:xfrm flipV="1">
            <a:off x="2743200" y="57245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371600" y="57245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173244" y="57245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562600" y="57245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858000" y="5724525"/>
            <a:ext cx="0" cy="209550"/>
          </a:xfrm>
          <a:prstGeom prst="straightConnector1">
            <a:avLst/>
          </a:prstGeom>
          <a:noFill/>
          <a:ln w="28575" cap="flat" cmpd="sng" algn="ctr">
            <a:solidFill>
              <a:srgbClr val="0FDB53"/>
            </a:solidFill>
            <a:prstDash val="solid"/>
            <a:tailEnd type="arrow"/>
          </a:ln>
          <a:effectLst/>
        </p:spPr>
      </p:cxnSp>
      <p:cxnSp>
        <p:nvCxnSpPr>
          <p:cNvPr id="13" name="Straight Arrow Connector 12"/>
          <p:cNvCxnSpPr/>
          <p:nvPr/>
        </p:nvCxnSpPr>
        <p:spPr>
          <a:xfrm flipV="1">
            <a:off x="8197790" y="5724525"/>
            <a:ext cx="0" cy="209550"/>
          </a:xfrm>
          <a:prstGeom prst="straightConnector1">
            <a:avLst/>
          </a:prstGeom>
          <a:noFill/>
          <a:ln w="28575" cap="flat" cmpd="sng" algn="ctr">
            <a:solidFill>
              <a:srgbClr val="0FDB53"/>
            </a:solidFill>
            <a:prstDash val="solid"/>
            <a:tailEnd type="arrow"/>
          </a:ln>
          <a:effectLst/>
        </p:spPr>
      </p:cxnSp>
    </p:spTree>
    <p:extLst>
      <p:ext uri="{BB962C8B-B14F-4D97-AF65-F5344CB8AC3E}">
        <p14:creationId xmlns:p14="http://schemas.microsoft.com/office/powerpoint/2010/main" val="246213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eaLnBrk="1" fontAlgn="auto" hangingPunct="1">
              <a:spcBef>
                <a:spcPts val="0"/>
              </a:spcBef>
              <a:spcAft>
                <a:spcPts val="0"/>
              </a:spcAft>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Percentage of High School Students Enrolled in Dual Credit </a:t>
            </a:r>
            <a:br>
              <a:rPr lang="en-US" sz="2400" b="1" dirty="0">
                <a:solidFill>
                  <a:sysClr val="windowText" lastClr="000000"/>
                </a:solidFill>
              </a:rPr>
            </a:br>
            <a:r>
              <a:rPr lang="en-US" sz="2400" b="1" dirty="0">
                <a:solidFill>
                  <a:sysClr val="windowText" lastClr="000000"/>
                </a:solidFill>
              </a:rPr>
              <a:t>from 2009 to 2015 in State and Region 3</a:t>
            </a:r>
          </a:p>
        </p:txBody>
      </p:sp>
      <p:graphicFrame>
        <p:nvGraphicFramePr>
          <p:cNvPr id="5" name="Chart 4">
            <a:extLst>
              <a:ext uri="{FF2B5EF4-FFF2-40B4-BE49-F238E27FC236}">
                <a16:creationId xmlns="" xmlns:a16="http://schemas.microsoft.com/office/drawing/2014/main" id="{00000000-0008-0000-0000-000035040000}"/>
              </a:ext>
            </a:extLst>
          </p:cNvPr>
          <p:cNvGraphicFramePr>
            <a:graphicFrameLocks/>
          </p:cNvGraphicFramePr>
          <p:nvPr>
            <p:extLst>
              <p:ext uri="{D42A27DB-BD31-4B8C-83A1-F6EECF244321}">
                <p14:modId xmlns:p14="http://schemas.microsoft.com/office/powerpoint/2010/main" val="3619984457"/>
              </p:ext>
            </p:extLst>
          </p:nvPr>
        </p:nvGraphicFramePr>
        <p:xfrm>
          <a:off x="304800" y="1676400"/>
          <a:ext cx="8534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6998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800" b="1" dirty="0" smtClean="0"/>
              <a:t>FAFSA Submission and Completion Rates                                   in 2015 </a:t>
            </a:r>
            <a:r>
              <a:rPr lang="en-US" sz="2800" b="1" dirty="0"/>
              <a:t>and </a:t>
            </a:r>
            <a:r>
              <a:rPr lang="en-US" sz="2800" b="1" dirty="0" smtClean="0"/>
              <a:t>2016 </a:t>
            </a:r>
            <a:r>
              <a:rPr lang="en-US" sz="2800" b="1" dirty="0"/>
              <a:t>in State and </a:t>
            </a:r>
            <a:r>
              <a:rPr lang="en-US" sz="2800" b="1" dirty="0" smtClean="0"/>
              <a:t>ESCs 10 and 11</a:t>
            </a:r>
            <a:endParaRPr lang="en-US" sz="2800" b="1" dirty="0"/>
          </a:p>
        </p:txBody>
      </p:sp>
      <p:sp>
        <p:nvSpPr>
          <p:cNvPr id="4" name="Rectangle 11"/>
          <p:cNvSpPr>
            <a:spLocks noChangeArrowheads="1"/>
          </p:cNvSpPr>
          <p:nvPr/>
        </p:nvSpPr>
        <p:spPr bwMode="auto">
          <a:xfrm>
            <a:off x="457200" y="2840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40784614"/>
              </p:ext>
            </p:extLst>
          </p:nvPr>
        </p:nvGraphicFramePr>
        <p:xfrm>
          <a:off x="0" y="1676400"/>
          <a:ext cx="9133112" cy="3678477"/>
        </p:xfrm>
        <a:graphic>
          <a:graphicData uri="http://schemas.openxmlformats.org/drawingml/2006/table">
            <a:tbl>
              <a:tblPr firstRow="1" firstCol="1" bandRow="1">
                <a:tableStyleId>{5C22544A-7EE6-4342-B048-85BDC9FD1C3A}</a:tableStyleId>
              </a:tblPr>
              <a:tblGrid>
                <a:gridCol w="685800">
                  <a:extLst>
                    <a:ext uri="{9D8B030D-6E8A-4147-A177-3AD203B41FA5}">
                      <a16:colId xmlns="" xmlns:a16="http://schemas.microsoft.com/office/drawing/2014/main" val="2569692206"/>
                    </a:ext>
                  </a:extLst>
                </a:gridCol>
                <a:gridCol w="1143000">
                  <a:extLst>
                    <a:ext uri="{9D8B030D-6E8A-4147-A177-3AD203B41FA5}">
                      <a16:colId xmlns="" xmlns:a16="http://schemas.microsoft.com/office/drawing/2014/main" val="2786003164"/>
                    </a:ext>
                  </a:extLst>
                </a:gridCol>
                <a:gridCol w="1447800">
                  <a:extLst>
                    <a:ext uri="{9D8B030D-6E8A-4147-A177-3AD203B41FA5}">
                      <a16:colId xmlns="" xmlns:a16="http://schemas.microsoft.com/office/drawing/2014/main" val="4182571768"/>
                    </a:ext>
                  </a:extLst>
                </a:gridCol>
                <a:gridCol w="1524000">
                  <a:extLst>
                    <a:ext uri="{9D8B030D-6E8A-4147-A177-3AD203B41FA5}">
                      <a16:colId xmlns="" xmlns:a16="http://schemas.microsoft.com/office/drawing/2014/main" val="2096249262"/>
                    </a:ext>
                  </a:extLst>
                </a:gridCol>
                <a:gridCol w="1143000">
                  <a:extLst>
                    <a:ext uri="{9D8B030D-6E8A-4147-A177-3AD203B41FA5}">
                      <a16:colId xmlns="" xmlns:a16="http://schemas.microsoft.com/office/drawing/2014/main" val="2561504101"/>
                    </a:ext>
                  </a:extLst>
                </a:gridCol>
                <a:gridCol w="1524000">
                  <a:extLst>
                    <a:ext uri="{9D8B030D-6E8A-4147-A177-3AD203B41FA5}">
                      <a16:colId xmlns="" xmlns:a16="http://schemas.microsoft.com/office/drawing/2014/main" val="2755666369"/>
                    </a:ext>
                  </a:extLst>
                </a:gridCol>
                <a:gridCol w="1665512"/>
              </a:tblGrid>
              <a:tr h="346074">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2">
                  <a:txBody>
                    <a:bodyPr/>
                    <a:lstStyle/>
                    <a:p>
                      <a:pPr marL="0" marR="0" algn="ctr">
                        <a:lnSpc>
                          <a:spcPct val="115000"/>
                        </a:lnSpc>
                        <a:spcBef>
                          <a:spcPts val="0"/>
                        </a:spcBef>
                        <a:spcAft>
                          <a:spcPts val="600"/>
                        </a:spcAft>
                      </a:pPr>
                      <a:r>
                        <a:rPr lang="en-US" sz="1800" dirty="0">
                          <a:effectLst/>
                        </a:rPr>
                        <a:t>State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a:txBody>
                    <a:bodyPr/>
                    <a:lstStyle/>
                    <a:p>
                      <a:pPr marL="0" marR="0">
                        <a:lnSpc>
                          <a:spcPct val="115000"/>
                        </a:lnSpc>
                        <a:spcBef>
                          <a:spcPts val="0"/>
                        </a:spcBef>
                        <a:spcAft>
                          <a:spcPts val="600"/>
                        </a:spcAft>
                      </a:pPr>
                      <a:r>
                        <a:rPr lang="en-US" sz="1800">
                          <a:effectLst/>
                        </a:rPr>
                        <a:t> </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2">
                  <a:txBody>
                    <a:bodyPr/>
                    <a:lstStyle/>
                    <a:p>
                      <a:pPr marL="0" marR="0" algn="ctr">
                        <a:lnSpc>
                          <a:spcPct val="115000"/>
                        </a:lnSpc>
                        <a:spcBef>
                          <a:spcPts val="0"/>
                        </a:spcBef>
                        <a:spcAft>
                          <a:spcPts val="600"/>
                        </a:spcAft>
                      </a:pPr>
                      <a:r>
                        <a:rPr lang="en-US" sz="1800" dirty="0" smtClean="0">
                          <a:effectLst/>
                          <a:latin typeface="+mn-lt"/>
                          <a:ea typeface="+mn-ea"/>
                          <a:cs typeface="+mn-cs"/>
                        </a:rPr>
                        <a:t>ESCs</a:t>
                      </a:r>
                      <a:r>
                        <a:rPr lang="en-US" sz="1800" baseline="0" dirty="0" smtClean="0">
                          <a:effectLst/>
                          <a:latin typeface="+mn-lt"/>
                          <a:ea typeface="+mn-ea"/>
                          <a:cs typeface="+mn-cs"/>
                        </a:rPr>
                        <a:t> 10 and 11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a:txBody>
                    <a:bodyPr/>
                    <a:lstStyle/>
                    <a:p>
                      <a:pPr marL="0" marR="0" algn="ctr">
                        <a:lnSpc>
                          <a:spcPct val="115000"/>
                        </a:lnSpc>
                        <a:spcBef>
                          <a:spcPts val="0"/>
                        </a:spcBef>
                        <a:spcAft>
                          <a:spcPts val="6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4043416533"/>
                  </a:ext>
                </a:extLst>
              </a:tr>
              <a:tr h="730838">
                <a:tc>
                  <a:txBody>
                    <a:bodyPr/>
                    <a:lstStyle/>
                    <a:p>
                      <a:pPr marL="0" marR="0">
                        <a:lnSpc>
                          <a:spcPct val="115000"/>
                        </a:lnSpc>
                        <a:spcBef>
                          <a:spcPts val="0"/>
                        </a:spcBef>
                        <a:spcAft>
                          <a:spcPts val="600"/>
                        </a:spcAft>
                      </a:pPr>
                      <a:r>
                        <a:rPr lang="en-US" sz="1800" dirty="0">
                          <a:effectLst/>
                        </a:rPr>
                        <a:t>Year</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mn-lt"/>
                          <a:ea typeface="+mn-ea"/>
                          <a:cs typeface="+mn-cs"/>
                        </a:rPr>
                        <a:t>Senior</a:t>
                      </a:r>
                      <a:r>
                        <a:rPr lang="en-US" sz="1800" b="0" baseline="0" dirty="0" smtClean="0">
                          <a:effectLst/>
                          <a:latin typeface="+mn-lt"/>
                          <a:ea typeface="+mn-ea"/>
                          <a:cs typeface="+mn-cs"/>
                        </a:rPr>
                        <a:t> Counts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mn-lt"/>
                          <a:ea typeface="+mn-ea"/>
                          <a:cs typeface="+mn-cs"/>
                        </a:rPr>
                        <a:t>%</a:t>
                      </a:r>
                      <a:r>
                        <a:rPr lang="en-US" sz="1800" b="0" baseline="0" dirty="0" smtClean="0">
                          <a:effectLst/>
                          <a:latin typeface="+mn-lt"/>
                          <a:ea typeface="+mn-ea"/>
                          <a:cs typeface="+mn-cs"/>
                        </a:rPr>
                        <a:t> </a:t>
                      </a:r>
                      <a:r>
                        <a:rPr lang="en-US" sz="1800" b="0" dirty="0" smtClean="0">
                          <a:effectLst/>
                          <a:latin typeface="+mn-lt"/>
                          <a:ea typeface="+mn-ea"/>
                          <a:cs typeface="+mn-cs"/>
                        </a:rPr>
                        <a:t>Submission</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 Completion</a:t>
                      </a: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mn-lt"/>
                          <a:ea typeface="+mn-ea"/>
                          <a:cs typeface="+mn-cs"/>
                        </a:rPr>
                        <a:t>Senior</a:t>
                      </a:r>
                      <a:r>
                        <a:rPr lang="en-US" sz="1800" b="0" baseline="0" dirty="0" smtClean="0">
                          <a:effectLst/>
                          <a:latin typeface="+mn-lt"/>
                          <a:ea typeface="+mn-ea"/>
                          <a:cs typeface="+mn-cs"/>
                        </a:rPr>
                        <a:t> Counts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 Submission</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 Completion</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1276780314"/>
                  </a:ext>
                </a:extLst>
              </a:tr>
              <a:tr h="929951">
                <a:tc>
                  <a:txBody>
                    <a:bodyPr/>
                    <a:lstStyle/>
                    <a:p>
                      <a:pPr marL="0" marR="0" algn="r">
                        <a:lnSpc>
                          <a:spcPct val="115000"/>
                        </a:lnSpc>
                        <a:spcBef>
                          <a:spcPts val="1200"/>
                        </a:spcBef>
                        <a:spcAft>
                          <a:spcPts val="1000"/>
                        </a:spcAft>
                      </a:pPr>
                      <a:r>
                        <a:rPr lang="en-US" sz="1800" dirty="0">
                          <a:effectLst/>
                        </a:rPr>
                        <a:t>2014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rPr>
                        <a:t>318,822</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mn-lt"/>
                          <a:ea typeface="+mn-ea"/>
                          <a:cs typeface="+mn-cs"/>
                        </a:rPr>
                        <a:t>52.77%</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rPr>
                        <a:t>49.16%</a:t>
                      </a: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mn-lt"/>
                          <a:ea typeface="+mn-ea"/>
                          <a:cs typeface="+mn-cs"/>
                        </a:rPr>
                        <a:t>85,955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63500" algn="r">
                        <a:lnSpc>
                          <a:spcPct val="115000"/>
                        </a:lnSpc>
                        <a:spcBef>
                          <a:spcPts val="1200"/>
                        </a:spcBef>
                        <a:spcAft>
                          <a:spcPts val="1000"/>
                        </a:spcAft>
                      </a:pPr>
                      <a:r>
                        <a:rPr lang="en-US" sz="1800" dirty="0" smtClean="0">
                          <a:effectLst/>
                          <a:latin typeface="+mn-lt"/>
                          <a:ea typeface="+mn-ea"/>
                          <a:cs typeface="+mn-cs"/>
                        </a:rPr>
                        <a:t>52.35%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48.38%</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899101087"/>
                  </a:ext>
                </a:extLst>
              </a:tr>
              <a:tr h="692147">
                <a:tc>
                  <a:txBody>
                    <a:bodyPr/>
                    <a:lstStyle/>
                    <a:p>
                      <a:pPr marL="0" marR="0" algn="r">
                        <a:lnSpc>
                          <a:spcPct val="115000"/>
                        </a:lnSpc>
                        <a:spcBef>
                          <a:spcPts val="1200"/>
                        </a:spcBef>
                        <a:spcAft>
                          <a:spcPts val="1000"/>
                        </a:spcAft>
                      </a:pPr>
                      <a:r>
                        <a:rPr lang="en-US" sz="1800" dirty="0">
                          <a:effectLst/>
                        </a:rPr>
                        <a:t>2013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308,933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mn-lt"/>
                          <a:ea typeface="+mn-ea"/>
                          <a:cs typeface="+mn-cs"/>
                        </a:rPr>
                        <a:t>53.05%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rPr>
                        <a:t>49.25%</a:t>
                      </a: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mn-lt"/>
                          <a:ea typeface="+mn-ea"/>
                          <a:cs typeface="+mn-cs"/>
                        </a:rPr>
                        <a:t>83,882</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63500" algn="r">
                        <a:lnSpc>
                          <a:spcPct val="115000"/>
                        </a:lnSpc>
                        <a:spcBef>
                          <a:spcPts val="1200"/>
                        </a:spcBef>
                        <a:spcAft>
                          <a:spcPts val="1000"/>
                        </a:spcAft>
                      </a:pPr>
                      <a:r>
                        <a:rPr lang="en-US" sz="1800" dirty="0" smtClean="0">
                          <a:effectLst/>
                          <a:latin typeface="+mn-lt"/>
                          <a:ea typeface="+mn-ea"/>
                          <a:cs typeface="+mn-cs"/>
                        </a:rPr>
                        <a:t>53.55%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49.44%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182351530"/>
                  </a:ext>
                </a:extLst>
              </a:tr>
              <a:tr h="761278">
                <a:tc>
                  <a:txBody>
                    <a:bodyPr/>
                    <a:lstStyle/>
                    <a:p>
                      <a:pPr marL="0" marR="0" algn="r">
                        <a:lnSpc>
                          <a:spcPct val="115000"/>
                        </a:lnSpc>
                        <a:spcBef>
                          <a:spcPts val="0"/>
                        </a:spcBef>
                        <a:spcAft>
                          <a:spcPts val="1000"/>
                        </a:spcAft>
                      </a:pPr>
                      <a:r>
                        <a:rPr lang="en-US" sz="1800" dirty="0">
                          <a:effectLst/>
                          <a:sym typeface="Symbol" panose="05050102010706020507" pitchFamily="18" charset="2"/>
                        </a:rPr>
                        <a:t></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mn-lt"/>
                          <a:ea typeface="+mn-ea"/>
                          <a:cs typeface="+mn-cs"/>
                        </a:rPr>
                        <a:t>3.11%</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FF3300"/>
                          </a:solidFill>
                          <a:effectLst/>
                          <a:latin typeface="Calibri" panose="020F0502020204030204" pitchFamily="34" charset="0"/>
                          <a:ea typeface="等线" panose="02010600030101010101" pitchFamily="2" charset="-122"/>
                          <a:cs typeface="Times New Roman" panose="02020603050405020304" pitchFamily="18" charset="0"/>
                        </a:rPr>
                        <a:t>0.53%</a:t>
                      </a:r>
                      <a:endParaRPr lang="en-US" sz="1800" dirty="0">
                        <a:solidFill>
                          <a:srgbClr val="FF3300"/>
                        </a:solidFill>
                        <a:effectLst/>
                        <a:latin typeface="Calibri" panose="020F0502020204030204" pitchFamily="34" charset="0"/>
                        <a:ea typeface="等线" panose="02010600030101010101" pitchFamily="2" charset="-122"/>
                        <a:cs typeface="Times New Roman" panose="02020603050405020304" pitchFamily="18" charset="0"/>
                      </a:endParaRPr>
                    </a:p>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FF0000"/>
                          </a:solidFill>
                          <a:effectLst/>
                        </a:rPr>
                        <a:t>0.09%</a:t>
                      </a: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rPr>
                        <a:t>2.41%</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63500" lvl="0" indent="0" algn="r" defTabSz="914400" rtl="0" eaLnBrk="1" fontAlgn="auto" latinLnBrk="0" hangingPunct="1">
                        <a:lnSpc>
                          <a:spcPct val="115000"/>
                        </a:lnSpc>
                        <a:spcBef>
                          <a:spcPts val="0"/>
                        </a:spcBef>
                        <a:spcAft>
                          <a:spcPts val="1000"/>
                        </a:spcAft>
                        <a:buClrTx/>
                        <a:buSzTx/>
                        <a:buFontTx/>
                        <a:buNone/>
                        <a:tabLst/>
                        <a:defRPr/>
                      </a:pPr>
                      <a:r>
                        <a:rPr lang="en-US" sz="1800" b="0" dirty="0" smtClean="0">
                          <a:solidFill>
                            <a:srgbClr val="FF3300"/>
                          </a:solidFill>
                          <a:effectLst/>
                          <a:latin typeface="Calibri" panose="020F0502020204030204" pitchFamily="34" charset="0"/>
                          <a:ea typeface="等线" panose="02010600030101010101" pitchFamily="2" charset="-122"/>
                          <a:cs typeface="Times New Roman" panose="02020603050405020304" pitchFamily="18" charset="0"/>
                        </a:rPr>
                        <a:t>↓2.29%</a:t>
                      </a:r>
                      <a:endParaRPr lang="en-US" sz="1800" b="0" dirty="0">
                        <a:solidFill>
                          <a:srgbClr val="FF330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63500" lvl="0" indent="0" algn="r" defTabSz="914400" rtl="0" eaLnBrk="1" fontAlgn="auto" latinLnBrk="0" hangingPunct="1">
                        <a:lnSpc>
                          <a:spcPct val="115000"/>
                        </a:lnSpc>
                        <a:spcBef>
                          <a:spcPts val="0"/>
                        </a:spcBef>
                        <a:spcAft>
                          <a:spcPts val="1000"/>
                        </a:spcAft>
                        <a:buClrTx/>
                        <a:buSzTx/>
                        <a:buFontTx/>
                        <a:buNone/>
                        <a:tabLst/>
                        <a:defRPr/>
                      </a:pPr>
                      <a:r>
                        <a:rPr lang="en-US" sz="1800" b="0" dirty="0" smtClean="0">
                          <a:solidFill>
                            <a:srgbClr val="FF3300"/>
                          </a:solidFill>
                          <a:effectLst/>
                          <a:latin typeface="Calibri" panose="020F0502020204030204" pitchFamily="34" charset="0"/>
                          <a:ea typeface="等线" panose="02010600030101010101" pitchFamily="2" charset="-122"/>
                          <a:cs typeface="Times New Roman" panose="02020603050405020304" pitchFamily="18" charset="0"/>
                        </a:rPr>
                        <a:t>↓1.06%</a:t>
                      </a:r>
                      <a:endParaRPr lang="en-US" sz="1800" b="0" dirty="0">
                        <a:solidFill>
                          <a:srgbClr val="FF330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4284605829"/>
                  </a:ext>
                </a:extLst>
              </a:tr>
            </a:tbl>
          </a:graphicData>
        </a:graphic>
      </p:graphicFrame>
      <p:sp>
        <p:nvSpPr>
          <p:cNvPr id="51" name="Rectangle 43"/>
          <p:cNvSpPr>
            <a:spLocks noChangeArrowheads="1"/>
          </p:cNvSpPr>
          <p:nvPr/>
        </p:nvSpPr>
        <p:spPr bwMode="auto">
          <a:xfrm>
            <a:off x="478712" y="182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2" name="Rectangle 44"/>
          <p:cNvSpPr>
            <a:spLocks noChangeArrowheads="1"/>
          </p:cNvSpPr>
          <p:nvPr/>
        </p:nvSpPr>
        <p:spPr bwMode="auto">
          <a:xfrm>
            <a:off x="0" y="5355480"/>
            <a:ext cx="8148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(Source: </a:t>
            </a:r>
            <a:r>
              <a:rPr lang="en-US" altLang="en-US" sz="1200" dirty="0" smtClean="0">
                <a:latin typeface="Calibri" panose="020F0502020204030204" pitchFamily="34" charset="0"/>
                <a:ea typeface="等线" panose="02010600030101010101" pitchFamily="2" charset="-122"/>
                <a:cs typeface="Times New Roman" panose="02020603050405020304" pitchFamily="18" charset="0"/>
              </a:rPr>
              <a:t>Personal Communication with Dr. Denise Davis at Communities Foundation of Texas</a:t>
            </a:r>
            <a:r>
              <a:rPr kumimoji="0" lang="en-US" altLang="en-US" sz="1200" b="0" i="0" u="none" strike="noStrike" cap="none" normalizeH="0" baseline="0" dirty="0" smtClean="0">
                <a:ln>
                  <a:noFill/>
                </a:ln>
                <a:solidFill>
                  <a:srgbClr val="000000"/>
                </a:solidFill>
                <a:effectLst/>
                <a:latin typeface="Arial" panose="020B0604020202020204" pitchFamily="34" charset="0"/>
                <a:ea typeface="等线" panose="02010600030101010101" pitchFamily="2" charset="-122"/>
                <a:cs typeface="Arial" panose="020B0604020202020204" pitchFamily="34" charset="0"/>
              </a:rPr>
              <a:t>])</a:t>
            </a:r>
            <a:r>
              <a:rPr kumimoji="0" lang="en-US" altLang="en-US" sz="1200" b="0" i="0" u="none" strike="noStrike" cap="none" normalizeH="0" baseline="0" dirty="0" smtClean="0">
                <a:ln>
                  <a:noFill/>
                </a:ln>
                <a:solidFill>
                  <a:srgbClr val="FF0000"/>
                </a:solidFill>
                <a:effectLst/>
                <a:latin typeface="Tahoma" panose="020B0604030504040204" pitchFamily="34" charset="0"/>
                <a:ea typeface="等线" panose="02010600030101010101" pitchFamily="2" charset="-122"/>
                <a:cs typeface="Tahoma" panose="020B0604030504040204" pitchFamily="34" charset="0"/>
              </a:rPr>
              <a:t> </a:t>
            </a:r>
            <a:endParaRPr kumimoji="0" lang="en-US" altLang="en-US" sz="1200" b="0" i="0" u="none" strike="noStrike" cap="none" normalizeH="0" baseline="0" dirty="0">
              <a:ln>
                <a:noFill/>
              </a:ln>
              <a:solidFill>
                <a:schemeClr val="tx1"/>
              </a:solidFill>
              <a:effectLst/>
            </a:endParaRPr>
          </a:p>
        </p:txBody>
      </p:sp>
      <p:cxnSp>
        <p:nvCxnSpPr>
          <p:cNvPr id="85" name="Straight Arrow Connector 84"/>
          <p:cNvCxnSpPr/>
          <p:nvPr/>
        </p:nvCxnSpPr>
        <p:spPr>
          <a:xfrm flipV="1">
            <a:off x="1143000" y="4648200"/>
            <a:ext cx="0" cy="209550"/>
          </a:xfrm>
          <a:prstGeom prst="straightConnector1">
            <a:avLst/>
          </a:prstGeom>
          <a:noFill/>
          <a:ln w="28575" cap="flat" cmpd="sng" algn="ctr">
            <a:solidFill>
              <a:srgbClr val="0FDB53"/>
            </a:solidFill>
            <a:prstDash val="solid"/>
            <a:tailEnd type="arrow"/>
          </a:ln>
          <a:effectLst/>
        </p:spPr>
      </p:cxnSp>
      <p:sp>
        <p:nvSpPr>
          <p:cNvPr id="94" name="Rectangle 44"/>
          <p:cNvSpPr>
            <a:spLocks noChangeArrowheads="1"/>
          </p:cNvSpPr>
          <p:nvPr/>
        </p:nvSpPr>
        <p:spPr bwMode="auto">
          <a:xfrm>
            <a:off x="160338" y="6148160"/>
            <a:ext cx="88312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Note 1</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 </a:t>
            </a:r>
            <a:r>
              <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rPr>
              <a:t></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ahoma" panose="020B0604030504040204" pitchFamily="34" charset="0"/>
              </a:rPr>
              <a:t> = Change from 2013 to 2014</a:t>
            </a:r>
            <a:endParaRPr kumimoji="0" lang="en-US" altLang="en-US" sz="600" b="0" i="0" u="none"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endParaRPr>
          </a:p>
        </p:txBody>
      </p:sp>
      <p:cxnSp>
        <p:nvCxnSpPr>
          <p:cNvPr id="9" name="Straight Arrow Connector 8">
            <a:extLst>
              <a:ext uri="{FF2B5EF4-FFF2-40B4-BE49-F238E27FC236}">
                <a16:creationId xmlns="" xmlns:a16="http://schemas.microsoft.com/office/drawing/2014/main" id="{0146536D-8376-40BB-8B38-4E648A293312}"/>
              </a:ext>
            </a:extLst>
          </p:cNvPr>
          <p:cNvCxnSpPr/>
          <p:nvPr/>
        </p:nvCxnSpPr>
        <p:spPr>
          <a:xfrm flipV="1">
            <a:off x="5257800" y="4648200"/>
            <a:ext cx="0" cy="209550"/>
          </a:xfrm>
          <a:prstGeom prst="straightConnector1">
            <a:avLst/>
          </a:prstGeom>
          <a:noFill/>
          <a:ln w="28575" cap="flat" cmpd="sng" algn="ctr">
            <a:solidFill>
              <a:srgbClr val="0FDB53"/>
            </a:solidFill>
            <a:prstDash val="solid"/>
            <a:tailEnd type="arrow"/>
          </a:ln>
          <a:effectLst/>
        </p:spPr>
      </p:cxnSp>
      <p:cxnSp>
        <p:nvCxnSpPr>
          <p:cNvPr id="13" name="Straight Arrow Connector 12">
            <a:extLst>
              <a:ext uri="{FF2B5EF4-FFF2-40B4-BE49-F238E27FC236}">
                <a16:creationId xmlns="" xmlns:a16="http://schemas.microsoft.com/office/drawing/2014/main" id="{882A44C1-66DF-437C-A396-EFA419354190}"/>
              </a:ext>
            </a:extLst>
          </p:cNvPr>
          <p:cNvCxnSpPr>
            <a:cxnSpLocks/>
          </p:cNvCxnSpPr>
          <p:nvPr/>
        </p:nvCxnSpPr>
        <p:spPr>
          <a:xfrm>
            <a:off x="4038600" y="4648200"/>
            <a:ext cx="0" cy="209550"/>
          </a:xfrm>
          <a:prstGeom prst="straightConnector1">
            <a:avLst/>
          </a:prstGeom>
          <a:noFill/>
          <a:ln w="28575" cap="flat" cmpd="sng" algn="ctr">
            <a:solidFill>
              <a:srgbClr val="FF0000"/>
            </a:solidFill>
            <a:prstDash val="solid"/>
            <a:tailEnd type="arrow"/>
          </a:ln>
          <a:effectLst/>
        </p:spPr>
      </p:cxnSp>
      <p:cxnSp>
        <p:nvCxnSpPr>
          <p:cNvPr id="14" name="Straight Arrow Connector 13">
            <a:extLst>
              <a:ext uri="{FF2B5EF4-FFF2-40B4-BE49-F238E27FC236}">
                <a16:creationId xmlns="" xmlns:a16="http://schemas.microsoft.com/office/drawing/2014/main" id="{438E0963-9E45-416F-9C21-2AABE3152225}"/>
              </a:ext>
            </a:extLst>
          </p:cNvPr>
          <p:cNvCxnSpPr>
            <a:cxnSpLocks/>
          </p:cNvCxnSpPr>
          <p:nvPr/>
        </p:nvCxnSpPr>
        <p:spPr>
          <a:xfrm>
            <a:off x="2514600" y="4648200"/>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233531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14400"/>
          </a:xfrm>
          <a:solidFill>
            <a:srgbClr val="FF6600"/>
          </a:solidFill>
        </p:spPr>
        <p:txBody>
          <a:bodyPr/>
          <a:lstStyle/>
          <a:p>
            <a:pPr eaLnBrk="1" hangingPunct="1"/>
            <a:r>
              <a:rPr lang="en-US" sz="3600" b="1" dirty="0"/>
              <a:t>The Context</a:t>
            </a:r>
          </a:p>
        </p:txBody>
      </p:sp>
      <p:graphicFrame>
        <p:nvGraphicFramePr>
          <p:cNvPr id="3" name="Table 2"/>
          <p:cNvGraphicFramePr>
            <a:graphicFrameLocks noGrp="1"/>
          </p:cNvGraphicFramePr>
          <p:nvPr>
            <p:extLst>
              <p:ext uri="{D42A27DB-BD31-4B8C-83A1-F6EECF244321}">
                <p14:modId xmlns:p14="http://schemas.microsoft.com/office/powerpoint/2010/main" val="3805976975"/>
              </p:ext>
            </p:extLst>
          </p:nvPr>
        </p:nvGraphicFramePr>
        <p:xfrm>
          <a:off x="76200" y="919316"/>
          <a:ext cx="8915400" cy="5736986"/>
        </p:xfrm>
        <a:graphic>
          <a:graphicData uri="http://schemas.openxmlformats.org/drawingml/2006/table">
            <a:tbl>
              <a:tblPr>
                <a:tableStyleId>{5C22544A-7EE6-4342-B048-85BDC9FD1C3A}</a:tableStyleId>
              </a:tblPr>
              <a:tblGrid>
                <a:gridCol w="2267143">
                  <a:extLst>
                    <a:ext uri="{9D8B030D-6E8A-4147-A177-3AD203B41FA5}">
                      <a16:colId xmlns="" xmlns:a16="http://schemas.microsoft.com/office/drawing/2014/main" val="20000"/>
                    </a:ext>
                  </a:extLst>
                </a:gridCol>
                <a:gridCol w="6648257">
                  <a:extLst>
                    <a:ext uri="{9D8B030D-6E8A-4147-A177-3AD203B41FA5}">
                      <a16:colId xmlns="" xmlns:a16="http://schemas.microsoft.com/office/drawing/2014/main" val="20001"/>
                    </a:ext>
                  </a:extLst>
                </a:gridCol>
              </a:tblGrid>
              <a:tr h="480859">
                <a:tc>
                  <a:txBody>
                    <a:bodyPr/>
                    <a:lstStyle/>
                    <a:p>
                      <a:pPr marL="0" marR="0">
                        <a:lnSpc>
                          <a:spcPct val="107000"/>
                        </a:lnSpc>
                        <a:spcBef>
                          <a:spcPts val="0"/>
                        </a:spcBef>
                        <a:spcAft>
                          <a:spcPts val="800"/>
                        </a:spcAft>
                      </a:pPr>
                      <a:r>
                        <a:rPr lang="en-US" sz="2600" b="1" dirty="0">
                          <a:effectLst/>
                        </a:rPr>
                        <a:t>Category</a:t>
                      </a:r>
                      <a:endParaRPr lang="en-US" sz="2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tc>
                  <a:txBody>
                    <a:bodyPr/>
                    <a:lstStyle/>
                    <a:p>
                      <a:pPr marL="0" marR="0">
                        <a:lnSpc>
                          <a:spcPct val="107000"/>
                        </a:lnSpc>
                        <a:spcBef>
                          <a:spcPts val="0"/>
                        </a:spcBef>
                        <a:spcAft>
                          <a:spcPts val="800"/>
                        </a:spcAft>
                      </a:pPr>
                      <a:r>
                        <a:rPr lang="en-US" sz="2600" b="1" dirty="0">
                          <a:effectLst/>
                        </a:rPr>
                        <a:t>Indicators</a:t>
                      </a:r>
                      <a:endParaRPr lang="en-US" sz="2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extLst>
                  <a:ext uri="{0D108BD9-81ED-4DB2-BD59-A6C34878D82A}">
                    <a16:rowId xmlns="" xmlns:a16="http://schemas.microsoft.com/office/drawing/2014/main" val="10000"/>
                  </a:ext>
                </a:extLst>
              </a:tr>
              <a:tr h="1622348">
                <a:tc>
                  <a:txBody>
                    <a:bodyPr/>
                    <a:lstStyle/>
                    <a:p>
                      <a:pPr marL="0" marR="0">
                        <a:lnSpc>
                          <a:spcPct val="107000"/>
                        </a:lnSpc>
                        <a:spcBef>
                          <a:spcPts val="0"/>
                        </a:spcBef>
                        <a:spcAft>
                          <a:spcPts val="800"/>
                        </a:spcAft>
                      </a:pPr>
                      <a:r>
                        <a:rPr lang="en-US" sz="1600" b="1" dirty="0">
                          <a:effectLst/>
                        </a:rPr>
                        <a:t>North Texas</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tc>
                  <a:txBody>
                    <a:bodyPr/>
                    <a:lstStyle/>
                    <a:p>
                      <a:pPr marL="342900" marR="0" lvl="0" indent="-342900">
                        <a:lnSpc>
                          <a:spcPct val="107000"/>
                        </a:lnSpc>
                        <a:spcBef>
                          <a:spcPts val="0"/>
                        </a:spcBef>
                        <a:spcAft>
                          <a:spcPts val="800"/>
                        </a:spcAft>
                        <a:buFont typeface="+mj-lt"/>
                        <a:buAutoNum type="arabicPeriod"/>
                        <a:tabLst>
                          <a:tab pos="457200" algn="l"/>
                        </a:tabLst>
                      </a:pPr>
                      <a:r>
                        <a:rPr lang="en-US" sz="1600" b="1" dirty="0">
                          <a:effectLst/>
                        </a:rPr>
                        <a:t>THECB Regions 3 (Metroplex</a:t>
                      </a:r>
                      <a:r>
                        <a:rPr lang="en-US" sz="1600" b="1" baseline="0" dirty="0">
                          <a:effectLst/>
                        </a:rPr>
                        <a:t> Region)</a:t>
                      </a:r>
                    </a:p>
                    <a:p>
                      <a:pPr marL="342900" marR="0" lvl="0" indent="-342900">
                        <a:lnSpc>
                          <a:spcPct val="107000"/>
                        </a:lnSpc>
                        <a:spcBef>
                          <a:spcPts val="0"/>
                        </a:spcBef>
                        <a:spcAft>
                          <a:spcPts val="800"/>
                        </a:spcAft>
                        <a:buFont typeface="+mj-lt"/>
                        <a:buAutoNum type="arabicPeriod"/>
                        <a:tabLst>
                          <a:tab pos="457200" algn="l"/>
                        </a:tabLst>
                      </a:pPr>
                      <a:r>
                        <a:rPr lang="en-US" sz="1600" b="1" dirty="0">
                          <a:effectLst/>
                        </a:rPr>
                        <a:t> Institutions of Higher Education in Region 3</a:t>
                      </a:r>
                    </a:p>
                    <a:p>
                      <a:pPr marL="342900" marR="0" lvl="0" indent="-342900">
                        <a:lnSpc>
                          <a:spcPct val="107000"/>
                        </a:lnSpc>
                        <a:spcBef>
                          <a:spcPts val="0"/>
                        </a:spcBef>
                        <a:spcAft>
                          <a:spcPts val="800"/>
                        </a:spcAft>
                        <a:buFont typeface="+mj-lt"/>
                        <a:buAutoNum type="arabicPeriod"/>
                        <a:tabLst>
                          <a:tab pos="457200" algn="l"/>
                        </a:tabLst>
                      </a:pPr>
                      <a:r>
                        <a:rPr lang="en-US" sz="1600" b="1" dirty="0">
                          <a:effectLst/>
                        </a:rPr>
                        <a:t>Texas Education Agency Education Service Centers (ESCs 10 and 11)</a:t>
                      </a:r>
                    </a:p>
                    <a:p>
                      <a:pPr marL="342900" marR="0" lvl="0" indent="-342900">
                        <a:lnSpc>
                          <a:spcPct val="107000"/>
                        </a:lnSpc>
                        <a:spcBef>
                          <a:spcPts val="0"/>
                        </a:spcBef>
                        <a:spcAft>
                          <a:spcPts val="800"/>
                        </a:spcAft>
                        <a:buFont typeface="+mj-lt"/>
                        <a:buAutoNum type="arabicPeriod"/>
                        <a:tabLst>
                          <a:tab pos="457200" algn="l"/>
                        </a:tabLst>
                      </a:pPr>
                      <a:r>
                        <a:rPr lang="en-US" sz="1600" b="1" dirty="0">
                          <a:effectLst/>
                        </a:rPr>
                        <a:t>Municipal Counties:</a:t>
                      </a:r>
                      <a:r>
                        <a:rPr lang="en-US" sz="1600" b="1" baseline="0" dirty="0">
                          <a:effectLst/>
                        </a:rPr>
                        <a:t> Collin, Dallas, Denton, and Tarrant</a:t>
                      </a:r>
                      <a:endParaRPr lang="en-US" sz="1600" b="1" dirty="0">
                        <a:effectLst/>
                      </a:endParaRPr>
                    </a:p>
                    <a:p>
                      <a:pPr marL="0" marR="0" lvl="0" indent="0">
                        <a:lnSpc>
                          <a:spcPct val="107000"/>
                        </a:lnSpc>
                        <a:spcBef>
                          <a:spcPts val="0"/>
                        </a:spcBef>
                        <a:spcAft>
                          <a:spcPts val="800"/>
                        </a:spcAft>
                        <a:buFont typeface="+mj-lt"/>
                        <a:buNone/>
                        <a:tabLst>
                          <a:tab pos="457200" algn="l"/>
                        </a:tabLst>
                      </a:pPr>
                      <a:endParaRPr lang="en-US" sz="1600" b="1" dirty="0">
                        <a:effectLst/>
                      </a:endParaRPr>
                    </a:p>
                  </a:txBody>
                  <a:tcPr marL="9525" marR="9525" marT="9525" marB="0"/>
                </a:tc>
                <a:extLst>
                  <a:ext uri="{0D108BD9-81ED-4DB2-BD59-A6C34878D82A}">
                    <a16:rowId xmlns="" xmlns:a16="http://schemas.microsoft.com/office/drawing/2014/main" val="10001"/>
                  </a:ext>
                </a:extLst>
              </a:tr>
              <a:tr h="2609490">
                <a:tc>
                  <a:txBody>
                    <a:bodyPr/>
                    <a:lstStyle/>
                    <a:p>
                      <a:pPr marL="0" marR="0">
                        <a:lnSpc>
                          <a:spcPct val="107000"/>
                        </a:lnSpc>
                        <a:spcBef>
                          <a:spcPts val="0"/>
                        </a:spcBef>
                        <a:spcAft>
                          <a:spcPts val="800"/>
                        </a:spcAft>
                      </a:pPr>
                      <a:r>
                        <a:rPr lang="en-US" sz="1600" b="1" dirty="0">
                          <a:effectLst/>
                        </a:rPr>
                        <a:t>TAPR</a:t>
                      </a:r>
                      <a:r>
                        <a:rPr lang="en-US" sz="1600" b="1" baseline="0" dirty="0">
                          <a:effectLst/>
                        </a:rPr>
                        <a:t> </a:t>
                      </a:r>
                      <a:r>
                        <a:rPr lang="en-US" sz="1600" b="1" dirty="0">
                          <a:effectLst/>
                        </a:rPr>
                        <a:t>Reporting System</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tc>
                  <a:txBody>
                    <a:bodyPr/>
                    <a:lstStyle/>
                    <a:p>
                      <a:pPr marL="342900" marR="0" lvl="0" indent="-342900">
                        <a:lnSpc>
                          <a:spcPct val="107000"/>
                        </a:lnSpc>
                        <a:spcBef>
                          <a:spcPts val="0"/>
                        </a:spcBef>
                        <a:spcAft>
                          <a:spcPts val="800"/>
                        </a:spcAft>
                        <a:buFont typeface="+mj-lt"/>
                        <a:buAutoNum type="arabicPeriod"/>
                        <a:tabLst>
                          <a:tab pos="457200" algn="l"/>
                        </a:tabLst>
                      </a:pPr>
                      <a:r>
                        <a:rPr lang="en-US" sz="1600" b="1" dirty="0" smtClean="0">
                          <a:effectLst/>
                        </a:rPr>
                        <a:t>TAPR </a:t>
                      </a:r>
                      <a:r>
                        <a:rPr lang="en-US" sz="1600" b="1" dirty="0">
                          <a:effectLst/>
                        </a:rPr>
                        <a:t>replaced </a:t>
                      </a:r>
                      <a:r>
                        <a:rPr lang="en-US" sz="1600" b="1" dirty="0" smtClean="0">
                          <a:effectLst/>
                        </a:rPr>
                        <a:t>AEIS </a:t>
                      </a:r>
                      <a:r>
                        <a:rPr lang="en-US" sz="1600" b="1" dirty="0">
                          <a:effectLst/>
                        </a:rPr>
                        <a:t>on a phase-out </a:t>
                      </a:r>
                      <a:r>
                        <a:rPr lang="en-US" sz="1600" b="1" dirty="0" smtClean="0">
                          <a:effectLst/>
                        </a:rPr>
                        <a:t>basis, </a:t>
                      </a:r>
                      <a:r>
                        <a:rPr lang="en-US" sz="1600" b="1" dirty="0">
                          <a:effectLst/>
                        </a:rPr>
                        <a:t>starting with the 2011-2012 ninth grade. </a:t>
                      </a:r>
                      <a:r>
                        <a:rPr lang="en-US" sz="1600" b="1" dirty="0" smtClean="0">
                          <a:effectLst/>
                        </a:rPr>
                        <a:t>Because our focus is on </a:t>
                      </a:r>
                      <a:r>
                        <a:rPr lang="en-US" sz="1600" b="1" dirty="0">
                          <a:effectLst/>
                        </a:rPr>
                        <a:t>the </a:t>
                      </a:r>
                      <a:r>
                        <a:rPr lang="en-US" sz="1600" b="1" dirty="0" smtClean="0">
                          <a:effectLst/>
                        </a:rPr>
                        <a:t>senior year of high </a:t>
                      </a:r>
                      <a:r>
                        <a:rPr lang="en-US" sz="1600" b="1" dirty="0">
                          <a:effectLst/>
                        </a:rPr>
                        <a:t>school </a:t>
                      </a:r>
                      <a:r>
                        <a:rPr lang="en-US" sz="1600" b="1" dirty="0" smtClean="0">
                          <a:effectLst/>
                        </a:rPr>
                        <a:t>senior, </a:t>
                      </a:r>
                      <a:r>
                        <a:rPr lang="en-US" sz="1600" b="1" dirty="0">
                          <a:effectLst/>
                        </a:rPr>
                        <a:t>this change generally </a:t>
                      </a:r>
                      <a:r>
                        <a:rPr lang="en-US" sz="1600" b="1" dirty="0" smtClean="0">
                          <a:effectLst/>
                        </a:rPr>
                        <a:t>did </a:t>
                      </a:r>
                      <a:r>
                        <a:rPr lang="en-US" sz="1600" b="1" dirty="0">
                          <a:effectLst/>
                        </a:rPr>
                        <a:t>not affect the indicators chosen fo</a:t>
                      </a:r>
                      <a:r>
                        <a:rPr lang="en-US" sz="1600" b="1" baseline="0" dirty="0">
                          <a:effectLst/>
                        </a:rPr>
                        <a:t>r this </a:t>
                      </a:r>
                      <a:r>
                        <a:rPr lang="en-US" sz="1600" b="1" dirty="0">
                          <a:effectLst/>
                        </a:rPr>
                        <a:t>report.</a:t>
                      </a:r>
                    </a:p>
                    <a:p>
                      <a:pPr marL="342900" marR="0" lvl="0" indent="-342900">
                        <a:lnSpc>
                          <a:spcPct val="107000"/>
                        </a:lnSpc>
                        <a:spcBef>
                          <a:spcPts val="0"/>
                        </a:spcBef>
                        <a:spcAft>
                          <a:spcPts val="800"/>
                        </a:spcAft>
                        <a:buFont typeface="+mj-lt"/>
                        <a:buAutoNum type="arabicPeriod"/>
                        <a:tabLst>
                          <a:tab pos="457200" algn="l"/>
                        </a:tabLst>
                      </a:pPr>
                      <a:r>
                        <a:rPr lang="en-US" sz="1600" b="1" dirty="0">
                          <a:effectLst/>
                        </a:rPr>
                        <a:t>One key difference between </a:t>
                      </a:r>
                      <a:r>
                        <a:rPr lang="en-US" sz="1600" b="1" dirty="0" smtClean="0">
                          <a:effectLst/>
                        </a:rPr>
                        <a:t>TAPR </a:t>
                      </a:r>
                      <a:r>
                        <a:rPr lang="en-US" sz="1600" b="1" dirty="0">
                          <a:effectLst/>
                        </a:rPr>
                        <a:t>and AEIS </a:t>
                      </a:r>
                      <a:r>
                        <a:rPr lang="en-US" sz="1600" b="1" dirty="0" smtClean="0">
                          <a:effectLst/>
                        </a:rPr>
                        <a:t>was</a:t>
                      </a:r>
                      <a:r>
                        <a:rPr lang="en-US" sz="1600" b="1" baseline="0" dirty="0" smtClean="0">
                          <a:effectLst/>
                        </a:rPr>
                        <a:t> the use in</a:t>
                      </a:r>
                      <a:r>
                        <a:rPr lang="en-US" sz="1600" b="1" dirty="0" smtClean="0">
                          <a:effectLst/>
                        </a:rPr>
                        <a:t> TAPR of</a:t>
                      </a:r>
                      <a:r>
                        <a:rPr lang="en-US" sz="1600" b="1" baseline="0" dirty="0" smtClean="0">
                          <a:effectLst/>
                        </a:rPr>
                        <a:t> STARR and</a:t>
                      </a:r>
                      <a:r>
                        <a:rPr lang="en-US" sz="1600" b="1" dirty="0" smtClean="0">
                          <a:effectLst/>
                        </a:rPr>
                        <a:t> </a:t>
                      </a:r>
                      <a:r>
                        <a:rPr lang="en-US" sz="1600" b="1" dirty="0">
                          <a:effectLst/>
                        </a:rPr>
                        <a:t>EOC (End Of Course) tests, instead of TAKS </a:t>
                      </a:r>
                      <a:r>
                        <a:rPr lang="en-US" sz="1600" b="1" dirty="0" smtClean="0">
                          <a:effectLst/>
                        </a:rPr>
                        <a:t>effective</a:t>
                      </a:r>
                      <a:r>
                        <a:rPr lang="en-US" sz="1600" b="1" baseline="0" dirty="0" smtClean="0">
                          <a:effectLst/>
                        </a:rPr>
                        <a:t> 2012-13.</a:t>
                      </a:r>
                      <a:endParaRPr lang="en-US" sz="1600" b="1" dirty="0">
                        <a:effectLst/>
                      </a:endParaRPr>
                    </a:p>
                    <a:p>
                      <a:pPr marL="342900" marR="0" lvl="0" indent="-342900">
                        <a:lnSpc>
                          <a:spcPct val="107000"/>
                        </a:lnSpc>
                        <a:spcBef>
                          <a:spcPts val="0"/>
                        </a:spcBef>
                        <a:spcAft>
                          <a:spcPts val="800"/>
                        </a:spcAft>
                        <a:buFont typeface="+mj-lt"/>
                        <a:buAutoNum type="arabicPeriod"/>
                        <a:tabLst>
                          <a:tab pos="457200" algn="l"/>
                        </a:tabLst>
                      </a:pPr>
                      <a:r>
                        <a:rPr lang="en-US" altLang="zh-CN" sz="1600" b="1" kern="1200" dirty="0" smtClean="0">
                          <a:solidFill>
                            <a:srgbClr val="FF0000"/>
                          </a:solidFill>
                          <a:effectLst/>
                          <a:latin typeface="+mn-lt"/>
                          <a:ea typeface="+mn-ea"/>
                          <a:cs typeface="+mn-cs"/>
                        </a:rPr>
                        <a:t>In</a:t>
                      </a:r>
                      <a:r>
                        <a:rPr lang="en-US" altLang="zh-CN" sz="1600" b="1" kern="1200" baseline="0" dirty="0" smtClean="0">
                          <a:solidFill>
                            <a:srgbClr val="FF0000"/>
                          </a:solidFill>
                          <a:effectLst/>
                          <a:latin typeface="+mn-lt"/>
                          <a:ea typeface="+mn-ea"/>
                          <a:cs typeface="+mn-cs"/>
                        </a:rPr>
                        <a:t> 2015-16, the TSIA (Texas Success Initiative Assessment) replaced TAKs-based exit assessments as indicators of college readiness. The impact of this change in very evident in the 2015-16 report</a:t>
                      </a:r>
                      <a:r>
                        <a:rPr lang="en-US" altLang="zh-CN" sz="1800" b="1" kern="1200" baseline="0" dirty="0" smtClean="0">
                          <a:solidFill>
                            <a:srgbClr val="FF0000"/>
                          </a:solidFill>
                          <a:effectLst/>
                          <a:latin typeface="+mn-lt"/>
                          <a:ea typeface="+mn-ea"/>
                          <a:cs typeface="+mn-cs"/>
                        </a:rPr>
                        <a:t>.</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extLst>
                  <a:ext uri="{0D108BD9-81ED-4DB2-BD59-A6C34878D82A}">
                    <a16:rowId xmlns="" xmlns:a16="http://schemas.microsoft.com/office/drawing/2014/main" val="10002"/>
                  </a:ext>
                </a:extLst>
              </a:tr>
              <a:tr h="926104">
                <a:tc>
                  <a:txBody>
                    <a:bodyPr/>
                    <a:lstStyle/>
                    <a:p>
                      <a:pPr marL="0" marR="0">
                        <a:lnSpc>
                          <a:spcPct val="107000"/>
                        </a:lnSpc>
                        <a:spcBef>
                          <a:spcPts val="0"/>
                        </a:spcBef>
                        <a:spcAft>
                          <a:spcPts val="800"/>
                        </a:spcAft>
                      </a:pPr>
                      <a:r>
                        <a:rPr lang="en-US" sz="1600" b="1">
                          <a:effectLst/>
                        </a:rPr>
                        <a:t>Demographics</a:t>
                      </a:r>
                      <a:endParaRPr lang="en-US" sz="1600" b="1">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tc>
                  <a:txBody>
                    <a:bodyPr/>
                    <a:lstStyle/>
                    <a:p>
                      <a:pPr marL="342900" marR="0" lvl="0" indent="-342900">
                        <a:lnSpc>
                          <a:spcPct val="107000"/>
                        </a:lnSpc>
                        <a:spcBef>
                          <a:spcPts val="0"/>
                        </a:spcBef>
                        <a:spcAft>
                          <a:spcPts val="800"/>
                        </a:spcAft>
                        <a:buFont typeface="+mj-lt"/>
                        <a:buAutoNum type="arabicPeriod"/>
                        <a:tabLst>
                          <a:tab pos="457200" algn="l"/>
                        </a:tabLst>
                      </a:pPr>
                      <a:r>
                        <a:rPr lang="en-US" sz="1600" b="1" dirty="0">
                          <a:effectLst/>
                        </a:rPr>
                        <a:t>2000 and 2010 Population Estimates and 2015 and 2020 Projections in State and Region 3 by Ethnicity (Ages 18 – 35 only)</a:t>
                      </a:r>
                      <a:endParaRPr lang="en-US" sz="1600" b="1" dirty="0">
                        <a:effectLst/>
                        <a:latin typeface="Calibri" panose="020F0502020204030204" pitchFamily="34" charset="0"/>
                        <a:ea typeface="SimSun" panose="02010600030101010101" pitchFamily="2" charset="-122"/>
                        <a:cs typeface="Times New Roman" panose="02020603050405020304" pitchFamily="18" charset="0"/>
                      </a:endParaRPr>
                    </a:p>
                  </a:txBody>
                  <a:tcPr marL="9525" marR="9525" marT="9525"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622929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762000"/>
          </a:xfrm>
          <a:solidFill>
            <a:srgbClr val="FF6600"/>
          </a:solidFill>
        </p:spPr>
        <p:txBody>
          <a:bodyPr/>
          <a:lstStyle/>
          <a:p>
            <a:r>
              <a:rPr lang="en-US" sz="2400" b="1" dirty="0"/>
              <a:t>High School Graduates Enrolled in </a:t>
            </a:r>
            <a:r>
              <a:rPr lang="en-US" sz="2400" b="1" dirty="0" smtClean="0"/>
              <a:t>Texas Higher </a:t>
            </a:r>
            <a:r>
              <a:rPr lang="en-US" sz="2400" b="1" dirty="0"/>
              <a:t>Education </a:t>
            </a:r>
            <a:r>
              <a:rPr lang="en-US" sz="2400" b="1" dirty="0" smtClean="0"/>
              <a:t>and Mean Annual Rate of Change from </a:t>
            </a:r>
            <a:r>
              <a:rPr lang="en-US" sz="2400" b="1" dirty="0"/>
              <a:t>1996 to 2016 in Four North Texas Counties</a:t>
            </a:r>
          </a:p>
        </p:txBody>
      </p:sp>
      <p:graphicFrame>
        <p:nvGraphicFramePr>
          <p:cNvPr id="6" name="Table 5"/>
          <p:cNvGraphicFramePr>
            <a:graphicFrameLocks noGrp="1"/>
          </p:cNvGraphicFramePr>
          <p:nvPr>
            <p:extLst>
              <p:ext uri="{D42A27DB-BD31-4B8C-83A1-F6EECF244321}">
                <p14:modId xmlns:p14="http://schemas.microsoft.com/office/powerpoint/2010/main" val="2538171293"/>
              </p:ext>
            </p:extLst>
          </p:nvPr>
        </p:nvGraphicFramePr>
        <p:xfrm>
          <a:off x="76200" y="767586"/>
          <a:ext cx="8991600" cy="4026202"/>
        </p:xfrm>
        <a:graphic>
          <a:graphicData uri="http://schemas.openxmlformats.org/drawingml/2006/table">
            <a:tbl>
              <a:tblPr firstRow="1" firstCol="1" bandRow="1">
                <a:tableStyleId>{5C22544A-7EE6-4342-B048-85BDC9FD1C3A}</a:tableStyleId>
              </a:tblPr>
              <a:tblGrid>
                <a:gridCol w="1937237">
                  <a:extLst>
                    <a:ext uri="{9D8B030D-6E8A-4147-A177-3AD203B41FA5}">
                      <a16:colId xmlns="" xmlns:a16="http://schemas.microsoft.com/office/drawing/2014/main" val="20000"/>
                    </a:ext>
                  </a:extLst>
                </a:gridCol>
                <a:gridCol w="1614853">
                  <a:extLst>
                    <a:ext uri="{9D8B030D-6E8A-4147-A177-3AD203B41FA5}">
                      <a16:colId xmlns="" xmlns:a16="http://schemas.microsoft.com/office/drawing/2014/main" val="20001"/>
                    </a:ext>
                  </a:extLst>
                </a:gridCol>
                <a:gridCol w="1529862">
                  <a:extLst>
                    <a:ext uri="{9D8B030D-6E8A-4147-A177-3AD203B41FA5}">
                      <a16:colId xmlns="" xmlns:a16="http://schemas.microsoft.com/office/drawing/2014/main" val="20002"/>
                    </a:ext>
                  </a:extLst>
                </a:gridCol>
                <a:gridCol w="1529862">
                  <a:extLst>
                    <a:ext uri="{9D8B030D-6E8A-4147-A177-3AD203B41FA5}">
                      <a16:colId xmlns="" xmlns:a16="http://schemas.microsoft.com/office/drawing/2014/main" val="20003"/>
                    </a:ext>
                  </a:extLst>
                </a:gridCol>
                <a:gridCol w="1274885">
                  <a:extLst>
                    <a:ext uri="{9D8B030D-6E8A-4147-A177-3AD203B41FA5}">
                      <a16:colId xmlns="" xmlns:a16="http://schemas.microsoft.com/office/drawing/2014/main" val="20004"/>
                    </a:ext>
                  </a:extLst>
                </a:gridCol>
                <a:gridCol w="1104901">
                  <a:extLst>
                    <a:ext uri="{9D8B030D-6E8A-4147-A177-3AD203B41FA5}">
                      <a16:colId xmlns="" xmlns:a16="http://schemas.microsoft.com/office/drawing/2014/main" val="20005"/>
                    </a:ext>
                  </a:extLst>
                </a:gridCol>
              </a:tblGrid>
              <a:tr h="370891">
                <a:tc rowSpan="2">
                  <a:txBody>
                    <a:bodyPr/>
                    <a:lstStyle/>
                    <a:p>
                      <a:pPr marL="0" marR="0">
                        <a:lnSpc>
                          <a:spcPct val="115000"/>
                        </a:lnSpc>
                        <a:spcBef>
                          <a:spcPts val="600"/>
                        </a:spcBef>
                        <a:spcAft>
                          <a:spcPts val="0"/>
                        </a:spcAft>
                      </a:pPr>
                      <a:r>
                        <a:rPr lang="en-US" sz="1800" dirty="0">
                          <a:effectLst/>
                        </a:rPr>
                        <a:t>Year/MAD/MARC</a:t>
                      </a:r>
                      <a:endParaRPr lang="en-US" sz="1800" dirty="0">
                        <a:effectLst/>
                        <a:latin typeface="Calibri"/>
                        <a:ea typeface="宋体"/>
                        <a:cs typeface="Times New Roman"/>
                      </a:endParaRPr>
                    </a:p>
                  </a:txBody>
                  <a:tcPr marL="66908" marR="66908" marT="0" marB="0"/>
                </a:tc>
                <a:tc gridSpan="5">
                  <a:txBody>
                    <a:bodyPr/>
                    <a:lstStyle/>
                    <a:p>
                      <a:pPr marL="0" marR="0" algn="ctr">
                        <a:lnSpc>
                          <a:spcPct val="115000"/>
                        </a:lnSpc>
                        <a:spcBef>
                          <a:spcPts val="1200"/>
                        </a:spcBef>
                        <a:spcAft>
                          <a:spcPts val="0"/>
                        </a:spcAft>
                      </a:pPr>
                      <a:r>
                        <a:rPr lang="en-US" sz="1800" dirty="0">
                          <a:effectLst/>
                        </a:rPr>
                        <a:t>North Texas (Aggregate of Collin, Dallas, Denton, Tarrant Counties)</a:t>
                      </a:r>
                      <a:endParaRPr lang="en-US" sz="1800" dirty="0">
                        <a:effectLst/>
                        <a:latin typeface="Calibri"/>
                        <a:ea typeface="宋体"/>
                        <a:cs typeface="Times New Roman"/>
                      </a:endParaRPr>
                    </a:p>
                  </a:txBody>
                  <a:tcPr marL="66908" marR="6690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26704">
                <a:tc vMerge="1">
                  <a:txBody>
                    <a:bodyPr/>
                    <a:lstStyle/>
                    <a:p>
                      <a:endParaRPr lang="en-US"/>
                    </a:p>
                  </a:txBody>
                  <a:tcPr/>
                </a:tc>
                <a:tc>
                  <a:txBody>
                    <a:bodyPr/>
                    <a:lstStyle/>
                    <a:p>
                      <a:pPr marL="0" marR="0" algn="r">
                        <a:lnSpc>
                          <a:spcPct val="115000"/>
                        </a:lnSpc>
                        <a:spcBef>
                          <a:spcPts val="0"/>
                        </a:spcBef>
                        <a:spcAft>
                          <a:spcPts val="600"/>
                        </a:spcAft>
                      </a:pPr>
                      <a:r>
                        <a:rPr lang="en-US" sz="1800" dirty="0">
                          <a:effectLst/>
                        </a:rPr>
                        <a:t>2-Year</a:t>
                      </a:r>
                      <a:endParaRPr lang="en-US" sz="1800" dirty="0">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600"/>
                        </a:spcAft>
                      </a:pPr>
                      <a:r>
                        <a:rPr lang="en-US" sz="1800" dirty="0">
                          <a:effectLst/>
                        </a:rPr>
                        <a:t>4-year</a:t>
                      </a:r>
                      <a:endParaRPr lang="en-US" sz="1800" dirty="0">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600"/>
                        </a:spcAft>
                      </a:pPr>
                      <a:r>
                        <a:rPr lang="en-US" sz="1800" dirty="0">
                          <a:effectLst/>
                        </a:rPr>
                        <a:t>Not </a:t>
                      </a:r>
                      <a:r>
                        <a:rPr lang="en-US" sz="1800" dirty="0" err="1">
                          <a:effectLst/>
                        </a:rPr>
                        <a:t>Trackable</a:t>
                      </a:r>
                      <a:endParaRPr lang="en-US" sz="1800" dirty="0">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600"/>
                        </a:spcAft>
                      </a:pPr>
                      <a:r>
                        <a:rPr lang="en-US" sz="1800" dirty="0">
                          <a:effectLst/>
                        </a:rPr>
                        <a:t>Not Found</a:t>
                      </a:r>
                      <a:endParaRPr lang="en-US" sz="1800" dirty="0">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600"/>
                        </a:spcAft>
                      </a:pPr>
                      <a:r>
                        <a:rPr lang="en-US" sz="1800" dirty="0">
                          <a:effectLst/>
                        </a:rPr>
                        <a:t>Total</a:t>
                      </a:r>
                      <a:endParaRPr lang="en-US" sz="1800" dirty="0">
                        <a:effectLst/>
                        <a:latin typeface="Calibri"/>
                        <a:ea typeface="宋体"/>
                        <a:cs typeface="Times New Roman"/>
                      </a:endParaRPr>
                    </a:p>
                  </a:txBody>
                  <a:tcPr marL="66908" marR="66908" marT="0" marB="0"/>
                </a:tc>
                <a:extLst>
                  <a:ext uri="{0D108BD9-81ED-4DB2-BD59-A6C34878D82A}">
                    <a16:rowId xmlns="" xmlns:a16="http://schemas.microsoft.com/office/drawing/2014/main" val="10001"/>
                  </a:ext>
                </a:extLst>
              </a:tr>
              <a:tr h="370891">
                <a:tc>
                  <a:txBody>
                    <a:bodyPr/>
                    <a:lstStyle/>
                    <a:p>
                      <a:pPr marL="0" marR="0">
                        <a:lnSpc>
                          <a:spcPct val="115000"/>
                        </a:lnSpc>
                        <a:spcBef>
                          <a:spcPts val="600"/>
                        </a:spcBef>
                        <a:spcAft>
                          <a:spcPts val="0"/>
                        </a:spcAft>
                      </a:pPr>
                      <a:r>
                        <a:rPr lang="en-US" sz="1800" dirty="0">
                          <a:effectLst/>
                        </a:rPr>
                        <a:t>1996</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600"/>
                        </a:spcBef>
                        <a:spcAft>
                          <a:spcPts val="0"/>
                        </a:spcAft>
                      </a:pPr>
                      <a:r>
                        <a:rPr lang="en-US" sz="1800" dirty="0">
                          <a:effectLst/>
                        </a:rPr>
                        <a:t>9,883</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600"/>
                        </a:spcBef>
                        <a:spcAft>
                          <a:spcPts val="0"/>
                        </a:spcAft>
                      </a:pPr>
                      <a:r>
                        <a:rPr lang="en-US" sz="1800">
                          <a:effectLst/>
                        </a:rPr>
                        <a:t>6,903</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600"/>
                        </a:spcBef>
                        <a:spcAft>
                          <a:spcPts val="0"/>
                        </a:spcAft>
                      </a:pPr>
                      <a:r>
                        <a:rPr lang="en-US" sz="1800">
                          <a:effectLst/>
                        </a:rPr>
                        <a:t>2,364</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600"/>
                        </a:spcBef>
                        <a:spcAft>
                          <a:spcPts val="0"/>
                        </a:spcAft>
                      </a:pPr>
                      <a:r>
                        <a:rPr lang="en-US" sz="1800">
                          <a:effectLst/>
                        </a:rPr>
                        <a:t>11,671</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600"/>
                        </a:spcBef>
                        <a:spcAft>
                          <a:spcPts val="0"/>
                        </a:spcAft>
                      </a:pPr>
                      <a:r>
                        <a:rPr lang="en-US" sz="1800">
                          <a:effectLst/>
                        </a:rPr>
                        <a:t>30,821</a:t>
                      </a:r>
                      <a:endParaRPr lang="en-US" sz="1800">
                        <a:effectLst/>
                        <a:latin typeface="Calibri"/>
                        <a:ea typeface="宋体"/>
                        <a:cs typeface="Times New Roman"/>
                      </a:endParaRPr>
                    </a:p>
                  </a:txBody>
                  <a:tcPr marL="66908" marR="66908" marT="0" marB="0" anchor="ctr"/>
                </a:tc>
                <a:extLst>
                  <a:ext uri="{0D108BD9-81ED-4DB2-BD59-A6C34878D82A}">
                    <a16:rowId xmlns="" xmlns:a16="http://schemas.microsoft.com/office/drawing/2014/main" val="10002"/>
                  </a:ext>
                </a:extLst>
              </a:tr>
              <a:tr h="372325">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a:effectLst/>
                          <a:latin typeface="+mn-lt"/>
                          <a:ea typeface="宋体"/>
                          <a:cs typeface="Times New Roman"/>
                        </a:rPr>
                        <a:t>…(Data</a:t>
                      </a:r>
                      <a:r>
                        <a:rPr lang="en-US" sz="1800" baseline="0" dirty="0">
                          <a:effectLst/>
                          <a:latin typeface="+mn-lt"/>
                          <a:ea typeface="宋体"/>
                          <a:cs typeface="Times New Roman"/>
                        </a:rPr>
                        <a:t> from 1997 to 2010 are available but skipped due to space </a:t>
                      </a:r>
                      <a:r>
                        <a:rPr lang="en-US" sz="1800" baseline="0" dirty="0" smtClean="0">
                          <a:effectLst/>
                          <a:latin typeface="+mn-lt"/>
                          <a:ea typeface="宋体"/>
                          <a:cs typeface="Times New Roman"/>
                        </a:rPr>
                        <a:t>constraint.)</a:t>
                      </a:r>
                      <a:endParaRPr lang="en-US" sz="1800" dirty="0">
                        <a:effectLst/>
                        <a:latin typeface="+mn-lt"/>
                        <a:ea typeface="宋体"/>
                        <a:cs typeface="Times New Roman"/>
                      </a:endParaRPr>
                    </a:p>
                  </a:txBody>
                  <a:tcPr marL="66908" marR="66908" marT="0" marB="0" anchor="ct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800" dirty="0">
                        <a:effectLst/>
                        <a:latin typeface="+mn-lt"/>
                        <a:ea typeface="宋体"/>
                        <a:cs typeface="Times New Roman"/>
                      </a:endParaRPr>
                    </a:p>
                  </a:txBody>
                  <a:tcPr marL="66908" marR="66908" marT="0" marB="0" anchor="ctr"/>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66908" marR="66908" marT="0" marB="0" anchor="ctr"/>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66908" marR="66908" marT="0" marB="0" anchor="ctr"/>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66908" marR="66908" marT="0" marB="0" anchor="ctr"/>
                </a:tc>
                <a:tc hMerge="1">
                  <a:txBody>
                    <a:bodyPr/>
                    <a:lstStyle/>
                    <a:p>
                      <a:pPr marL="0" marR="0" algn="r">
                        <a:lnSpc>
                          <a:spcPct val="115000"/>
                        </a:lnSpc>
                        <a:spcBef>
                          <a:spcPts val="0"/>
                        </a:spcBef>
                        <a:spcAft>
                          <a:spcPts val="0"/>
                        </a:spcAft>
                      </a:pPr>
                      <a:endParaRPr lang="en-US" sz="1500" dirty="0">
                        <a:effectLst/>
                        <a:latin typeface="Calibri"/>
                        <a:ea typeface="宋体"/>
                        <a:cs typeface="Times New Roman"/>
                      </a:endParaRPr>
                    </a:p>
                  </a:txBody>
                  <a:tcPr marL="66908" marR="66908" marT="0" marB="0" anchor="ctr"/>
                </a:tc>
                <a:extLst>
                  <a:ext uri="{0D108BD9-81ED-4DB2-BD59-A6C34878D82A}">
                    <a16:rowId xmlns="" xmlns:a16="http://schemas.microsoft.com/office/drawing/2014/main" val="10003"/>
                  </a:ext>
                </a:extLst>
              </a:tr>
              <a:tr h="370891">
                <a:tc>
                  <a:txBody>
                    <a:bodyPr/>
                    <a:lstStyle/>
                    <a:p>
                      <a:pPr marL="0" marR="0">
                        <a:lnSpc>
                          <a:spcPct val="115000"/>
                        </a:lnSpc>
                        <a:spcBef>
                          <a:spcPts val="0"/>
                        </a:spcBef>
                        <a:spcAft>
                          <a:spcPts val="0"/>
                        </a:spcAft>
                      </a:pPr>
                      <a:r>
                        <a:rPr lang="en-US" sz="1800" dirty="0">
                          <a:effectLst/>
                        </a:rPr>
                        <a:t>2011</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a:effectLst/>
                        </a:rPr>
                        <a:t>17,073</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a:effectLst/>
                        </a:rPr>
                        <a:t>14,592</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a:effectLst/>
                        </a:rPr>
                        <a:t>4,088</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26,353</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62,106</a:t>
                      </a:r>
                      <a:endParaRPr lang="en-US" sz="1800" dirty="0">
                        <a:effectLst/>
                        <a:latin typeface="Calibri"/>
                        <a:ea typeface="宋体"/>
                        <a:cs typeface="Times New Roman"/>
                      </a:endParaRPr>
                    </a:p>
                  </a:txBody>
                  <a:tcPr marL="66908" marR="66908" marT="0" marB="0" anchor="ctr"/>
                </a:tc>
                <a:extLst>
                  <a:ext uri="{0D108BD9-81ED-4DB2-BD59-A6C34878D82A}">
                    <a16:rowId xmlns="" xmlns:a16="http://schemas.microsoft.com/office/drawing/2014/main" val="10014"/>
                  </a:ext>
                </a:extLst>
              </a:tr>
              <a:tr h="370891">
                <a:tc>
                  <a:txBody>
                    <a:bodyPr/>
                    <a:lstStyle/>
                    <a:p>
                      <a:pPr marL="0" marR="0">
                        <a:lnSpc>
                          <a:spcPct val="115000"/>
                        </a:lnSpc>
                        <a:spcBef>
                          <a:spcPts val="0"/>
                        </a:spcBef>
                        <a:spcAft>
                          <a:spcPts val="0"/>
                        </a:spcAft>
                      </a:pPr>
                      <a:r>
                        <a:rPr lang="en-US" sz="1800" dirty="0">
                          <a:effectLst/>
                        </a:rPr>
                        <a:t>2012</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16,366</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15,204</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4,281</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27,214</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63,065</a:t>
                      </a:r>
                      <a:endParaRPr lang="en-US" sz="1800" dirty="0">
                        <a:effectLst/>
                        <a:latin typeface="Calibri"/>
                        <a:ea typeface="宋体"/>
                        <a:cs typeface="Times New Roman"/>
                      </a:endParaRPr>
                    </a:p>
                  </a:txBody>
                  <a:tcPr marL="66908" marR="66908" marT="0" marB="0" anchor="ctr"/>
                </a:tc>
                <a:extLst>
                  <a:ext uri="{0D108BD9-81ED-4DB2-BD59-A6C34878D82A}">
                    <a16:rowId xmlns="" xmlns:a16="http://schemas.microsoft.com/office/drawing/2014/main" val="10015"/>
                  </a:ext>
                </a:extLst>
              </a:tr>
              <a:tr h="370891">
                <a:tc>
                  <a:txBody>
                    <a:bodyPr/>
                    <a:lstStyle/>
                    <a:p>
                      <a:pPr marL="0" marR="0">
                        <a:lnSpc>
                          <a:spcPct val="115000"/>
                        </a:lnSpc>
                        <a:spcBef>
                          <a:spcPts val="0"/>
                        </a:spcBef>
                        <a:spcAft>
                          <a:spcPts val="0"/>
                        </a:spcAft>
                      </a:pPr>
                      <a:r>
                        <a:rPr lang="en-US" sz="1800" dirty="0">
                          <a:effectLst/>
                          <a:latin typeface="Calibri"/>
                          <a:ea typeface="宋体"/>
                          <a:cs typeface="Times New Roman"/>
                        </a:rPr>
                        <a:t>2013</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16,990</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16,134</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4,622</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28,267</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66,013</a:t>
                      </a:r>
                    </a:p>
                  </a:txBody>
                  <a:tcPr marL="66908" marR="66908" marT="0" marB="0" anchor="ctr"/>
                </a:tc>
                <a:extLst>
                  <a:ext uri="{0D108BD9-81ED-4DB2-BD59-A6C34878D82A}">
                    <a16:rowId xmlns="" xmlns:a16="http://schemas.microsoft.com/office/drawing/2014/main" val="10016"/>
                  </a:ext>
                </a:extLst>
              </a:tr>
              <a:tr h="370891">
                <a:tc>
                  <a:txBody>
                    <a:bodyPr/>
                    <a:lstStyle/>
                    <a:p>
                      <a:pPr marL="0" marR="0">
                        <a:lnSpc>
                          <a:spcPct val="115000"/>
                        </a:lnSpc>
                        <a:spcBef>
                          <a:spcPts val="0"/>
                        </a:spcBef>
                        <a:spcAft>
                          <a:spcPts val="0"/>
                        </a:spcAft>
                      </a:pPr>
                      <a:r>
                        <a:rPr lang="en-US" sz="1800" dirty="0">
                          <a:effectLst/>
                        </a:rPr>
                        <a:t>2014</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17,073</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14,592</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4,088</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26,353</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effectLst/>
                        </a:rPr>
                        <a:t>66,965</a:t>
                      </a:r>
                      <a:endParaRPr lang="en-US" sz="1800" dirty="0">
                        <a:effectLst/>
                        <a:latin typeface="Calibri"/>
                        <a:ea typeface="宋体"/>
                        <a:cs typeface="Times New Roman"/>
                      </a:endParaRPr>
                    </a:p>
                  </a:txBody>
                  <a:tcPr marL="66908" marR="66908" marT="0" marB="0" anchor="ctr"/>
                </a:tc>
                <a:extLst>
                  <a:ext uri="{0D108BD9-81ED-4DB2-BD59-A6C34878D82A}">
                    <a16:rowId xmlns="" xmlns:a16="http://schemas.microsoft.com/office/drawing/2014/main" val="10017"/>
                  </a:ext>
                </a:extLst>
              </a:tr>
              <a:tr h="300991">
                <a:tc>
                  <a:txBody>
                    <a:bodyPr/>
                    <a:lstStyle/>
                    <a:p>
                      <a:pPr marL="0" marR="0">
                        <a:lnSpc>
                          <a:spcPct val="115000"/>
                        </a:lnSpc>
                        <a:spcBef>
                          <a:spcPts val="0"/>
                        </a:spcBef>
                        <a:spcAft>
                          <a:spcPts val="0"/>
                        </a:spcAft>
                      </a:pPr>
                      <a:r>
                        <a:rPr lang="en-US" sz="1800" dirty="0">
                          <a:effectLst/>
                          <a:latin typeface="Calibri"/>
                          <a:ea typeface="宋体"/>
                          <a:cs typeface="Times New Roman"/>
                        </a:rPr>
                        <a:t>2015</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17,609</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17,260</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4,722</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30,368</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69,979</a:t>
                      </a:r>
                    </a:p>
                  </a:txBody>
                  <a:tcPr marL="66908" marR="66908" marT="0" marB="0" anchor="ctr"/>
                </a:tc>
                <a:extLst>
                  <a:ext uri="{0D108BD9-81ED-4DB2-BD59-A6C34878D82A}">
                    <a16:rowId xmlns="" xmlns:a16="http://schemas.microsoft.com/office/drawing/2014/main" val="960397148"/>
                  </a:ext>
                </a:extLst>
              </a:tr>
              <a:tr h="300991">
                <a:tc>
                  <a:txBody>
                    <a:bodyPr/>
                    <a:lstStyle/>
                    <a:p>
                      <a:pPr marL="0" marR="0">
                        <a:lnSpc>
                          <a:spcPct val="115000"/>
                        </a:lnSpc>
                        <a:spcBef>
                          <a:spcPts val="0"/>
                        </a:spcBef>
                        <a:spcAft>
                          <a:spcPts val="0"/>
                        </a:spcAft>
                      </a:pPr>
                      <a:r>
                        <a:rPr lang="en-US" sz="1800" dirty="0">
                          <a:effectLst/>
                          <a:latin typeface="Calibri"/>
                          <a:ea typeface="宋体"/>
                          <a:cs typeface="Times New Roman"/>
                        </a:rPr>
                        <a:t>2016</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18,197</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18,904</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5,185</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34,704</a:t>
                      </a:r>
                    </a:p>
                  </a:txBody>
                  <a:tcPr marL="66908" marR="66908" marT="0" marB="0" anchor="ctr"/>
                </a:tc>
                <a:tc>
                  <a:txBody>
                    <a:bodyPr/>
                    <a:lstStyle/>
                    <a:p>
                      <a:pPr marL="0" marR="0" algn="r">
                        <a:lnSpc>
                          <a:spcPct val="115000"/>
                        </a:lnSpc>
                        <a:spcBef>
                          <a:spcPts val="0"/>
                        </a:spcBef>
                        <a:spcAft>
                          <a:spcPts val="0"/>
                        </a:spcAft>
                      </a:pPr>
                      <a:r>
                        <a:rPr lang="en-US" sz="1800" dirty="0">
                          <a:effectLst/>
                          <a:latin typeface="Calibri"/>
                          <a:ea typeface="宋体"/>
                          <a:cs typeface="Times New Roman"/>
                        </a:rPr>
                        <a:t>76,990</a:t>
                      </a:r>
                    </a:p>
                  </a:txBody>
                  <a:tcPr marL="66908" marR="66908" marT="0" marB="0" anchor="ctr"/>
                </a:tc>
                <a:extLst>
                  <a:ext uri="{0D108BD9-81ED-4DB2-BD59-A6C34878D82A}">
                    <a16:rowId xmlns="" xmlns:a16="http://schemas.microsoft.com/office/drawing/2014/main" val="3160668972"/>
                  </a:ext>
                </a:extLst>
              </a:tr>
              <a:tr h="370891">
                <a:tc>
                  <a:txBody>
                    <a:bodyPr/>
                    <a:lstStyle/>
                    <a:p>
                      <a:pPr marL="0" marR="0">
                        <a:lnSpc>
                          <a:spcPct val="115000"/>
                        </a:lnSpc>
                        <a:spcBef>
                          <a:spcPts val="0"/>
                        </a:spcBef>
                        <a:spcAft>
                          <a:spcPts val="0"/>
                        </a:spcAft>
                      </a:pPr>
                      <a:r>
                        <a:rPr lang="en-US" sz="1800" dirty="0">
                          <a:effectLst/>
                        </a:rPr>
                        <a:t>MARC</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solidFill>
                            <a:srgbClr val="00B050"/>
                          </a:solidFill>
                          <a:effectLst/>
                        </a:rPr>
                        <a:t>   4.2%</a:t>
                      </a:r>
                      <a:endParaRPr lang="en-US" sz="1800" dirty="0">
                        <a:solidFill>
                          <a:srgbClr val="00B050"/>
                        </a:solidFill>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0"/>
                        </a:spcAft>
                      </a:pPr>
                      <a:r>
                        <a:rPr lang="en-US" sz="1800" dirty="0">
                          <a:solidFill>
                            <a:srgbClr val="00B050"/>
                          </a:solidFill>
                          <a:effectLst/>
                        </a:rPr>
                        <a:t>   8.5%</a:t>
                      </a:r>
                      <a:endParaRPr lang="en-US" sz="1800" dirty="0">
                        <a:solidFill>
                          <a:srgbClr val="00B050"/>
                        </a:solidFill>
                        <a:effectLst/>
                        <a:latin typeface="Calibri"/>
                        <a:ea typeface="宋体"/>
                        <a:cs typeface="Times New Roman"/>
                      </a:endParaRPr>
                    </a:p>
                  </a:txBody>
                  <a:tcPr marL="66908" marR="66908" marT="0" marB="0"/>
                </a:tc>
                <a:tc>
                  <a:txBody>
                    <a:bodyPr/>
                    <a:lstStyle/>
                    <a:p>
                      <a:pPr marL="0" marR="0" algn="r">
                        <a:lnSpc>
                          <a:spcPct val="115000"/>
                        </a:lnSpc>
                        <a:spcBef>
                          <a:spcPts val="0"/>
                        </a:spcBef>
                        <a:spcAft>
                          <a:spcPts val="0"/>
                        </a:spcAft>
                      </a:pPr>
                      <a:r>
                        <a:rPr lang="en-US" sz="1800" dirty="0">
                          <a:effectLst/>
                        </a:rPr>
                        <a:t>N/A</a:t>
                      </a:r>
                      <a:endParaRPr lang="en-US" sz="1800" dirty="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a:effectLst/>
                        </a:rPr>
                        <a:t>N/A</a:t>
                      </a:r>
                      <a:endParaRPr lang="en-US" sz="1800">
                        <a:effectLst/>
                        <a:latin typeface="Calibri"/>
                        <a:ea typeface="宋体"/>
                        <a:cs typeface="Times New Roman"/>
                      </a:endParaRPr>
                    </a:p>
                  </a:txBody>
                  <a:tcPr marL="66908" marR="66908" marT="0" marB="0" anchor="ctr"/>
                </a:tc>
                <a:tc>
                  <a:txBody>
                    <a:bodyPr/>
                    <a:lstStyle/>
                    <a:p>
                      <a:pPr marL="0" marR="0" algn="r">
                        <a:lnSpc>
                          <a:spcPct val="115000"/>
                        </a:lnSpc>
                        <a:spcBef>
                          <a:spcPts val="0"/>
                        </a:spcBef>
                        <a:spcAft>
                          <a:spcPts val="0"/>
                        </a:spcAft>
                      </a:pPr>
                      <a:r>
                        <a:rPr lang="en-US" sz="1800" dirty="0">
                          <a:solidFill>
                            <a:srgbClr val="00B050"/>
                          </a:solidFill>
                          <a:effectLst/>
                        </a:rPr>
                        <a:t>   6.7%</a:t>
                      </a:r>
                      <a:endParaRPr lang="en-US" sz="1800" dirty="0">
                        <a:solidFill>
                          <a:srgbClr val="00B050"/>
                        </a:solidFill>
                        <a:effectLst/>
                        <a:latin typeface="Calibri"/>
                        <a:ea typeface="宋体"/>
                        <a:cs typeface="Times New Roman"/>
                      </a:endParaRPr>
                    </a:p>
                  </a:txBody>
                  <a:tcPr marL="66908" marR="66908" marT="0" marB="0"/>
                </a:tc>
                <a:extLst>
                  <a:ext uri="{0D108BD9-81ED-4DB2-BD59-A6C34878D82A}">
                    <a16:rowId xmlns="" xmlns:a16="http://schemas.microsoft.com/office/drawing/2014/main" val="10021"/>
                  </a:ext>
                </a:extLst>
              </a:tr>
            </a:tbl>
          </a:graphicData>
        </a:graphic>
      </p:graphicFrame>
      <p:cxnSp>
        <p:nvCxnSpPr>
          <p:cNvPr id="27" name="Straight Arrow Connector 26"/>
          <p:cNvCxnSpPr/>
          <p:nvPr/>
        </p:nvCxnSpPr>
        <p:spPr>
          <a:xfrm flipV="1">
            <a:off x="8413810" y="4497094"/>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971800" y="45148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492098" y="449580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0" y="6400800"/>
            <a:ext cx="9144000" cy="307777"/>
          </a:xfrm>
          <a:prstGeom prst="rect">
            <a:avLst/>
          </a:prstGeom>
        </p:spPr>
        <p:txBody>
          <a:bodyPr wrap="square">
            <a:spAutoFit/>
          </a:bodyPr>
          <a:lstStyle/>
          <a:p>
            <a:r>
              <a:rPr lang="en-US" sz="1400" i="1" dirty="0"/>
              <a:t>Note</a:t>
            </a:r>
            <a:r>
              <a:rPr lang="en-US" sz="1400" dirty="0"/>
              <a:t>: MARC = Mean Annual Rate of Change, as the ratio of the slope over the enrollment in 1996.</a:t>
            </a:r>
          </a:p>
        </p:txBody>
      </p:sp>
    </p:spTree>
    <p:extLst>
      <p:ext uri="{BB962C8B-B14F-4D97-AF65-F5344CB8AC3E}">
        <p14:creationId xmlns:p14="http://schemas.microsoft.com/office/powerpoint/2010/main" val="356292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High School Graduates Enrolled in </a:t>
            </a:r>
            <a:r>
              <a:rPr lang="en-US" sz="2400" b="1" dirty="0" smtClean="0">
                <a:solidFill>
                  <a:sysClr val="windowText" lastClr="000000"/>
                </a:solidFill>
              </a:rPr>
              <a:t>Texas Higher </a:t>
            </a:r>
            <a:r>
              <a:rPr lang="en-US" sz="2400" b="1" dirty="0">
                <a:solidFill>
                  <a:sysClr val="windowText" lastClr="000000"/>
                </a:solidFill>
              </a:rPr>
              <a:t>Education from 1996 to 2016 in Four North Texas Counties</a:t>
            </a:r>
          </a:p>
        </p:txBody>
      </p:sp>
      <p:sp>
        <p:nvSpPr>
          <p:cNvPr id="6" name="Rectangle 5"/>
          <p:cNvSpPr/>
          <p:nvPr/>
        </p:nvSpPr>
        <p:spPr>
          <a:xfrm>
            <a:off x="0" y="6268760"/>
            <a:ext cx="9144000" cy="523220"/>
          </a:xfrm>
          <a:prstGeom prst="rect">
            <a:avLst/>
          </a:prstGeom>
        </p:spPr>
        <p:txBody>
          <a:bodyPr wrap="square">
            <a:spAutoFit/>
          </a:bodyPr>
          <a:lstStyle/>
          <a:p>
            <a:r>
              <a:rPr lang="en-US" sz="1400" i="1" dirty="0"/>
              <a:t>Note</a:t>
            </a:r>
            <a:r>
              <a:rPr lang="en-US" sz="1400" dirty="0"/>
              <a:t>: Total = 2-year + 4-year + Not Trackable + Not Found, which is the total number of high school graduates, </a:t>
            </a:r>
            <a:r>
              <a:rPr lang="en-US" sz="1400" dirty="0" smtClean="0"/>
              <a:t>not </a:t>
            </a:r>
            <a:r>
              <a:rPr lang="en-US" sz="1400" dirty="0"/>
              <a:t>the total enrollment in higher education.</a:t>
            </a:r>
          </a:p>
        </p:txBody>
      </p:sp>
      <p:graphicFrame>
        <p:nvGraphicFramePr>
          <p:cNvPr id="5" name="Chart 4">
            <a:extLst>
              <a:ext uri="{FF2B5EF4-FFF2-40B4-BE49-F238E27FC236}">
                <a16:creationId xmlns="" xmlns:a16="http://schemas.microsoft.com/office/drawing/2014/main" id="{00000000-0008-0000-0000-000028000000}"/>
              </a:ext>
            </a:extLst>
          </p:cNvPr>
          <p:cNvGraphicFramePr/>
          <p:nvPr>
            <p:extLst>
              <p:ext uri="{D42A27DB-BD31-4B8C-83A1-F6EECF244321}">
                <p14:modId xmlns:p14="http://schemas.microsoft.com/office/powerpoint/2010/main" val="463119332"/>
              </p:ext>
            </p:extLst>
          </p:nvPr>
        </p:nvGraphicFramePr>
        <p:xfrm>
          <a:off x="152400" y="1752600"/>
          <a:ext cx="88392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788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90600"/>
          </a:xfrm>
          <a:solidFill>
            <a:srgbClr val="FF6600"/>
          </a:solidFill>
        </p:spPr>
        <p:txBody>
          <a:bodyPr/>
          <a:lstStyle/>
          <a:p>
            <a:r>
              <a:rPr lang="en-US" sz="2400" b="1" dirty="0"/>
              <a:t>High School Graduates Enrolled in Higher Education </a:t>
            </a:r>
            <a:r>
              <a:rPr lang="en-US" sz="2400" b="1" dirty="0" smtClean="0"/>
              <a:t>and Mean Annual Rate of Change from </a:t>
            </a:r>
            <a:r>
              <a:rPr lang="en-US" sz="2400" b="1" dirty="0"/>
              <a:t>1996 to 2016 in </a:t>
            </a:r>
            <a:r>
              <a:rPr lang="en-US" sz="2400" b="1" dirty="0" smtClean="0"/>
              <a:t>Four </a:t>
            </a:r>
            <a:r>
              <a:rPr lang="en-US" sz="2400" b="1" dirty="0"/>
              <a:t>North Texas Counties</a:t>
            </a:r>
          </a:p>
        </p:txBody>
      </p:sp>
      <p:graphicFrame>
        <p:nvGraphicFramePr>
          <p:cNvPr id="2" name="Table 1"/>
          <p:cNvGraphicFramePr>
            <a:graphicFrameLocks noGrp="1"/>
          </p:cNvGraphicFramePr>
          <p:nvPr>
            <p:extLst>
              <p:ext uri="{D42A27DB-BD31-4B8C-83A1-F6EECF244321}">
                <p14:modId xmlns:p14="http://schemas.microsoft.com/office/powerpoint/2010/main" val="3851085404"/>
              </p:ext>
            </p:extLst>
          </p:nvPr>
        </p:nvGraphicFramePr>
        <p:xfrm>
          <a:off x="0" y="990600"/>
          <a:ext cx="9143999" cy="5344175"/>
        </p:xfrm>
        <a:graphic>
          <a:graphicData uri="http://schemas.openxmlformats.org/drawingml/2006/table">
            <a:tbl>
              <a:tblPr firstRow="1" firstCol="1" bandRow="1">
                <a:tableStyleId>{5C22544A-7EE6-4342-B048-85BDC9FD1C3A}</a:tableStyleId>
              </a:tblPr>
              <a:tblGrid>
                <a:gridCol w="999530">
                  <a:extLst>
                    <a:ext uri="{9D8B030D-6E8A-4147-A177-3AD203B41FA5}">
                      <a16:colId xmlns="" xmlns:a16="http://schemas.microsoft.com/office/drawing/2014/main" val="20000"/>
                    </a:ext>
                  </a:extLst>
                </a:gridCol>
                <a:gridCol w="783122">
                  <a:extLst>
                    <a:ext uri="{9D8B030D-6E8A-4147-A177-3AD203B41FA5}">
                      <a16:colId xmlns="" xmlns:a16="http://schemas.microsoft.com/office/drawing/2014/main" val="20001"/>
                    </a:ext>
                  </a:extLst>
                </a:gridCol>
                <a:gridCol w="626498">
                  <a:extLst>
                    <a:ext uri="{9D8B030D-6E8A-4147-A177-3AD203B41FA5}">
                      <a16:colId xmlns="" xmlns:a16="http://schemas.microsoft.com/office/drawing/2014/main" val="20002"/>
                    </a:ext>
                  </a:extLst>
                </a:gridCol>
                <a:gridCol w="704810">
                  <a:extLst>
                    <a:ext uri="{9D8B030D-6E8A-4147-A177-3AD203B41FA5}">
                      <a16:colId xmlns="" xmlns:a16="http://schemas.microsoft.com/office/drawing/2014/main" val="20003"/>
                    </a:ext>
                  </a:extLst>
                </a:gridCol>
                <a:gridCol w="156624">
                  <a:extLst>
                    <a:ext uri="{9D8B030D-6E8A-4147-A177-3AD203B41FA5}">
                      <a16:colId xmlns="" xmlns:a16="http://schemas.microsoft.com/office/drawing/2014/main" val="20004"/>
                    </a:ext>
                  </a:extLst>
                </a:gridCol>
                <a:gridCol w="704810">
                  <a:extLst>
                    <a:ext uri="{9D8B030D-6E8A-4147-A177-3AD203B41FA5}">
                      <a16:colId xmlns="" xmlns:a16="http://schemas.microsoft.com/office/drawing/2014/main" val="20005"/>
                    </a:ext>
                  </a:extLst>
                </a:gridCol>
                <a:gridCol w="626498">
                  <a:extLst>
                    <a:ext uri="{9D8B030D-6E8A-4147-A177-3AD203B41FA5}">
                      <a16:colId xmlns="" xmlns:a16="http://schemas.microsoft.com/office/drawing/2014/main" val="20006"/>
                    </a:ext>
                  </a:extLst>
                </a:gridCol>
                <a:gridCol w="668231">
                  <a:extLst>
                    <a:ext uri="{9D8B030D-6E8A-4147-A177-3AD203B41FA5}">
                      <a16:colId xmlns="" xmlns:a16="http://schemas.microsoft.com/office/drawing/2014/main" val="20007"/>
                    </a:ext>
                  </a:extLst>
                </a:gridCol>
                <a:gridCol w="114891">
                  <a:extLst>
                    <a:ext uri="{9D8B030D-6E8A-4147-A177-3AD203B41FA5}">
                      <a16:colId xmlns="" xmlns:a16="http://schemas.microsoft.com/office/drawing/2014/main" val="20008"/>
                    </a:ext>
                  </a:extLst>
                </a:gridCol>
                <a:gridCol w="626498">
                  <a:extLst>
                    <a:ext uri="{9D8B030D-6E8A-4147-A177-3AD203B41FA5}">
                      <a16:colId xmlns="" xmlns:a16="http://schemas.microsoft.com/office/drawing/2014/main" val="20009"/>
                    </a:ext>
                  </a:extLst>
                </a:gridCol>
                <a:gridCol w="626498">
                  <a:extLst>
                    <a:ext uri="{9D8B030D-6E8A-4147-A177-3AD203B41FA5}">
                      <a16:colId xmlns="" xmlns:a16="http://schemas.microsoft.com/office/drawing/2014/main" val="20010"/>
                    </a:ext>
                  </a:extLst>
                </a:gridCol>
                <a:gridCol w="626498">
                  <a:extLst>
                    <a:ext uri="{9D8B030D-6E8A-4147-A177-3AD203B41FA5}">
                      <a16:colId xmlns="" xmlns:a16="http://schemas.microsoft.com/office/drawing/2014/main" val="20011"/>
                    </a:ext>
                  </a:extLst>
                </a:gridCol>
                <a:gridCol w="131376">
                  <a:extLst>
                    <a:ext uri="{9D8B030D-6E8A-4147-A177-3AD203B41FA5}">
                      <a16:colId xmlns="" xmlns:a16="http://schemas.microsoft.com/office/drawing/2014/main" val="20012"/>
                    </a:ext>
                  </a:extLst>
                </a:gridCol>
                <a:gridCol w="537883">
                  <a:extLst>
                    <a:ext uri="{9D8B030D-6E8A-4147-A177-3AD203B41FA5}">
                      <a16:colId xmlns="" xmlns:a16="http://schemas.microsoft.com/office/drawing/2014/main" val="20013"/>
                    </a:ext>
                  </a:extLst>
                </a:gridCol>
                <a:gridCol w="605116">
                  <a:extLst>
                    <a:ext uri="{9D8B030D-6E8A-4147-A177-3AD203B41FA5}">
                      <a16:colId xmlns="" xmlns:a16="http://schemas.microsoft.com/office/drawing/2014/main" val="20014"/>
                    </a:ext>
                  </a:extLst>
                </a:gridCol>
                <a:gridCol w="605116">
                  <a:extLst>
                    <a:ext uri="{9D8B030D-6E8A-4147-A177-3AD203B41FA5}">
                      <a16:colId xmlns="" xmlns:a16="http://schemas.microsoft.com/office/drawing/2014/main" val="20015"/>
                    </a:ext>
                  </a:extLst>
                </a:gridCol>
              </a:tblGrid>
              <a:tr h="297310">
                <a:tc rowSpan="2">
                  <a:txBody>
                    <a:bodyPr/>
                    <a:lstStyle/>
                    <a:p>
                      <a:pPr marL="0" marR="0" algn="ctr">
                        <a:lnSpc>
                          <a:spcPct val="115000"/>
                        </a:lnSpc>
                        <a:spcBef>
                          <a:spcPts val="600"/>
                        </a:spcBef>
                        <a:spcAft>
                          <a:spcPts val="600"/>
                        </a:spcAft>
                      </a:pPr>
                      <a:r>
                        <a:rPr lang="en-US" sz="1400" dirty="0">
                          <a:effectLst/>
                        </a:rPr>
                        <a:t>Year/MAD/MARC</a:t>
                      </a:r>
                      <a:endParaRPr lang="en-US" sz="1400" dirty="0">
                        <a:effectLst/>
                        <a:latin typeface="Calibri"/>
                        <a:ea typeface="宋体"/>
                        <a:cs typeface="Times New Roman"/>
                      </a:endParaRPr>
                    </a:p>
                  </a:txBody>
                  <a:tcPr marL="43196" marR="43196" marT="0" marB="0"/>
                </a:tc>
                <a:tc gridSpan="3">
                  <a:txBody>
                    <a:bodyPr/>
                    <a:lstStyle/>
                    <a:p>
                      <a:pPr marL="0" marR="0" algn="ctr">
                        <a:lnSpc>
                          <a:spcPct val="115000"/>
                        </a:lnSpc>
                        <a:spcBef>
                          <a:spcPts val="1200"/>
                        </a:spcBef>
                        <a:spcAft>
                          <a:spcPts val="0"/>
                        </a:spcAft>
                      </a:pPr>
                      <a:r>
                        <a:rPr lang="en-US" sz="1400">
                          <a:effectLst/>
                        </a:rPr>
                        <a:t>Collin</a:t>
                      </a:r>
                      <a:endParaRPr lang="en-US" sz="1400">
                        <a:effectLst/>
                        <a:latin typeface="Calibri"/>
                        <a:ea typeface="宋体"/>
                        <a:cs typeface="Times New Roman"/>
                      </a:endParaRPr>
                    </a:p>
                  </a:txBody>
                  <a:tcPr marL="43196" marR="43196"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400">
                          <a:effectLst/>
                        </a:rPr>
                        <a:t> </a:t>
                      </a:r>
                      <a:endParaRPr lang="en-US" sz="1400">
                        <a:effectLst/>
                        <a:latin typeface="Calibri"/>
                        <a:ea typeface="宋体"/>
                        <a:cs typeface="Times New Roman"/>
                      </a:endParaRPr>
                    </a:p>
                  </a:txBody>
                  <a:tcPr marL="43196" marR="43196" marT="0" marB="0"/>
                </a:tc>
                <a:tc gridSpan="3">
                  <a:txBody>
                    <a:bodyPr/>
                    <a:lstStyle/>
                    <a:p>
                      <a:pPr marL="0" marR="0" algn="ctr">
                        <a:lnSpc>
                          <a:spcPct val="115000"/>
                        </a:lnSpc>
                        <a:spcBef>
                          <a:spcPts val="1200"/>
                        </a:spcBef>
                        <a:spcAft>
                          <a:spcPts val="0"/>
                        </a:spcAft>
                      </a:pPr>
                      <a:r>
                        <a:rPr lang="en-US" sz="1400">
                          <a:effectLst/>
                        </a:rPr>
                        <a:t>Dallas</a:t>
                      </a:r>
                      <a:endParaRPr lang="en-US" sz="1400">
                        <a:effectLst/>
                        <a:latin typeface="Calibri"/>
                        <a:ea typeface="宋体"/>
                        <a:cs typeface="Times New Roman"/>
                      </a:endParaRPr>
                    </a:p>
                  </a:txBody>
                  <a:tcPr marL="43196" marR="43196"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400">
                          <a:effectLst/>
                        </a:rPr>
                        <a:t> </a:t>
                      </a:r>
                      <a:endParaRPr lang="en-US" sz="1400">
                        <a:effectLst/>
                        <a:latin typeface="Calibri"/>
                        <a:ea typeface="宋体"/>
                        <a:cs typeface="Times New Roman"/>
                      </a:endParaRPr>
                    </a:p>
                  </a:txBody>
                  <a:tcPr marL="43196" marR="43196" marT="0" marB="0"/>
                </a:tc>
                <a:tc gridSpan="3">
                  <a:txBody>
                    <a:bodyPr/>
                    <a:lstStyle/>
                    <a:p>
                      <a:pPr marL="0" marR="0" algn="ctr">
                        <a:lnSpc>
                          <a:spcPct val="115000"/>
                        </a:lnSpc>
                        <a:spcBef>
                          <a:spcPts val="1200"/>
                        </a:spcBef>
                        <a:spcAft>
                          <a:spcPts val="0"/>
                        </a:spcAft>
                      </a:pPr>
                      <a:r>
                        <a:rPr lang="en-US" sz="1400">
                          <a:effectLst/>
                        </a:rPr>
                        <a:t>Denton</a:t>
                      </a:r>
                      <a:endParaRPr lang="en-US" sz="1400">
                        <a:effectLst/>
                        <a:latin typeface="Calibri"/>
                        <a:ea typeface="宋体"/>
                        <a:cs typeface="Times New Roman"/>
                      </a:endParaRPr>
                    </a:p>
                  </a:txBody>
                  <a:tcPr marL="43196" marR="43196"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400">
                          <a:effectLst/>
                        </a:rPr>
                        <a:t> </a:t>
                      </a:r>
                      <a:endParaRPr lang="en-US" sz="1400">
                        <a:effectLst/>
                        <a:latin typeface="Calibri"/>
                        <a:ea typeface="宋体"/>
                        <a:cs typeface="Times New Roman"/>
                      </a:endParaRPr>
                    </a:p>
                  </a:txBody>
                  <a:tcPr marL="43196" marR="43196" marT="0" marB="0"/>
                </a:tc>
                <a:tc gridSpan="3">
                  <a:txBody>
                    <a:bodyPr/>
                    <a:lstStyle/>
                    <a:p>
                      <a:pPr marL="0" marR="0" algn="ctr">
                        <a:lnSpc>
                          <a:spcPct val="115000"/>
                        </a:lnSpc>
                        <a:spcBef>
                          <a:spcPts val="1200"/>
                        </a:spcBef>
                        <a:spcAft>
                          <a:spcPts val="0"/>
                        </a:spcAft>
                      </a:pPr>
                      <a:r>
                        <a:rPr lang="en-US" sz="1400">
                          <a:effectLst/>
                        </a:rPr>
                        <a:t>Tarrant</a:t>
                      </a:r>
                      <a:endParaRPr lang="en-US" sz="1400">
                        <a:effectLst/>
                        <a:latin typeface="Calibri"/>
                        <a:ea typeface="宋体"/>
                        <a:cs typeface="Times New Roman"/>
                      </a:endParaRPr>
                    </a:p>
                  </a:txBody>
                  <a:tcPr marL="43196" marR="43196"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66656">
                <a:tc vMerge="1">
                  <a:txBody>
                    <a:bodyPr/>
                    <a:lstStyle/>
                    <a:p>
                      <a:endParaRPr lang="en-US"/>
                    </a:p>
                  </a:txBody>
                  <a:tcPr/>
                </a:tc>
                <a:tc>
                  <a:txBody>
                    <a:bodyPr/>
                    <a:lstStyle/>
                    <a:p>
                      <a:pPr marL="0" marR="0">
                        <a:lnSpc>
                          <a:spcPct val="115000"/>
                        </a:lnSpc>
                        <a:spcBef>
                          <a:spcPts val="0"/>
                        </a:spcBef>
                        <a:spcAft>
                          <a:spcPts val="600"/>
                        </a:spcAft>
                      </a:pPr>
                      <a:r>
                        <a:rPr lang="en-US" sz="1400">
                          <a:effectLst/>
                        </a:rPr>
                        <a:t>2-yr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4-yr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Total</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2-yr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4-yr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Total</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2-yr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4-yr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Total</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2-yr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4-yr</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0"/>
                        </a:spcBef>
                        <a:spcAft>
                          <a:spcPts val="600"/>
                        </a:spcAft>
                      </a:pPr>
                      <a:r>
                        <a:rPr lang="en-US" sz="1400">
                          <a:effectLst/>
                        </a:rPr>
                        <a:t>Total</a:t>
                      </a:r>
                      <a:endParaRPr lang="en-US" sz="1400">
                        <a:effectLst/>
                        <a:latin typeface="Calibri"/>
                        <a:ea typeface="宋体"/>
                        <a:cs typeface="Times New Roman"/>
                      </a:endParaRPr>
                    </a:p>
                  </a:txBody>
                  <a:tcPr marL="43196" marR="43196" marT="0" marB="0"/>
                </a:tc>
                <a:extLst>
                  <a:ext uri="{0D108BD9-81ED-4DB2-BD59-A6C34878D82A}">
                    <a16:rowId xmlns="" xmlns:a16="http://schemas.microsoft.com/office/drawing/2014/main" val="10001"/>
                  </a:ext>
                </a:extLst>
              </a:tr>
              <a:tr h="297310">
                <a:tc>
                  <a:txBody>
                    <a:bodyPr/>
                    <a:lstStyle/>
                    <a:p>
                      <a:pPr marL="0" marR="0">
                        <a:lnSpc>
                          <a:spcPct val="115000"/>
                        </a:lnSpc>
                        <a:spcBef>
                          <a:spcPts val="600"/>
                        </a:spcBef>
                        <a:spcAft>
                          <a:spcPts val="0"/>
                        </a:spcAft>
                      </a:pPr>
                      <a:r>
                        <a:rPr lang="en-US" sz="1400">
                          <a:effectLst/>
                        </a:rPr>
                        <a:t>1996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1,180</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941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3,359</a:t>
                      </a:r>
                      <a:endParaRPr lang="en-US" sz="1400" dirty="0">
                        <a:effectLst/>
                        <a:latin typeface="Calibri"/>
                        <a:ea typeface="宋体"/>
                        <a:cs typeface="Times New Roman"/>
                      </a:endParaRPr>
                    </a:p>
                  </a:txBody>
                  <a:tcPr marL="43196" marR="43196" marT="0" marB="0"/>
                </a:tc>
                <a:tc>
                  <a:txBody>
                    <a:bodyPr/>
                    <a:lstStyle/>
                    <a:p>
                      <a:pPr marL="0" marR="0">
                        <a:lnSpc>
                          <a:spcPct val="115000"/>
                        </a:lnSpc>
                        <a:spcBef>
                          <a:spcPts val="60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600"/>
                        </a:spcBef>
                        <a:spcAft>
                          <a:spcPts val="0"/>
                        </a:spcAft>
                      </a:pPr>
                      <a:r>
                        <a:rPr lang="en-US" sz="1400" dirty="0">
                          <a:effectLst/>
                        </a:rPr>
                        <a:t>4,699</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2,874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a:effectLst/>
                        </a:rPr>
                        <a:t>15,097</a:t>
                      </a:r>
                      <a:endParaRPr lang="en-US" sz="1400">
                        <a:effectLst/>
                        <a:latin typeface="Calibri"/>
                        <a:ea typeface="宋体"/>
                        <a:cs typeface="Times New Roman"/>
                      </a:endParaRPr>
                    </a:p>
                  </a:txBody>
                  <a:tcPr marL="43196" marR="43196" marT="0" marB="0"/>
                </a:tc>
                <a:tc>
                  <a:txBody>
                    <a:bodyPr/>
                    <a:lstStyle/>
                    <a:p>
                      <a:pPr marL="0" marR="0">
                        <a:lnSpc>
                          <a:spcPct val="115000"/>
                        </a:lnSpc>
                        <a:spcBef>
                          <a:spcPts val="60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600"/>
                        </a:spcBef>
                        <a:spcAft>
                          <a:spcPts val="0"/>
                        </a:spcAft>
                      </a:pPr>
                      <a:r>
                        <a:rPr lang="en-US" sz="1400">
                          <a:effectLst/>
                        </a:rPr>
                        <a:t>620</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a:effectLst/>
                        </a:rPr>
                        <a:t>738</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2,500</a:t>
                      </a:r>
                      <a:endParaRPr lang="en-US" sz="1400" dirty="0">
                        <a:effectLst/>
                        <a:latin typeface="Calibri"/>
                        <a:ea typeface="宋体"/>
                        <a:cs typeface="Times New Roman"/>
                      </a:endParaRPr>
                    </a:p>
                  </a:txBody>
                  <a:tcPr marL="43196" marR="43196" marT="0" marB="0"/>
                </a:tc>
                <a:tc>
                  <a:txBody>
                    <a:bodyPr/>
                    <a:lstStyle/>
                    <a:p>
                      <a:pPr marL="0" marR="0">
                        <a:lnSpc>
                          <a:spcPct val="115000"/>
                        </a:lnSpc>
                        <a:spcBef>
                          <a:spcPts val="60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600"/>
                        </a:spcBef>
                        <a:spcAft>
                          <a:spcPts val="0"/>
                        </a:spcAft>
                      </a:pPr>
                      <a:r>
                        <a:rPr lang="en-US" sz="1400" dirty="0">
                          <a:effectLst/>
                        </a:rPr>
                        <a:t>3,384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2,350</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600"/>
                        </a:spcBef>
                        <a:spcAft>
                          <a:spcPts val="0"/>
                        </a:spcAft>
                      </a:pPr>
                      <a:r>
                        <a:rPr lang="en-US" sz="1400" dirty="0">
                          <a:effectLst/>
                        </a:rPr>
                        <a:t>9,856</a:t>
                      </a:r>
                      <a:endParaRPr lang="en-US" sz="1400" dirty="0">
                        <a:effectLst/>
                        <a:latin typeface="Calibri"/>
                        <a:ea typeface="宋体"/>
                        <a:cs typeface="Times New Roman"/>
                      </a:endParaRPr>
                    </a:p>
                  </a:txBody>
                  <a:tcPr marL="43196" marR="43196" marT="0" marB="0"/>
                </a:tc>
                <a:extLst>
                  <a:ext uri="{0D108BD9-81ED-4DB2-BD59-A6C34878D82A}">
                    <a16:rowId xmlns="" xmlns:a16="http://schemas.microsoft.com/office/drawing/2014/main" val="10002"/>
                  </a:ext>
                </a:extLst>
              </a:tr>
              <a:tr h="338898">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gridSpan="15">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a:effectLst/>
                          <a:latin typeface="+mn-lt"/>
                          <a:ea typeface="宋体"/>
                          <a:cs typeface="Times New Roman"/>
                        </a:rPr>
                        <a:t>…(Data</a:t>
                      </a:r>
                      <a:r>
                        <a:rPr lang="en-US" sz="1600" baseline="0" dirty="0">
                          <a:effectLst/>
                          <a:latin typeface="+mn-lt"/>
                          <a:ea typeface="宋体"/>
                          <a:cs typeface="Times New Roman"/>
                        </a:rPr>
                        <a:t> from 1997 to 2004 are available but skipped due to space constraint)</a:t>
                      </a:r>
                      <a:endParaRPr lang="en-US" sz="16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tc>
                <a:tc hMerge="1">
                  <a:txBody>
                    <a:bodyPr/>
                    <a:lstStyle/>
                    <a:p>
                      <a:pPr marL="0" marR="0">
                        <a:lnSpc>
                          <a:spcPct val="115000"/>
                        </a:lnSpc>
                        <a:spcBef>
                          <a:spcPts val="0"/>
                        </a:spcBef>
                        <a:spcAft>
                          <a:spcPts val="0"/>
                        </a:spcAft>
                      </a:pPr>
                      <a:endParaRPr lang="en-US" sz="1400">
                        <a:effectLst/>
                        <a:latin typeface="Calibri"/>
                        <a:ea typeface="宋体"/>
                        <a:cs typeface="Times New Roman"/>
                      </a:endParaRPr>
                    </a:p>
                  </a:txBody>
                  <a:tcPr marL="43196" marR="43196" marT="0" marB="0" anchor="b"/>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tc>
                <a:tc hMerge="1">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nchor="b"/>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a:effectLst/>
                        <a:latin typeface="Calibri"/>
                        <a:ea typeface="宋体"/>
                        <a:cs typeface="Times New Roman"/>
                      </a:endParaRPr>
                    </a:p>
                  </a:txBody>
                  <a:tcPr marL="43196" marR="43196" marT="0" marB="0"/>
                </a:tc>
                <a:tc hMerge="1">
                  <a:txBody>
                    <a:bodyPr/>
                    <a:lstStyle/>
                    <a:p>
                      <a:pPr marL="0" marR="0">
                        <a:lnSpc>
                          <a:spcPct val="115000"/>
                        </a:lnSpc>
                        <a:spcBef>
                          <a:spcPts val="0"/>
                        </a:spcBef>
                        <a:spcAft>
                          <a:spcPts val="0"/>
                        </a:spcAft>
                      </a:pPr>
                      <a:endParaRPr lang="en-US" sz="1400">
                        <a:effectLst/>
                        <a:latin typeface="Calibri"/>
                        <a:ea typeface="宋体"/>
                        <a:cs typeface="Times New Roman"/>
                      </a:endParaRPr>
                    </a:p>
                  </a:txBody>
                  <a:tcPr marL="43196" marR="43196" marT="0" marB="0" anchor="b"/>
                </a:tc>
                <a:tc hMerge="1">
                  <a:txBody>
                    <a:bodyPr/>
                    <a:lstStyle/>
                    <a:p>
                      <a:pPr marL="0" marR="0" algn="r">
                        <a:lnSpc>
                          <a:spcPct val="115000"/>
                        </a:lnSpc>
                        <a:spcBef>
                          <a:spcPts val="0"/>
                        </a:spcBef>
                        <a:spcAft>
                          <a:spcPts val="0"/>
                        </a:spcAft>
                      </a:pPr>
                      <a:endParaRPr lang="en-US" sz="140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nchor="ctr"/>
                </a:tc>
                <a:tc hMerge="1">
                  <a:txBody>
                    <a:bodyPr/>
                    <a:lstStyle/>
                    <a:p>
                      <a:pPr marL="0" marR="0" algn="r">
                        <a:lnSpc>
                          <a:spcPct val="115000"/>
                        </a:lnSpc>
                        <a:spcBef>
                          <a:spcPts val="0"/>
                        </a:spcBef>
                        <a:spcAft>
                          <a:spcPts val="0"/>
                        </a:spcAft>
                      </a:pPr>
                      <a:endParaRPr lang="en-US" sz="1400" dirty="0">
                        <a:effectLst/>
                        <a:latin typeface="Calibri"/>
                        <a:ea typeface="宋体"/>
                        <a:cs typeface="Times New Roman"/>
                      </a:endParaRPr>
                    </a:p>
                  </a:txBody>
                  <a:tcPr marL="43196" marR="43196" marT="0" marB="0"/>
                </a:tc>
                <a:extLst>
                  <a:ext uri="{0D108BD9-81ED-4DB2-BD59-A6C34878D82A}">
                    <a16:rowId xmlns="" xmlns:a16="http://schemas.microsoft.com/office/drawing/2014/main" val="10003"/>
                  </a:ext>
                </a:extLst>
              </a:tr>
              <a:tr h="297310">
                <a:tc>
                  <a:txBody>
                    <a:bodyPr/>
                    <a:lstStyle/>
                    <a:p>
                      <a:pPr marL="0" marR="0">
                        <a:lnSpc>
                          <a:spcPct val="115000"/>
                        </a:lnSpc>
                        <a:spcBef>
                          <a:spcPts val="0"/>
                        </a:spcBef>
                        <a:spcAft>
                          <a:spcPts val="0"/>
                        </a:spcAft>
                      </a:pPr>
                      <a:r>
                        <a:rPr lang="en-US" sz="1400" dirty="0">
                          <a:effectLst/>
                        </a:rPr>
                        <a:t>2005</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2,167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1,665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6,454</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6,556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4,636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22,287</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1,421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1,345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4,719</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5,061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4,216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16,278</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08"/>
                  </a:ext>
                </a:extLst>
              </a:tr>
              <a:tr h="297310">
                <a:tc>
                  <a:txBody>
                    <a:bodyPr/>
                    <a:lstStyle/>
                    <a:p>
                      <a:pPr marL="0" marR="0">
                        <a:lnSpc>
                          <a:spcPct val="115000"/>
                        </a:lnSpc>
                        <a:spcBef>
                          <a:spcPts val="0"/>
                        </a:spcBef>
                        <a:spcAft>
                          <a:spcPts val="0"/>
                        </a:spcAft>
                      </a:pPr>
                      <a:r>
                        <a:rPr lang="en-US" sz="1400" dirty="0">
                          <a:effectLst/>
                        </a:rPr>
                        <a:t>2006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2,277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1,946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6,978</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6,381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4,696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21,723</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1,518</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1,363</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4,834</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5,105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4,289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16,619</a:t>
                      </a:r>
                      <a:endParaRPr lang="en-US" sz="140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09"/>
                  </a:ext>
                </a:extLst>
              </a:tr>
              <a:tr h="297310">
                <a:tc>
                  <a:txBody>
                    <a:bodyPr/>
                    <a:lstStyle/>
                    <a:p>
                      <a:pPr marL="0" marR="0">
                        <a:lnSpc>
                          <a:spcPct val="115000"/>
                        </a:lnSpc>
                        <a:spcBef>
                          <a:spcPts val="0"/>
                        </a:spcBef>
                        <a:spcAft>
                          <a:spcPts val="0"/>
                        </a:spcAft>
                      </a:pPr>
                      <a:r>
                        <a:rPr lang="en-US" sz="1400" dirty="0">
                          <a:effectLst/>
                        </a:rPr>
                        <a:t>2007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2,555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1,949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7,376</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6,349</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4,718</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21,595</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1,584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1,506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5,220</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5,116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4,344</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16,702</a:t>
                      </a:r>
                      <a:endParaRPr lang="en-US" sz="140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0"/>
                  </a:ext>
                </a:extLst>
              </a:tr>
              <a:tr h="297310">
                <a:tc>
                  <a:txBody>
                    <a:bodyPr/>
                    <a:lstStyle/>
                    <a:p>
                      <a:pPr marL="0" marR="0">
                        <a:lnSpc>
                          <a:spcPct val="115000"/>
                        </a:lnSpc>
                        <a:spcBef>
                          <a:spcPts val="0"/>
                        </a:spcBef>
                        <a:spcAft>
                          <a:spcPts val="0"/>
                        </a:spcAft>
                      </a:pPr>
                      <a:r>
                        <a:rPr lang="en-US" sz="1400" dirty="0">
                          <a:effectLst/>
                        </a:rPr>
                        <a:t>2008</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3,069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2,234</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8,063</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7,751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4,967</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22,534</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1,886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1,615</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5,633</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5,831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4,485</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17,166</a:t>
                      </a:r>
                      <a:endParaRPr lang="en-US" sz="140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1"/>
                  </a:ext>
                </a:extLst>
              </a:tr>
              <a:tr h="297310">
                <a:tc>
                  <a:txBody>
                    <a:bodyPr/>
                    <a:lstStyle/>
                    <a:p>
                      <a:pPr marL="0" marR="0">
                        <a:lnSpc>
                          <a:spcPct val="115000"/>
                        </a:lnSpc>
                        <a:spcBef>
                          <a:spcPts val="0"/>
                        </a:spcBef>
                        <a:spcAft>
                          <a:spcPts val="0"/>
                        </a:spcAft>
                      </a:pPr>
                      <a:r>
                        <a:rPr lang="en-US" sz="1400" dirty="0">
                          <a:effectLst/>
                        </a:rPr>
                        <a:t>2009</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3,339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2,326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8,628</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8,253</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5,219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23,650</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2,054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1,656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6,056</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6,267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4,589</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17,965</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2"/>
                  </a:ext>
                </a:extLst>
              </a:tr>
              <a:tr h="297310">
                <a:tc>
                  <a:txBody>
                    <a:bodyPr/>
                    <a:lstStyle/>
                    <a:p>
                      <a:pPr marL="0" marR="0">
                        <a:lnSpc>
                          <a:spcPct val="115000"/>
                        </a:lnSpc>
                        <a:spcBef>
                          <a:spcPts val="0"/>
                        </a:spcBef>
                        <a:spcAft>
                          <a:spcPts val="0"/>
                        </a:spcAft>
                      </a:pPr>
                      <a:r>
                        <a:rPr lang="en-US" sz="1400" dirty="0">
                          <a:effectLst/>
                        </a:rPr>
                        <a:t>2010</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2,651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2,535</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9,154</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6,827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5,473</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24,838</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1,724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1,723</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6,407</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5,001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4,688</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18,490</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3"/>
                  </a:ext>
                </a:extLst>
              </a:tr>
              <a:tr h="297310">
                <a:tc>
                  <a:txBody>
                    <a:bodyPr/>
                    <a:lstStyle/>
                    <a:p>
                      <a:pPr marL="0" marR="0">
                        <a:lnSpc>
                          <a:spcPct val="115000"/>
                        </a:lnSpc>
                        <a:spcBef>
                          <a:spcPts val="0"/>
                        </a:spcBef>
                        <a:spcAft>
                          <a:spcPts val="0"/>
                        </a:spcAft>
                      </a:pPr>
                      <a:r>
                        <a:rPr lang="en-US" sz="1400">
                          <a:effectLst/>
                        </a:rPr>
                        <a:t>2011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2,831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2,645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9,857</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a:effectLst/>
                        </a:rPr>
                        <a:t>7,192</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5,521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25,902</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a:effectLst/>
                        </a:rPr>
                        <a:t>1,870</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1,748</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6,832</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a:effectLst/>
                        </a:rPr>
                        <a:t>5,180</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4,678</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19,515</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4"/>
                  </a:ext>
                </a:extLst>
              </a:tr>
              <a:tr h="297310">
                <a:tc>
                  <a:txBody>
                    <a:bodyPr/>
                    <a:lstStyle/>
                    <a:p>
                      <a:pPr marL="0" marR="0">
                        <a:lnSpc>
                          <a:spcPct val="115000"/>
                        </a:lnSpc>
                        <a:spcBef>
                          <a:spcPts val="0"/>
                        </a:spcBef>
                        <a:spcAft>
                          <a:spcPts val="0"/>
                        </a:spcAft>
                      </a:pPr>
                      <a:r>
                        <a:rPr lang="en-US" sz="1400">
                          <a:effectLst/>
                        </a:rPr>
                        <a:t>2012</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2,815</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2,791</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10,290</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6,916</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5,783</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26,271</a:t>
                      </a:r>
                      <a:endParaRPr lang="en-US" sz="140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a:effectLst/>
                        </a:rPr>
                        <a:t>1,759</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1,802</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6,882</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a:effectLst/>
                        </a:rPr>
                        <a:t> </a:t>
                      </a:r>
                      <a:endParaRPr lang="en-US" sz="140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rPr>
                        <a:t>4,876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a:effectLst/>
                        </a:rPr>
                        <a:t>4,828</a:t>
                      </a:r>
                      <a:endParaRPr lang="en-US" sz="140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19,622</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5"/>
                  </a:ext>
                </a:extLst>
              </a:tr>
              <a:tr h="297310">
                <a:tc>
                  <a:txBody>
                    <a:bodyPr/>
                    <a:lstStyle/>
                    <a:p>
                      <a:pPr marL="0" marR="0">
                        <a:lnSpc>
                          <a:spcPct val="115000"/>
                        </a:lnSpc>
                        <a:spcBef>
                          <a:spcPts val="0"/>
                        </a:spcBef>
                        <a:spcAft>
                          <a:spcPts val="0"/>
                        </a:spcAft>
                      </a:pPr>
                      <a:r>
                        <a:rPr lang="en-US" sz="1400" dirty="0">
                          <a:effectLst/>
                          <a:latin typeface="Calibri"/>
                          <a:ea typeface="宋体"/>
                          <a:cs typeface="Times New Roman"/>
                        </a:rPr>
                        <a:t>2013</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2.951</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3,189</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11,121</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latin typeface="Calibri"/>
                          <a:ea typeface="宋体"/>
                          <a:cs typeface="Times New Roman"/>
                        </a:rPr>
                        <a:t>6,895</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5,976</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27,243</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latin typeface="Calibri"/>
                          <a:ea typeface="宋体"/>
                          <a:cs typeface="Times New Roman"/>
                        </a:rPr>
                        <a:t>1,803</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1,981</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7,305</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nchor="b"/>
                </a:tc>
                <a:tc>
                  <a:txBody>
                    <a:bodyPr/>
                    <a:lstStyle/>
                    <a:p>
                      <a:pPr marL="0" marR="0" algn="r">
                        <a:lnSpc>
                          <a:spcPct val="115000"/>
                        </a:lnSpc>
                        <a:spcBef>
                          <a:spcPts val="0"/>
                        </a:spcBef>
                        <a:spcAft>
                          <a:spcPts val="0"/>
                        </a:spcAft>
                      </a:pPr>
                      <a:r>
                        <a:rPr lang="en-US" sz="1400" dirty="0">
                          <a:effectLst/>
                          <a:latin typeface="Calibri"/>
                          <a:ea typeface="宋体"/>
                          <a:cs typeface="Times New Roman"/>
                        </a:rPr>
                        <a:t>5,341</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4,988</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20,344</a:t>
                      </a:r>
                    </a:p>
                  </a:txBody>
                  <a:tcPr marL="43196" marR="43196" marT="0" marB="0" anchor="ctr"/>
                </a:tc>
                <a:extLst>
                  <a:ext uri="{0D108BD9-81ED-4DB2-BD59-A6C34878D82A}">
                    <a16:rowId xmlns="" xmlns:a16="http://schemas.microsoft.com/office/drawing/2014/main" val="10016"/>
                  </a:ext>
                </a:extLst>
              </a:tr>
              <a:tr h="297310">
                <a:tc>
                  <a:txBody>
                    <a:bodyPr/>
                    <a:lstStyle/>
                    <a:p>
                      <a:pPr marL="0" marR="0">
                        <a:lnSpc>
                          <a:spcPct val="115000"/>
                        </a:lnSpc>
                        <a:spcBef>
                          <a:spcPts val="0"/>
                        </a:spcBef>
                        <a:spcAft>
                          <a:spcPts val="0"/>
                        </a:spcAft>
                      </a:pPr>
                      <a:r>
                        <a:rPr lang="en-US" sz="1400" dirty="0">
                          <a:effectLst/>
                        </a:rPr>
                        <a:t>2014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3,116</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3,357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11,412</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rPr>
                        <a:t>7,131</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6,132</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27,772</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rPr>
                        <a:t>1,847</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2,164</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7,584</a:t>
                      </a:r>
                      <a:endParaRPr lang="en-US" sz="1400" dirty="0">
                        <a:effectLst/>
                        <a:latin typeface="Calibri"/>
                        <a:ea typeface="宋体"/>
                        <a:cs typeface="Times New Roman"/>
                      </a:endParaRPr>
                    </a:p>
                  </a:txBody>
                  <a:tcPr marL="43196" marR="43196" marT="0" marB="0" anchor="ct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rPr>
                        <a:t>5,130</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5,183</a:t>
                      </a:r>
                      <a:endParaRPr lang="en-US" sz="1400" dirty="0">
                        <a:effectLst/>
                        <a:latin typeface="Calibri"/>
                        <a:ea typeface="宋体"/>
                        <a:cs typeface="Times New Roman"/>
                      </a:endParaRPr>
                    </a:p>
                  </a:txBody>
                  <a:tcPr marL="43196" marR="43196" marT="0" marB="0" anchor="ctr"/>
                </a:tc>
                <a:tc>
                  <a:txBody>
                    <a:bodyPr/>
                    <a:lstStyle/>
                    <a:p>
                      <a:pPr marL="0" marR="0" algn="r">
                        <a:lnSpc>
                          <a:spcPct val="115000"/>
                        </a:lnSpc>
                        <a:spcBef>
                          <a:spcPts val="0"/>
                        </a:spcBef>
                        <a:spcAft>
                          <a:spcPts val="0"/>
                        </a:spcAft>
                      </a:pPr>
                      <a:r>
                        <a:rPr lang="en-US" sz="1400" dirty="0">
                          <a:effectLst/>
                        </a:rPr>
                        <a:t>20,197</a:t>
                      </a:r>
                      <a:endParaRPr lang="en-US" sz="1400" dirty="0">
                        <a:effectLst/>
                        <a:latin typeface="Calibri"/>
                        <a:ea typeface="宋体"/>
                        <a:cs typeface="Times New Roman"/>
                      </a:endParaRPr>
                    </a:p>
                  </a:txBody>
                  <a:tcPr marL="43196" marR="43196" marT="0" marB="0" anchor="ctr"/>
                </a:tc>
                <a:extLst>
                  <a:ext uri="{0D108BD9-81ED-4DB2-BD59-A6C34878D82A}">
                    <a16:rowId xmlns="" xmlns:a16="http://schemas.microsoft.com/office/drawing/2014/main" val="10017"/>
                  </a:ext>
                </a:extLst>
              </a:tr>
              <a:tr h="297310">
                <a:tc>
                  <a:txBody>
                    <a:bodyPr/>
                    <a:lstStyle/>
                    <a:p>
                      <a:pPr marL="0" marR="0">
                        <a:lnSpc>
                          <a:spcPct val="115000"/>
                        </a:lnSpc>
                        <a:spcBef>
                          <a:spcPts val="0"/>
                        </a:spcBef>
                        <a:spcAft>
                          <a:spcPts val="0"/>
                        </a:spcAft>
                      </a:pPr>
                      <a:r>
                        <a:rPr lang="en-US" sz="1400" dirty="0">
                          <a:effectLst/>
                          <a:latin typeface="Calibri"/>
                          <a:ea typeface="宋体"/>
                          <a:cs typeface="Times New Roman"/>
                        </a:rPr>
                        <a:t>2015</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3.208</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3,538</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12,026</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latin typeface="Calibri"/>
                          <a:ea typeface="宋体"/>
                          <a:cs typeface="Times New Roman"/>
                        </a:rPr>
                        <a:t>7,248</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6,192</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28,875</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latin typeface="Calibri"/>
                          <a:ea typeface="宋体"/>
                          <a:cs typeface="Times New Roman"/>
                        </a:rPr>
                        <a:t>1,800</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2,150</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7,918</a:t>
                      </a:r>
                    </a:p>
                  </a:txBody>
                  <a:tcPr marL="43196" marR="43196" marT="0" marB="0" anchor="ctr"/>
                </a:tc>
                <a:tc>
                  <a:txBody>
                    <a:bodyPr/>
                    <a:lstStyle/>
                    <a:p>
                      <a:pPr marL="0" marR="0">
                        <a:lnSpc>
                          <a:spcPct val="115000"/>
                        </a:lnSpc>
                        <a:spcBef>
                          <a:spcPts val="0"/>
                        </a:spcBef>
                        <a:spcAft>
                          <a:spcPts val="0"/>
                        </a:spcAft>
                      </a:pP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effectLst/>
                          <a:latin typeface="Calibri"/>
                          <a:ea typeface="宋体"/>
                          <a:cs typeface="Times New Roman"/>
                        </a:rPr>
                        <a:t>5,355</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5,380</a:t>
                      </a:r>
                    </a:p>
                  </a:txBody>
                  <a:tcPr marL="43196" marR="43196" marT="0" marB="0" anchor="ctr"/>
                </a:tc>
                <a:tc>
                  <a:txBody>
                    <a:bodyPr/>
                    <a:lstStyle/>
                    <a:p>
                      <a:pPr marL="0" marR="0" algn="r">
                        <a:lnSpc>
                          <a:spcPct val="115000"/>
                        </a:lnSpc>
                        <a:spcBef>
                          <a:spcPts val="0"/>
                        </a:spcBef>
                        <a:spcAft>
                          <a:spcPts val="0"/>
                        </a:spcAft>
                      </a:pPr>
                      <a:r>
                        <a:rPr lang="en-US" sz="1400" dirty="0">
                          <a:effectLst/>
                          <a:latin typeface="Calibri"/>
                          <a:ea typeface="宋体"/>
                          <a:cs typeface="Times New Roman"/>
                        </a:rPr>
                        <a:t>21,160</a:t>
                      </a:r>
                    </a:p>
                  </a:txBody>
                  <a:tcPr marL="43196" marR="43196" marT="0" marB="0" anchor="ctr"/>
                </a:tc>
                <a:extLst>
                  <a:ext uri="{0D108BD9-81ED-4DB2-BD59-A6C34878D82A}">
                    <a16:rowId xmlns="" xmlns:a16="http://schemas.microsoft.com/office/drawing/2014/main" val="1695154263"/>
                  </a:ext>
                </a:extLst>
              </a:tr>
              <a:tr h="332424">
                <a:tc>
                  <a:txBody>
                    <a:bodyPr/>
                    <a:lstStyle/>
                    <a:p>
                      <a:pPr marL="0" marR="0">
                        <a:lnSpc>
                          <a:spcPct val="115000"/>
                        </a:lnSpc>
                        <a:spcBef>
                          <a:spcPts val="600"/>
                        </a:spcBef>
                        <a:spcAft>
                          <a:spcPts val="0"/>
                        </a:spcAft>
                      </a:pPr>
                      <a:r>
                        <a:rPr lang="en-US" sz="1400" dirty="0">
                          <a:effectLst/>
                        </a:rPr>
                        <a:t>2016</a:t>
                      </a: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3,177</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3,677</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12,816</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 </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7,659</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7,403</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33,535</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 </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1,987</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2,325</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8,739</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 </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5,374</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5,509</a:t>
                      </a:r>
                      <a:endParaRPr lang="en-US" sz="1400" dirty="0">
                        <a:solidFill>
                          <a:schemeClr val="tx1"/>
                        </a:solidFill>
                        <a:effectLst/>
                        <a:latin typeface="Calibri"/>
                        <a:ea typeface="宋体"/>
                        <a:cs typeface="Times New Roman"/>
                      </a:endParaRPr>
                    </a:p>
                  </a:txBody>
                  <a:tcPr marL="43196" marR="43196" marT="0" marB="0"/>
                </a:tc>
                <a:tc>
                  <a:txBody>
                    <a:bodyPr/>
                    <a:lstStyle/>
                    <a:p>
                      <a:pPr marL="0" marR="0" algn="r">
                        <a:lnSpc>
                          <a:spcPct val="115000"/>
                        </a:lnSpc>
                        <a:spcBef>
                          <a:spcPts val="600"/>
                        </a:spcBef>
                        <a:spcAft>
                          <a:spcPts val="0"/>
                        </a:spcAft>
                      </a:pPr>
                      <a:r>
                        <a:rPr lang="en-US" sz="1400" dirty="0">
                          <a:solidFill>
                            <a:schemeClr val="tx1"/>
                          </a:solidFill>
                          <a:effectLst/>
                        </a:rPr>
                        <a:t>21,900</a:t>
                      </a:r>
                      <a:endParaRPr lang="en-US" sz="1400" dirty="0">
                        <a:solidFill>
                          <a:schemeClr val="tx1"/>
                        </a:solidFill>
                        <a:effectLst/>
                        <a:latin typeface="Calibri"/>
                        <a:ea typeface="宋体"/>
                        <a:cs typeface="Times New Roman"/>
                      </a:endParaRPr>
                    </a:p>
                  </a:txBody>
                  <a:tcPr marL="43196" marR="43196" marT="0" marB="0"/>
                </a:tc>
                <a:extLst>
                  <a:ext uri="{0D108BD9-81ED-4DB2-BD59-A6C34878D82A}">
                    <a16:rowId xmlns="" xmlns:a16="http://schemas.microsoft.com/office/drawing/2014/main" val="10020"/>
                  </a:ext>
                </a:extLst>
              </a:tr>
              <a:tr h="341167">
                <a:tc>
                  <a:txBody>
                    <a:bodyPr/>
                    <a:lstStyle/>
                    <a:p>
                      <a:pPr marL="0" marR="0">
                        <a:lnSpc>
                          <a:spcPct val="115000"/>
                        </a:lnSpc>
                        <a:spcBef>
                          <a:spcPts val="0"/>
                        </a:spcBef>
                        <a:spcAft>
                          <a:spcPts val="0"/>
                        </a:spcAft>
                      </a:pPr>
                      <a:r>
                        <a:rPr lang="en-US" sz="1400" dirty="0">
                          <a:effectLst/>
                        </a:rPr>
                        <a:t>MARC</a:t>
                      </a:r>
                      <a:endParaRPr lang="en-US" sz="1400" dirty="0">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9.5%</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  15.3%</a:t>
                      </a:r>
                      <a:endParaRPr lang="en-US" sz="1400" dirty="0">
                        <a:solidFill>
                          <a:srgbClr val="00B050"/>
                        </a:solidFill>
                        <a:effectLst/>
                        <a:latin typeface="Calibri"/>
                        <a:ea typeface="宋体"/>
                        <a:cs typeface="Times New Roman"/>
                      </a:endParaRPr>
                    </a:p>
                  </a:txBody>
                  <a:tcPr marL="43196" marR="43196" marT="0" marB="0"/>
                </a:tc>
                <a:tc>
                  <a:txBody>
                    <a:bodyPr/>
                    <a:lstStyle/>
                    <a:p>
                      <a:pPr marL="0" marR="0" indent="-11430" algn="r">
                        <a:lnSpc>
                          <a:spcPct val="115000"/>
                        </a:lnSpc>
                        <a:spcBef>
                          <a:spcPts val="0"/>
                        </a:spcBef>
                        <a:spcAft>
                          <a:spcPts val="0"/>
                        </a:spcAft>
                      </a:pPr>
                      <a:r>
                        <a:rPr lang="en-US" sz="1400" dirty="0">
                          <a:solidFill>
                            <a:srgbClr val="00B050"/>
                          </a:solidFill>
                          <a:effectLst/>
                        </a:rPr>
                        <a:t>14.3%</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 </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3.0%</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7.1%</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4.9%</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 </a:t>
                      </a:r>
                      <a:endParaRPr lang="en-US" sz="1400" dirty="0">
                        <a:solidFill>
                          <a:srgbClr val="00B050"/>
                        </a:solidFill>
                        <a:effectLst/>
                        <a:latin typeface="Calibri"/>
                        <a:ea typeface="宋体"/>
                        <a:cs typeface="Times New Roman"/>
                      </a:endParaRPr>
                    </a:p>
                  </a:txBody>
                  <a:tcPr marL="43196" marR="43196" marT="0" marB="0"/>
                </a:tc>
                <a:tc>
                  <a:txBody>
                    <a:bodyPr/>
                    <a:lstStyle/>
                    <a:p>
                      <a:pPr marL="0" marR="0" indent="11430" algn="r">
                        <a:lnSpc>
                          <a:spcPct val="115000"/>
                        </a:lnSpc>
                        <a:spcBef>
                          <a:spcPts val="0"/>
                        </a:spcBef>
                        <a:spcAft>
                          <a:spcPts val="0"/>
                        </a:spcAft>
                        <a:tabLst>
                          <a:tab pos="388620" algn="l"/>
                        </a:tabLst>
                      </a:pPr>
                      <a:r>
                        <a:rPr lang="en-US" sz="1400" dirty="0">
                          <a:solidFill>
                            <a:srgbClr val="00B050"/>
                          </a:solidFill>
                          <a:effectLst/>
                        </a:rPr>
                        <a:t>11.1%</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10.7%</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11.9%</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 </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2.8%</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0"/>
                        </a:spcAft>
                      </a:pPr>
                      <a:r>
                        <a:rPr lang="en-US" sz="1400" dirty="0">
                          <a:solidFill>
                            <a:srgbClr val="00B050"/>
                          </a:solidFill>
                          <a:effectLst/>
                        </a:rPr>
                        <a:t>7.0%</a:t>
                      </a:r>
                      <a:endParaRPr lang="en-US" sz="1400" dirty="0">
                        <a:solidFill>
                          <a:srgbClr val="00B050"/>
                        </a:solidFill>
                        <a:effectLst/>
                        <a:latin typeface="Calibri"/>
                        <a:ea typeface="宋体"/>
                        <a:cs typeface="Times New Roman"/>
                      </a:endParaRPr>
                    </a:p>
                  </a:txBody>
                  <a:tcPr marL="43196" marR="43196" marT="0" marB="0"/>
                </a:tc>
                <a:tc>
                  <a:txBody>
                    <a:bodyPr/>
                    <a:lstStyle/>
                    <a:p>
                      <a:pPr marL="0" marR="0" algn="r">
                        <a:lnSpc>
                          <a:spcPct val="115000"/>
                        </a:lnSpc>
                        <a:spcBef>
                          <a:spcPts val="0"/>
                        </a:spcBef>
                        <a:spcAft>
                          <a:spcPts val="600"/>
                        </a:spcAft>
                      </a:pPr>
                      <a:r>
                        <a:rPr lang="en-US" sz="1400" dirty="0">
                          <a:solidFill>
                            <a:srgbClr val="00B050"/>
                          </a:solidFill>
                          <a:effectLst/>
                        </a:rPr>
                        <a:t>5.7%</a:t>
                      </a:r>
                      <a:endParaRPr lang="en-US" sz="1400" dirty="0">
                        <a:solidFill>
                          <a:srgbClr val="00B050"/>
                        </a:solidFill>
                        <a:effectLst/>
                        <a:latin typeface="Calibri"/>
                        <a:ea typeface="宋体"/>
                        <a:cs typeface="Times New Roman"/>
                      </a:endParaRPr>
                    </a:p>
                  </a:txBody>
                  <a:tcPr marL="43196" marR="43196" marT="0" marB="0"/>
                </a:tc>
                <a:extLst>
                  <a:ext uri="{0D108BD9-81ED-4DB2-BD59-A6C34878D82A}">
                    <a16:rowId xmlns="" xmlns:a16="http://schemas.microsoft.com/office/drawing/2014/main" val="10021"/>
                  </a:ext>
                </a:extLst>
              </a:tr>
            </a:tbl>
          </a:graphicData>
        </a:graphic>
      </p:graphicFrame>
      <p:cxnSp>
        <p:nvCxnSpPr>
          <p:cNvPr id="21" name="Straight Arrow Connector 20"/>
          <p:cNvCxnSpPr/>
          <p:nvPr/>
        </p:nvCxnSpPr>
        <p:spPr>
          <a:xfrm flipV="1">
            <a:off x="129540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864312"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55899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50520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4134211"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80060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472346"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096000" y="6017895"/>
            <a:ext cx="0" cy="230505"/>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723356"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746760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8077200"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8677922" y="601789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 y="6334780"/>
            <a:ext cx="9144000" cy="307777"/>
          </a:xfrm>
          <a:prstGeom prst="rect">
            <a:avLst/>
          </a:prstGeom>
        </p:spPr>
        <p:txBody>
          <a:bodyPr wrap="square">
            <a:spAutoFit/>
          </a:bodyPr>
          <a:lstStyle/>
          <a:p>
            <a:r>
              <a:rPr lang="en-US" sz="1400" i="1" dirty="0"/>
              <a:t>Note</a:t>
            </a:r>
            <a:r>
              <a:rPr lang="en-US" sz="1400" dirty="0"/>
              <a:t>: MARC = Mean Annual Rate of Change</a:t>
            </a:r>
            <a:r>
              <a:rPr lang="en-US" sz="1400" dirty="0" smtClean="0"/>
              <a:t>, </a:t>
            </a:r>
            <a:r>
              <a:rPr lang="en-US" sz="1400" dirty="0"/>
              <a:t>the ratio of </a:t>
            </a:r>
            <a:r>
              <a:rPr lang="en-US" sz="1400" dirty="0" smtClean="0"/>
              <a:t>mean annual difference over 1996 enrollment</a:t>
            </a:r>
            <a:endParaRPr lang="en-US" sz="1400" dirty="0"/>
          </a:p>
        </p:txBody>
      </p:sp>
    </p:spTree>
    <p:extLst>
      <p:ext uri="{BB962C8B-B14F-4D97-AF65-F5344CB8AC3E}">
        <p14:creationId xmlns:p14="http://schemas.microsoft.com/office/powerpoint/2010/main" val="141702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High School Graduates Enrolled in </a:t>
            </a:r>
            <a:r>
              <a:rPr lang="en-US" sz="2400" b="1" dirty="0">
                <a:solidFill>
                  <a:schemeClr val="bg1"/>
                </a:solidFill>
              </a:rPr>
              <a:t>2-year Higher Education </a:t>
            </a:r>
            <a:r>
              <a:rPr lang="en-US" sz="2400" b="1" dirty="0">
                <a:solidFill>
                  <a:sysClr val="windowText" lastClr="000000"/>
                </a:solidFill>
              </a:rPr>
              <a:t>from 1996 to 2016 in Four North Texas Counties</a:t>
            </a:r>
          </a:p>
        </p:txBody>
      </p:sp>
      <p:graphicFrame>
        <p:nvGraphicFramePr>
          <p:cNvPr id="5" name="Chart 4">
            <a:extLst>
              <a:ext uri="{FF2B5EF4-FFF2-40B4-BE49-F238E27FC236}">
                <a16:creationId xmlns="" xmlns:a16="http://schemas.microsoft.com/office/drawing/2014/main" id="{00000000-0008-0000-0000-000029000000}"/>
              </a:ext>
            </a:extLst>
          </p:cNvPr>
          <p:cNvGraphicFramePr>
            <a:graphicFrameLocks/>
          </p:cNvGraphicFramePr>
          <p:nvPr>
            <p:extLst>
              <p:ext uri="{D42A27DB-BD31-4B8C-83A1-F6EECF244321}">
                <p14:modId xmlns:p14="http://schemas.microsoft.com/office/powerpoint/2010/main" val="3152782807"/>
              </p:ext>
            </p:extLst>
          </p:nvPr>
        </p:nvGraphicFramePr>
        <p:xfrm>
          <a:off x="152400" y="1828800"/>
          <a:ext cx="8763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7810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High School Graduates Enrolled in </a:t>
            </a:r>
            <a:r>
              <a:rPr lang="en-US" sz="2400" b="1" dirty="0">
                <a:solidFill>
                  <a:schemeClr val="bg1"/>
                </a:solidFill>
              </a:rPr>
              <a:t>4-year Higher Education </a:t>
            </a:r>
            <a:r>
              <a:rPr lang="en-US" sz="2400" b="1" dirty="0">
                <a:solidFill>
                  <a:sysClr val="windowText" lastClr="000000"/>
                </a:solidFill>
              </a:rPr>
              <a:t>from 1996 to 2016 in Four North Texas Counties</a:t>
            </a:r>
          </a:p>
        </p:txBody>
      </p:sp>
      <p:graphicFrame>
        <p:nvGraphicFramePr>
          <p:cNvPr id="4" name="Chart 3">
            <a:extLst>
              <a:ext uri="{FF2B5EF4-FFF2-40B4-BE49-F238E27FC236}">
                <a16:creationId xmlns="" xmlns:a16="http://schemas.microsoft.com/office/drawing/2014/main" id="{00000000-0008-0000-0000-00002A000000}"/>
              </a:ext>
            </a:extLst>
          </p:cNvPr>
          <p:cNvGraphicFramePr>
            <a:graphicFrameLocks/>
          </p:cNvGraphicFramePr>
          <p:nvPr>
            <p:extLst>
              <p:ext uri="{D42A27DB-BD31-4B8C-83A1-F6EECF244321}">
                <p14:modId xmlns:p14="http://schemas.microsoft.com/office/powerpoint/2010/main" val="2709795796"/>
              </p:ext>
            </p:extLst>
          </p:nvPr>
        </p:nvGraphicFramePr>
        <p:xfrm>
          <a:off x="76200" y="1676400"/>
          <a:ext cx="9067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6469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r>
              <a:rPr lang="en-US" sz="2400" b="1" dirty="0"/>
              <a:t>College-Going Rate </a:t>
            </a:r>
            <a:r>
              <a:rPr lang="en-US" sz="2400" b="1" dirty="0">
                <a:solidFill>
                  <a:schemeClr val="bg1"/>
                </a:solidFill>
              </a:rPr>
              <a:t>by Ethnicity </a:t>
            </a:r>
            <a:r>
              <a:rPr lang="en-US" sz="2400" b="1" dirty="0"/>
              <a:t>of</a:t>
            </a:r>
            <a:r>
              <a:rPr lang="en-US" sz="2400" b="1" dirty="0">
                <a:solidFill>
                  <a:schemeClr val="bg1"/>
                </a:solidFill>
              </a:rPr>
              <a:t> </a:t>
            </a:r>
            <a:r>
              <a:rPr lang="en-US" sz="2400" b="1" dirty="0"/>
              <a:t>High School Graduates Enrolled in Texas Postsecondary Education and Mean Annual Rate of Change    from 2004 to 2016 in State, ESC 10, and ESC 11</a:t>
            </a:r>
            <a:endParaRPr lang="en-US" sz="2400" b="1"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84923599"/>
              </p:ext>
            </p:extLst>
          </p:nvPr>
        </p:nvGraphicFramePr>
        <p:xfrm>
          <a:off x="0" y="1648095"/>
          <a:ext cx="9067801" cy="3601778"/>
        </p:xfrm>
        <a:graphic>
          <a:graphicData uri="http://schemas.openxmlformats.org/drawingml/2006/table">
            <a:tbl>
              <a:tblPr firstRow="1" firstCol="1" bandRow="1">
                <a:tableStyleId>{5C22544A-7EE6-4342-B048-85BDC9FD1C3A}</a:tableStyleId>
              </a:tblPr>
              <a:tblGrid>
                <a:gridCol w="849606">
                  <a:extLst>
                    <a:ext uri="{9D8B030D-6E8A-4147-A177-3AD203B41FA5}">
                      <a16:colId xmlns="" xmlns:a16="http://schemas.microsoft.com/office/drawing/2014/main" val="20000"/>
                    </a:ext>
                  </a:extLst>
                </a:gridCol>
                <a:gridCol w="1007892">
                  <a:extLst>
                    <a:ext uri="{9D8B030D-6E8A-4147-A177-3AD203B41FA5}">
                      <a16:colId xmlns="" xmlns:a16="http://schemas.microsoft.com/office/drawing/2014/main" val="20001"/>
                    </a:ext>
                  </a:extLst>
                </a:gridCol>
                <a:gridCol w="852831">
                  <a:extLst>
                    <a:ext uri="{9D8B030D-6E8A-4147-A177-3AD203B41FA5}">
                      <a16:colId xmlns="" xmlns:a16="http://schemas.microsoft.com/office/drawing/2014/main" val="20002"/>
                    </a:ext>
                  </a:extLst>
                </a:gridCol>
                <a:gridCol w="687434">
                  <a:extLst>
                    <a:ext uri="{9D8B030D-6E8A-4147-A177-3AD203B41FA5}">
                      <a16:colId xmlns="" xmlns:a16="http://schemas.microsoft.com/office/drawing/2014/main" val="20003"/>
                    </a:ext>
                  </a:extLst>
                </a:gridCol>
                <a:gridCol w="165398">
                  <a:extLst>
                    <a:ext uri="{9D8B030D-6E8A-4147-A177-3AD203B41FA5}">
                      <a16:colId xmlns="" xmlns:a16="http://schemas.microsoft.com/office/drawing/2014/main" val="20004"/>
                    </a:ext>
                  </a:extLst>
                </a:gridCol>
                <a:gridCol w="1007892">
                  <a:extLst>
                    <a:ext uri="{9D8B030D-6E8A-4147-A177-3AD203B41FA5}">
                      <a16:colId xmlns="" xmlns:a16="http://schemas.microsoft.com/office/drawing/2014/main" val="20005"/>
                    </a:ext>
                  </a:extLst>
                </a:gridCol>
                <a:gridCol w="930362">
                  <a:extLst>
                    <a:ext uri="{9D8B030D-6E8A-4147-A177-3AD203B41FA5}">
                      <a16:colId xmlns="" xmlns:a16="http://schemas.microsoft.com/office/drawing/2014/main" val="20006"/>
                    </a:ext>
                  </a:extLst>
                </a:gridCol>
                <a:gridCol w="687434">
                  <a:extLst>
                    <a:ext uri="{9D8B030D-6E8A-4147-A177-3AD203B41FA5}">
                      <a16:colId xmlns="" xmlns:a16="http://schemas.microsoft.com/office/drawing/2014/main" val="20007"/>
                    </a:ext>
                  </a:extLst>
                </a:gridCol>
                <a:gridCol w="165398">
                  <a:extLst>
                    <a:ext uri="{9D8B030D-6E8A-4147-A177-3AD203B41FA5}">
                      <a16:colId xmlns="" xmlns:a16="http://schemas.microsoft.com/office/drawing/2014/main" val="20008"/>
                    </a:ext>
                  </a:extLst>
                </a:gridCol>
                <a:gridCol w="1085422">
                  <a:extLst>
                    <a:ext uri="{9D8B030D-6E8A-4147-A177-3AD203B41FA5}">
                      <a16:colId xmlns="" xmlns:a16="http://schemas.microsoft.com/office/drawing/2014/main" val="20009"/>
                    </a:ext>
                  </a:extLst>
                </a:gridCol>
                <a:gridCol w="852831">
                  <a:extLst>
                    <a:ext uri="{9D8B030D-6E8A-4147-A177-3AD203B41FA5}">
                      <a16:colId xmlns="" xmlns:a16="http://schemas.microsoft.com/office/drawing/2014/main" val="20010"/>
                    </a:ext>
                  </a:extLst>
                </a:gridCol>
                <a:gridCol w="775301">
                  <a:extLst>
                    <a:ext uri="{9D8B030D-6E8A-4147-A177-3AD203B41FA5}">
                      <a16:colId xmlns="" xmlns:a16="http://schemas.microsoft.com/office/drawing/2014/main" val="20011"/>
                    </a:ext>
                  </a:extLst>
                </a:gridCol>
              </a:tblGrid>
              <a:tr h="282349">
                <a:tc rowSpan="2">
                  <a:txBody>
                    <a:bodyPr/>
                    <a:lstStyle/>
                    <a:p>
                      <a:pPr marL="0" marR="0">
                        <a:lnSpc>
                          <a:spcPct val="115000"/>
                        </a:lnSpc>
                        <a:spcBef>
                          <a:spcPts val="600"/>
                        </a:spcBef>
                        <a:spcAft>
                          <a:spcPts val="0"/>
                        </a:spcAft>
                      </a:pPr>
                      <a:r>
                        <a:rPr lang="en-US" sz="1600" dirty="0">
                          <a:effectLst/>
                        </a:rPr>
                        <a:t>Year/</a:t>
                      </a:r>
                    </a:p>
                    <a:p>
                      <a:pPr marL="0" marR="0">
                        <a:lnSpc>
                          <a:spcPct val="115000"/>
                        </a:lnSpc>
                        <a:spcBef>
                          <a:spcPts val="600"/>
                        </a:spcBef>
                        <a:spcAft>
                          <a:spcPts val="0"/>
                        </a:spcAft>
                      </a:pPr>
                      <a:r>
                        <a:rPr lang="en-US" sz="1600" dirty="0">
                          <a:effectLst/>
                        </a:rPr>
                        <a:t>MARC</a:t>
                      </a:r>
                      <a:endParaRPr lang="en-US" sz="1600" dirty="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600">
                          <a:effectLst/>
                        </a:rPr>
                        <a:t>State</a:t>
                      </a:r>
                      <a:endParaRPr lang="en-US" sz="16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600">
                          <a:effectLst/>
                        </a:rPr>
                        <a:t> </a:t>
                      </a:r>
                      <a:endParaRPr lang="en-US" sz="16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600">
                          <a:effectLst/>
                        </a:rPr>
                        <a:t>ESC 10</a:t>
                      </a:r>
                      <a:endParaRPr lang="en-US" sz="16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600">
                          <a:effectLst/>
                        </a:rPr>
                        <a:t> </a:t>
                      </a:r>
                      <a:endParaRPr lang="en-US" sz="1600">
                        <a:effectLst/>
                        <a:latin typeface="Calibri"/>
                        <a:ea typeface="宋体"/>
                        <a:cs typeface="Times New Roman"/>
                      </a:endParaRPr>
                    </a:p>
                  </a:txBody>
                  <a:tcPr marL="68580" marR="68580" marT="0" marB="0"/>
                </a:tc>
                <a:tc gridSpan="3">
                  <a:txBody>
                    <a:bodyPr/>
                    <a:lstStyle/>
                    <a:p>
                      <a:pPr marL="0" marR="0" algn="ctr">
                        <a:lnSpc>
                          <a:spcPct val="115000"/>
                        </a:lnSpc>
                        <a:spcBef>
                          <a:spcPts val="600"/>
                        </a:spcBef>
                        <a:spcAft>
                          <a:spcPts val="0"/>
                        </a:spcAft>
                      </a:pPr>
                      <a:r>
                        <a:rPr lang="en-US" sz="1600">
                          <a:effectLst/>
                        </a:rPr>
                        <a:t>ESC 11</a:t>
                      </a:r>
                      <a:endParaRPr lang="en-US" sz="160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82362">
                <a:tc vMerge="1">
                  <a:txBody>
                    <a:bodyPr/>
                    <a:lstStyle/>
                    <a:p>
                      <a:endParaRPr lang="en-US"/>
                    </a:p>
                  </a:txBody>
                  <a:tcPr/>
                </a:tc>
                <a:tc>
                  <a:txBody>
                    <a:bodyPr/>
                    <a:lstStyle/>
                    <a:p>
                      <a:pPr marL="0" marR="0">
                        <a:lnSpc>
                          <a:spcPct val="115000"/>
                        </a:lnSpc>
                        <a:spcBef>
                          <a:spcPts val="0"/>
                        </a:spcBef>
                        <a:spcAft>
                          <a:spcPts val="600"/>
                        </a:spcAft>
                      </a:pPr>
                      <a:r>
                        <a:rPr lang="en-US" sz="1600">
                          <a:effectLst/>
                        </a:rPr>
                        <a:t>African American</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Hispanic</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White</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 </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African American</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Hispanic</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White</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 </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African American</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Hispanic</a:t>
                      </a:r>
                      <a:endParaRPr lang="en-US" sz="1600">
                        <a:effectLst/>
                        <a:latin typeface="Calibri"/>
                        <a:ea typeface="宋体"/>
                        <a:cs typeface="Times New Roman"/>
                      </a:endParaRPr>
                    </a:p>
                  </a:txBody>
                  <a:tcPr marL="68580" marR="68580" marT="0" marB="0"/>
                </a:tc>
                <a:tc>
                  <a:txBody>
                    <a:bodyPr/>
                    <a:lstStyle/>
                    <a:p>
                      <a:pPr marL="0" marR="0">
                        <a:lnSpc>
                          <a:spcPct val="115000"/>
                        </a:lnSpc>
                        <a:spcBef>
                          <a:spcPts val="0"/>
                        </a:spcBef>
                        <a:spcAft>
                          <a:spcPts val="600"/>
                        </a:spcAft>
                      </a:pPr>
                      <a:r>
                        <a:rPr lang="en-US" sz="1600">
                          <a:effectLst/>
                        </a:rPr>
                        <a:t>White</a:t>
                      </a:r>
                      <a:endParaRPr lang="en-US" sz="1600">
                        <a:effectLst/>
                        <a:latin typeface="Calibri"/>
                        <a:ea typeface="宋体"/>
                        <a:cs typeface="Times New Roman"/>
                      </a:endParaRPr>
                    </a:p>
                  </a:txBody>
                  <a:tcPr marL="68580" marR="68580" marT="0" marB="0"/>
                </a:tc>
                <a:extLst>
                  <a:ext uri="{0D108BD9-81ED-4DB2-BD59-A6C34878D82A}">
                    <a16:rowId xmlns="" xmlns:a16="http://schemas.microsoft.com/office/drawing/2014/main" val="10001"/>
                  </a:ext>
                </a:extLst>
              </a:tr>
              <a:tr h="282349">
                <a:tc>
                  <a:txBody>
                    <a:bodyPr/>
                    <a:lstStyle/>
                    <a:p>
                      <a:pPr marL="0" marR="0">
                        <a:lnSpc>
                          <a:spcPct val="115000"/>
                        </a:lnSpc>
                        <a:spcBef>
                          <a:spcPts val="600"/>
                        </a:spcBef>
                        <a:spcAft>
                          <a:spcPts val="0"/>
                        </a:spcAft>
                      </a:pPr>
                      <a:r>
                        <a:rPr lang="en-US" sz="1600">
                          <a:effectLst/>
                        </a:rPr>
                        <a:t>2004</a:t>
                      </a:r>
                      <a:endParaRPr lang="en-US" sz="160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600" dirty="0">
                          <a:effectLst/>
                        </a:rPr>
                        <a:t>43%</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39%</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56%</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 </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42%</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29%</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53%</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 </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43%</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30%</a:t>
                      </a:r>
                      <a:endParaRPr lang="en-US" sz="1600">
                        <a:effectLst/>
                        <a:latin typeface="Calibri"/>
                        <a:ea typeface="宋体"/>
                        <a:cs typeface="Times New Roman"/>
                      </a:endParaRPr>
                    </a:p>
                  </a:txBody>
                  <a:tcPr marL="68580" marR="68580" marT="0" marB="0" anchor="ctr"/>
                </a:tc>
                <a:tc>
                  <a:txBody>
                    <a:bodyPr/>
                    <a:lstStyle/>
                    <a:p>
                      <a:pPr marL="0" marR="0" algn="r">
                        <a:lnSpc>
                          <a:spcPct val="115000"/>
                        </a:lnSpc>
                        <a:spcBef>
                          <a:spcPts val="600"/>
                        </a:spcBef>
                        <a:spcAft>
                          <a:spcPts val="0"/>
                        </a:spcAft>
                      </a:pPr>
                      <a:r>
                        <a:rPr lang="en-US" sz="1600">
                          <a:effectLst/>
                        </a:rPr>
                        <a:t>54%</a:t>
                      </a:r>
                      <a:endParaRPr lang="en-US" sz="1600">
                        <a:effectLst/>
                        <a:latin typeface="Calibri"/>
                        <a:ea typeface="宋体"/>
                        <a:cs typeface="Times New Roman"/>
                      </a:endParaRPr>
                    </a:p>
                  </a:txBody>
                  <a:tcPr marL="68580" marR="68580" marT="0" marB="0" anchor="ctr"/>
                </a:tc>
                <a:extLst>
                  <a:ext uri="{0D108BD9-81ED-4DB2-BD59-A6C34878D82A}">
                    <a16:rowId xmlns="" xmlns:a16="http://schemas.microsoft.com/office/drawing/2014/main" val="10002"/>
                  </a:ext>
                </a:extLst>
              </a:tr>
              <a:tr h="282349">
                <a:tc gridSpan="1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altLang="zh-CN" sz="1600" dirty="0">
                          <a:effectLst/>
                          <a:latin typeface="+mn-lt"/>
                          <a:ea typeface="宋体"/>
                          <a:cs typeface="Times New Roman"/>
                        </a:rPr>
                        <a:t>…(Data</a:t>
                      </a:r>
                      <a:r>
                        <a:rPr lang="en-US" altLang="zh-CN" sz="1600" baseline="0" dirty="0">
                          <a:effectLst/>
                          <a:latin typeface="+mn-lt"/>
                          <a:ea typeface="宋体"/>
                          <a:cs typeface="Times New Roman"/>
                        </a:rPr>
                        <a:t> from 2005 to 2010 are available but skipped due to space constraint)</a:t>
                      </a:r>
                      <a:endParaRPr lang="en-US" sz="1600" dirty="0">
                        <a:effectLst/>
                        <a:latin typeface="Calibri"/>
                        <a:ea typeface="宋体"/>
                        <a:cs typeface="Times New Roman"/>
                      </a:endParaRPr>
                    </a:p>
                  </a:txBody>
                  <a:tcPr marL="68580" marR="68580" marT="0" marB="0"/>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a:effectLst/>
                        <a:latin typeface="Calibri"/>
                        <a:ea typeface="宋体"/>
                        <a:cs typeface="Times New Roman"/>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extLst>
                  <a:ext uri="{0D108BD9-81ED-4DB2-BD59-A6C34878D82A}">
                    <a16:rowId xmlns="" xmlns:a16="http://schemas.microsoft.com/office/drawing/2014/main" val="10003"/>
                  </a:ext>
                </a:extLst>
              </a:tr>
              <a:tr h="282349">
                <a:tc>
                  <a:txBody>
                    <a:bodyPr/>
                    <a:lstStyle/>
                    <a:p>
                      <a:pPr marL="0" marR="0">
                        <a:lnSpc>
                          <a:spcPct val="115000"/>
                        </a:lnSpc>
                        <a:spcBef>
                          <a:spcPts val="0"/>
                        </a:spcBef>
                        <a:spcAft>
                          <a:spcPts val="0"/>
                        </a:spcAft>
                      </a:pPr>
                      <a:r>
                        <a:rPr lang="en-US" sz="1600" dirty="0">
                          <a:effectLst/>
                        </a:rPr>
                        <a:t>2011</a:t>
                      </a:r>
                      <a:endParaRPr lang="en-US" sz="16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effectLst/>
                        </a:rPr>
                        <a:t>51%</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47%</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56%</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 </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51%</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44%</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53%</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 </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51%</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42%</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rPr>
                        <a:t>54%</a:t>
                      </a:r>
                      <a:endParaRPr lang="en-US" sz="1600" dirty="0">
                        <a:effectLst/>
                        <a:latin typeface="Calibri"/>
                        <a:ea typeface="宋体"/>
                        <a:cs typeface="Times New Roman"/>
                      </a:endParaRPr>
                    </a:p>
                  </a:txBody>
                  <a:tcPr marL="68580" marR="68580" marT="0" marB="0" anchor="ctr"/>
                </a:tc>
                <a:extLst>
                  <a:ext uri="{0D108BD9-81ED-4DB2-BD59-A6C34878D82A}">
                    <a16:rowId xmlns="" xmlns:a16="http://schemas.microsoft.com/office/drawing/2014/main" val="10009"/>
                  </a:ext>
                </a:extLst>
              </a:tr>
              <a:tr h="300013">
                <a:tc>
                  <a:txBody>
                    <a:bodyPr/>
                    <a:lstStyle/>
                    <a:p>
                      <a:pPr marL="0" marR="0">
                        <a:lnSpc>
                          <a:spcPct val="115000"/>
                        </a:lnSpc>
                        <a:spcBef>
                          <a:spcPts val="0"/>
                        </a:spcBef>
                        <a:spcAft>
                          <a:spcPts val="0"/>
                        </a:spcAft>
                      </a:pPr>
                      <a:r>
                        <a:rPr lang="en-US" sz="1600" dirty="0">
                          <a:effectLst/>
                          <a:latin typeface="Calibri"/>
                          <a:ea typeface="宋体"/>
                          <a:cs typeface="Times New Roman"/>
                        </a:rPr>
                        <a:t>2012</a:t>
                      </a:r>
                    </a:p>
                  </a:txBody>
                  <a:tcPr marL="68580" marR="68580" marT="0" marB="0"/>
                </a:tc>
                <a:tc>
                  <a:txBody>
                    <a:bodyPr/>
                    <a:lstStyle/>
                    <a:p>
                      <a:pPr marL="0" marR="0" algn="r">
                        <a:lnSpc>
                          <a:spcPct val="115000"/>
                        </a:lnSpc>
                        <a:spcBef>
                          <a:spcPts val="0"/>
                        </a:spcBef>
                        <a:spcAft>
                          <a:spcPts val="0"/>
                        </a:spcAft>
                      </a:pPr>
                      <a:r>
                        <a:rPr lang="en-US" sz="1600" dirty="0">
                          <a:effectLst/>
                          <a:latin typeface="Calibri"/>
                          <a:ea typeface="宋体"/>
                          <a:cs typeface="Times New Roman"/>
                        </a:rPr>
                        <a:t>49%</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47%</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50%</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44%</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47%</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41%</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p>
                  </a:txBody>
                  <a:tcPr marL="68580" marR="68580" marT="0" marB="0" anchor="ctr"/>
                </a:tc>
                <a:extLst>
                  <a:ext uri="{0D108BD9-81ED-4DB2-BD59-A6C34878D82A}">
                    <a16:rowId xmlns="" xmlns:a16="http://schemas.microsoft.com/office/drawing/2014/main" val="10010"/>
                  </a:ext>
                </a:extLst>
              </a:tr>
              <a:tr h="300013">
                <a:tc>
                  <a:txBody>
                    <a:bodyPr/>
                    <a:lstStyle/>
                    <a:p>
                      <a:pPr marL="0" marR="0">
                        <a:lnSpc>
                          <a:spcPct val="115000"/>
                        </a:lnSpc>
                        <a:spcBef>
                          <a:spcPts val="0"/>
                        </a:spcBef>
                        <a:spcAft>
                          <a:spcPts val="0"/>
                        </a:spcAft>
                      </a:pPr>
                      <a:r>
                        <a:rPr lang="en-US" sz="1600" dirty="0">
                          <a:effectLst/>
                          <a:latin typeface="Calibri"/>
                          <a:ea typeface="宋体"/>
                          <a:cs typeface="Times New Roman"/>
                        </a:rPr>
                        <a:t>2013</a:t>
                      </a:r>
                    </a:p>
                  </a:txBody>
                  <a:tcPr marL="68580" marR="68580" marT="0" marB="0"/>
                </a:tc>
                <a:tc>
                  <a:txBody>
                    <a:bodyPr/>
                    <a:lstStyle/>
                    <a:p>
                      <a:pPr marL="0" marR="0" algn="r">
                        <a:lnSpc>
                          <a:spcPct val="115000"/>
                        </a:lnSpc>
                        <a:spcBef>
                          <a:spcPts val="0"/>
                        </a:spcBef>
                        <a:spcAft>
                          <a:spcPts val="0"/>
                        </a:spcAft>
                      </a:pPr>
                      <a:r>
                        <a:rPr lang="en-US" sz="1600" dirty="0">
                          <a:effectLst/>
                          <a:latin typeface="Calibri"/>
                          <a:ea typeface="宋体"/>
                          <a:cs typeface="Times New Roman"/>
                        </a:rPr>
                        <a:t>48%</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46%</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49%</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43%</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54%</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48%</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43%</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p>
                  </a:txBody>
                  <a:tcPr marL="68580" marR="68580" marT="0" marB="0" anchor="ctr"/>
                </a:tc>
                <a:extLst>
                  <a:ext uri="{0D108BD9-81ED-4DB2-BD59-A6C34878D82A}">
                    <a16:rowId xmlns="" xmlns:a16="http://schemas.microsoft.com/office/drawing/2014/main" val="10011"/>
                  </a:ext>
                </a:extLst>
              </a:tr>
              <a:tr h="300013">
                <a:tc>
                  <a:txBody>
                    <a:bodyPr/>
                    <a:lstStyle/>
                    <a:p>
                      <a:pPr marL="0" marR="0">
                        <a:lnSpc>
                          <a:spcPct val="115000"/>
                        </a:lnSpc>
                        <a:spcBef>
                          <a:spcPts val="0"/>
                        </a:spcBef>
                        <a:spcAft>
                          <a:spcPts val="0"/>
                        </a:spcAft>
                      </a:pPr>
                      <a:r>
                        <a:rPr lang="en-US" sz="1600" dirty="0">
                          <a:effectLst/>
                          <a:latin typeface="Calibri"/>
                          <a:ea typeface="宋体"/>
                          <a:cs typeface="Times New Roman"/>
                        </a:rPr>
                        <a:t>2014</a:t>
                      </a:r>
                    </a:p>
                  </a:txBody>
                  <a:tcPr marL="68580" marR="68580" marT="0" marB="0"/>
                </a:tc>
                <a:tc>
                  <a:txBody>
                    <a:bodyPr/>
                    <a:lstStyle/>
                    <a:p>
                      <a:pPr marL="0" marR="0" algn="r">
                        <a:lnSpc>
                          <a:spcPct val="115000"/>
                        </a:lnSpc>
                        <a:spcBef>
                          <a:spcPts val="0"/>
                        </a:spcBef>
                        <a:spcAft>
                          <a:spcPts val="0"/>
                        </a:spcAft>
                      </a:pPr>
                      <a:r>
                        <a:rPr lang="en-US" sz="1600" dirty="0">
                          <a:effectLst/>
                          <a:latin typeface="Calibri"/>
                          <a:ea typeface="宋体"/>
                          <a:cs typeface="Times New Roman"/>
                        </a:rPr>
                        <a:t>49%</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47%</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50%</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44%</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49%</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43%</a:t>
                      </a: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p>
                  </a:txBody>
                  <a:tcPr marL="68580" marR="68580" marT="0" marB="0" anchor="ctr"/>
                </a:tc>
                <a:extLst>
                  <a:ext uri="{0D108BD9-81ED-4DB2-BD59-A6C34878D82A}">
                    <a16:rowId xmlns="" xmlns:a16="http://schemas.microsoft.com/office/drawing/2014/main" val="1534400607"/>
                  </a:ext>
                </a:extLst>
              </a:tr>
              <a:tr h="150007">
                <a:tc>
                  <a:txBody>
                    <a:bodyPr/>
                    <a:lstStyle/>
                    <a:p>
                      <a:pPr marL="0" marR="0">
                        <a:lnSpc>
                          <a:spcPct val="115000"/>
                        </a:lnSpc>
                        <a:spcBef>
                          <a:spcPts val="0"/>
                        </a:spcBef>
                        <a:spcAft>
                          <a:spcPts val="0"/>
                        </a:spcAft>
                      </a:pPr>
                      <a:r>
                        <a:rPr lang="en-US" sz="1600" dirty="0">
                          <a:effectLst/>
                          <a:latin typeface="Calibri"/>
                          <a:ea typeface="宋体"/>
                          <a:cs typeface="Times New Roman"/>
                        </a:rPr>
                        <a:t>2015</a:t>
                      </a:r>
                    </a:p>
                  </a:txBody>
                  <a:tcPr marL="68580" marR="68580" marT="0" marB="0"/>
                </a:tc>
                <a:tc>
                  <a:txBody>
                    <a:bodyPr/>
                    <a:lstStyle/>
                    <a:p>
                      <a:pPr marL="0" marR="0" algn="r">
                        <a:lnSpc>
                          <a:spcPct val="115000"/>
                        </a:lnSpc>
                        <a:spcBef>
                          <a:spcPts val="0"/>
                        </a:spcBef>
                        <a:spcAft>
                          <a:spcPts val="0"/>
                        </a:spcAft>
                      </a:pPr>
                      <a:r>
                        <a:rPr lang="en-US" sz="1600" dirty="0">
                          <a:effectLst/>
                          <a:latin typeface="Calibri"/>
                          <a:ea typeface="宋体"/>
                          <a:cs typeface="Times New Roman"/>
                        </a:rPr>
                        <a:t>47</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46</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54</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48</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43</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48</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43</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52</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extLst>
                  <a:ext uri="{0D108BD9-81ED-4DB2-BD59-A6C34878D82A}">
                    <a16:rowId xmlns="" xmlns:a16="http://schemas.microsoft.com/office/drawing/2014/main" val="4129208551"/>
                  </a:ext>
                </a:extLst>
              </a:tr>
              <a:tr h="150007">
                <a:tc>
                  <a:txBody>
                    <a:bodyPr/>
                    <a:lstStyle/>
                    <a:p>
                      <a:pPr marL="0" marR="0">
                        <a:lnSpc>
                          <a:spcPct val="115000"/>
                        </a:lnSpc>
                        <a:spcBef>
                          <a:spcPts val="0"/>
                        </a:spcBef>
                        <a:spcAft>
                          <a:spcPts val="0"/>
                        </a:spcAft>
                      </a:pPr>
                      <a:r>
                        <a:rPr lang="en-US" sz="1600" dirty="0">
                          <a:effectLst/>
                          <a:latin typeface="Calibri"/>
                          <a:ea typeface="宋体"/>
                          <a:cs typeface="Times New Roman"/>
                        </a:rPr>
                        <a:t>2016</a:t>
                      </a:r>
                    </a:p>
                  </a:txBody>
                  <a:tcPr marL="68580" marR="68580" marT="0" marB="0"/>
                </a:tc>
                <a:tc>
                  <a:txBody>
                    <a:bodyPr/>
                    <a:lstStyle/>
                    <a:p>
                      <a:pPr marL="0" marR="0" algn="r">
                        <a:lnSpc>
                          <a:spcPct val="115000"/>
                        </a:lnSpc>
                        <a:spcBef>
                          <a:spcPts val="0"/>
                        </a:spcBef>
                        <a:spcAft>
                          <a:spcPts val="0"/>
                        </a:spcAft>
                      </a:pPr>
                      <a:r>
                        <a:rPr lang="en-US" sz="1600" dirty="0">
                          <a:effectLst/>
                          <a:latin typeface="Calibri"/>
                          <a:ea typeface="宋体"/>
                          <a:cs typeface="Times New Roman"/>
                        </a:rPr>
                        <a:t>46</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45</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53</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47</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42</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50</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46</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42</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Calibri"/>
                          <a:ea typeface="宋体"/>
                          <a:cs typeface="Times New Roman"/>
                        </a:rPr>
                        <a:t>51</a:t>
                      </a:r>
                      <a:r>
                        <a:rPr lang="en-US" altLang="zh-CN" sz="1600" dirty="0">
                          <a:effectLst/>
                          <a:latin typeface="Calibri"/>
                          <a:ea typeface="宋体"/>
                          <a:cs typeface="Times New Roman"/>
                        </a:rPr>
                        <a:t>%</a:t>
                      </a:r>
                      <a:endParaRPr lang="en-US" sz="1600" dirty="0">
                        <a:effectLst/>
                        <a:latin typeface="Calibri"/>
                        <a:ea typeface="宋体"/>
                        <a:cs typeface="Times New Roman"/>
                      </a:endParaRPr>
                    </a:p>
                  </a:txBody>
                  <a:tcPr marL="68580" marR="68580" marT="0" marB="0" anchor="ctr"/>
                </a:tc>
                <a:extLst>
                  <a:ext uri="{0D108BD9-81ED-4DB2-BD59-A6C34878D82A}">
                    <a16:rowId xmlns="" xmlns:a16="http://schemas.microsoft.com/office/drawing/2014/main" val="2330459957"/>
                  </a:ext>
                </a:extLst>
              </a:tr>
              <a:tr h="429149">
                <a:tc>
                  <a:txBody>
                    <a:bodyPr/>
                    <a:lstStyle/>
                    <a:p>
                      <a:pPr marL="0" marR="0">
                        <a:lnSpc>
                          <a:spcPct val="115000"/>
                        </a:lnSpc>
                        <a:spcBef>
                          <a:spcPts val="0"/>
                        </a:spcBef>
                        <a:spcAft>
                          <a:spcPts val="0"/>
                        </a:spcAft>
                      </a:pPr>
                      <a:r>
                        <a:rPr lang="en-US" sz="1600" dirty="0">
                          <a:effectLst/>
                        </a:rPr>
                        <a:t>MARC</a:t>
                      </a:r>
                      <a:endParaRPr lang="en-US" sz="16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0.3%</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0.5%</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a:t>
                      </a:r>
                      <a:r>
                        <a:rPr lang="en-US" sz="1600" dirty="0">
                          <a:solidFill>
                            <a:srgbClr val="FF0000"/>
                          </a:solidFill>
                          <a:effectLst/>
                        </a:rPr>
                        <a:t>0.3%</a:t>
                      </a:r>
                      <a:endParaRPr lang="en-US" sz="1600" dirty="0">
                        <a:solidFill>
                          <a:srgbClr val="FF000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0.4%</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1.3%</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a:t>
                      </a:r>
                      <a:r>
                        <a:rPr lang="en-US" sz="1600" dirty="0">
                          <a:solidFill>
                            <a:srgbClr val="FF0000"/>
                          </a:solidFill>
                          <a:effectLst/>
                        </a:rPr>
                        <a:t>0.2%</a:t>
                      </a:r>
                      <a:endParaRPr lang="en-US" sz="1600" dirty="0">
                        <a:solidFill>
                          <a:srgbClr val="FF000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0.3%</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600"/>
                        </a:spcAft>
                      </a:pPr>
                      <a:r>
                        <a:rPr lang="en-US" sz="1600" dirty="0">
                          <a:solidFill>
                            <a:srgbClr val="00B050"/>
                          </a:solidFill>
                          <a:effectLst/>
                        </a:rPr>
                        <a:t>     1.0%</a:t>
                      </a:r>
                      <a:endParaRPr lang="en-US" sz="16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rPr>
                        <a:t>  </a:t>
                      </a:r>
                      <a:r>
                        <a:rPr lang="en-US" sz="1600" dirty="0">
                          <a:solidFill>
                            <a:srgbClr val="FF0000"/>
                          </a:solidFill>
                          <a:effectLst/>
                        </a:rPr>
                        <a:t>0.4%</a:t>
                      </a:r>
                      <a:endParaRPr lang="en-US" sz="1600" dirty="0">
                        <a:solidFill>
                          <a:srgbClr val="FF0000"/>
                        </a:solidFill>
                        <a:effectLst/>
                        <a:latin typeface="Calibri"/>
                        <a:ea typeface="宋体"/>
                        <a:cs typeface="Times New Roman"/>
                      </a:endParaRPr>
                    </a:p>
                  </a:txBody>
                  <a:tcPr marL="68580" marR="68580" marT="0" marB="0"/>
                </a:tc>
                <a:extLst>
                  <a:ext uri="{0D108BD9-81ED-4DB2-BD59-A6C34878D82A}">
                    <a16:rowId xmlns="" xmlns:a16="http://schemas.microsoft.com/office/drawing/2014/main" val="10012"/>
                  </a:ext>
                </a:extLst>
              </a:tr>
            </a:tbl>
          </a:graphicData>
        </a:graphic>
      </p:graphicFrame>
      <p:cxnSp>
        <p:nvCxnSpPr>
          <p:cNvPr id="12" name="Straight Arrow Connector 11"/>
          <p:cNvCxnSpPr/>
          <p:nvPr/>
        </p:nvCxnSpPr>
        <p:spPr>
          <a:xfrm flipV="1">
            <a:off x="1295400"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875756"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006790"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160234"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953000"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749468" y="4886325"/>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886" y="6488668"/>
            <a:ext cx="9144000" cy="338554"/>
          </a:xfrm>
          <a:prstGeom prst="rect">
            <a:avLst/>
          </a:prstGeom>
        </p:spPr>
        <p:txBody>
          <a:bodyPr wrap="square">
            <a:spAutoFit/>
          </a:bodyPr>
          <a:lstStyle/>
          <a:p>
            <a:r>
              <a:rPr lang="en-US" sz="1600" i="1" dirty="0"/>
              <a:t>Note</a:t>
            </a:r>
            <a:r>
              <a:rPr lang="en-US" sz="1600" dirty="0"/>
              <a:t>: MARC = Mean Annual Rate of Change.</a:t>
            </a:r>
          </a:p>
        </p:txBody>
      </p:sp>
      <p:cxnSp>
        <p:nvCxnSpPr>
          <p:cNvPr id="15" name="Straight Arrow Connector 14"/>
          <p:cNvCxnSpPr/>
          <p:nvPr/>
        </p:nvCxnSpPr>
        <p:spPr>
          <a:xfrm>
            <a:off x="2819400" y="4886325"/>
            <a:ext cx="0" cy="209550"/>
          </a:xfrm>
          <a:prstGeom prst="straightConnector1">
            <a:avLst/>
          </a:prstGeom>
          <a:noFill/>
          <a:ln w="28575" cap="flat" cmpd="sng" algn="ctr">
            <a:solidFill>
              <a:srgbClr val="FF0000"/>
            </a:solidFill>
            <a:prstDash val="solid"/>
            <a:tailEnd type="arrow"/>
          </a:ln>
          <a:effectLst/>
        </p:spPr>
      </p:cxnSp>
      <p:cxnSp>
        <p:nvCxnSpPr>
          <p:cNvPr id="16" name="Straight Arrow Connector 15"/>
          <p:cNvCxnSpPr/>
          <p:nvPr/>
        </p:nvCxnSpPr>
        <p:spPr>
          <a:xfrm>
            <a:off x="5615868" y="4886325"/>
            <a:ext cx="0" cy="209550"/>
          </a:xfrm>
          <a:prstGeom prst="straightConnector1">
            <a:avLst/>
          </a:prstGeom>
          <a:noFill/>
          <a:ln w="28575" cap="flat" cmpd="sng" algn="ctr">
            <a:solidFill>
              <a:srgbClr val="FF0000"/>
            </a:solidFill>
            <a:prstDash val="solid"/>
            <a:tailEnd type="arrow"/>
          </a:ln>
          <a:effectLst/>
        </p:spPr>
      </p:cxnSp>
      <p:cxnSp>
        <p:nvCxnSpPr>
          <p:cNvPr id="17" name="Straight Arrow Connector 16"/>
          <p:cNvCxnSpPr/>
          <p:nvPr/>
        </p:nvCxnSpPr>
        <p:spPr>
          <a:xfrm>
            <a:off x="8502590" y="4886325"/>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3827512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College-Going Rate of </a:t>
            </a:r>
            <a:r>
              <a:rPr lang="en-US" sz="2400" b="1" dirty="0">
                <a:solidFill>
                  <a:schemeClr val="bg1"/>
                </a:solidFill>
              </a:rPr>
              <a:t>African American </a:t>
            </a:r>
            <a:r>
              <a:rPr lang="en-US" sz="2400" b="1" dirty="0">
                <a:solidFill>
                  <a:sysClr val="windowText" lastClr="000000"/>
                </a:solidFill>
              </a:rPr>
              <a:t>High School Graduates Enrolled in Texas Postsecondary Education from 2004 to 2016 in State, ESC 10, and ESC 11</a:t>
            </a:r>
          </a:p>
        </p:txBody>
      </p:sp>
      <p:graphicFrame>
        <p:nvGraphicFramePr>
          <p:cNvPr id="5" name="Chart 4">
            <a:extLst>
              <a:ext uri="{FF2B5EF4-FFF2-40B4-BE49-F238E27FC236}">
                <a16:creationId xmlns="" xmlns:a16="http://schemas.microsoft.com/office/drawing/2014/main" id="{00000000-0008-0000-0000-00000C000000}"/>
              </a:ext>
            </a:extLst>
          </p:cNvPr>
          <p:cNvGraphicFramePr>
            <a:graphicFrameLocks/>
          </p:cNvGraphicFramePr>
          <p:nvPr>
            <p:extLst>
              <p:ext uri="{D42A27DB-BD31-4B8C-83A1-F6EECF244321}">
                <p14:modId xmlns:p14="http://schemas.microsoft.com/office/powerpoint/2010/main" val="769302068"/>
              </p:ext>
            </p:extLst>
          </p:nvPr>
        </p:nvGraphicFramePr>
        <p:xfrm>
          <a:off x="76200" y="1752599"/>
          <a:ext cx="8991600" cy="5029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027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300" b="1" dirty="0">
                <a:solidFill>
                  <a:sysClr val="windowText" lastClr="000000"/>
                </a:solidFill>
              </a:rPr>
              <a:t>College-Going Rate of </a:t>
            </a:r>
            <a:r>
              <a:rPr lang="en-US" sz="2300" b="1" dirty="0">
                <a:solidFill>
                  <a:schemeClr val="bg1"/>
                </a:solidFill>
              </a:rPr>
              <a:t>Hispanic</a:t>
            </a:r>
            <a:r>
              <a:rPr lang="en-US" sz="2300" b="1" dirty="0">
                <a:solidFill>
                  <a:sysClr val="windowText" lastClr="000000"/>
                </a:solidFill>
              </a:rPr>
              <a:t> High School Graduates Enrolled in Texas Postsecondary Education from 2004 to 2016 in State, ESC 10, and ESC 11</a:t>
            </a:r>
          </a:p>
        </p:txBody>
      </p:sp>
      <p:graphicFrame>
        <p:nvGraphicFramePr>
          <p:cNvPr id="4" name="Chart 3">
            <a:extLst>
              <a:ext uri="{FF2B5EF4-FFF2-40B4-BE49-F238E27FC236}">
                <a16:creationId xmlns="" xmlns:a16="http://schemas.microsoft.com/office/drawing/2014/main" id="{00000000-0008-0000-0000-00000D000000}"/>
              </a:ext>
            </a:extLst>
          </p:cNvPr>
          <p:cNvGraphicFramePr/>
          <p:nvPr>
            <p:extLst>
              <p:ext uri="{D42A27DB-BD31-4B8C-83A1-F6EECF244321}">
                <p14:modId xmlns:p14="http://schemas.microsoft.com/office/powerpoint/2010/main" val="170038373"/>
              </p:ext>
            </p:extLst>
          </p:nvPr>
        </p:nvGraphicFramePr>
        <p:xfrm>
          <a:off x="228600" y="1843596"/>
          <a:ext cx="8682038" cy="47096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6884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300" b="1" dirty="0">
                <a:solidFill>
                  <a:sysClr val="windowText" lastClr="000000"/>
                </a:solidFill>
              </a:rPr>
              <a:t>College-Going Rate of </a:t>
            </a:r>
            <a:r>
              <a:rPr lang="en-US" sz="2300" b="1" dirty="0">
                <a:solidFill>
                  <a:schemeClr val="bg1"/>
                </a:solidFill>
              </a:rPr>
              <a:t>White</a:t>
            </a:r>
            <a:r>
              <a:rPr lang="en-US" sz="2300" b="1" dirty="0">
                <a:solidFill>
                  <a:sysClr val="windowText" lastClr="000000"/>
                </a:solidFill>
              </a:rPr>
              <a:t> High School Graduates Enrolled in Texas Postsecondary Education from 2004 to 2016 in State, ESC 10, and ESC 11</a:t>
            </a:r>
          </a:p>
        </p:txBody>
      </p:sp>
      <p:graphicFrame>
        <p:nvGraphicFramePr>
          <p:cNvPr id="5" name="Chart 4">
            <a:extLst>
              <a:ext uri="{FF2B5EF4-FFF2-40B4-BE49-F238E27FC236}">
                <a16:creationId xmlns=""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011961443"/>
              </p:ext>
            </p:extLst>
          </p:nvPr>
        </p:nvGraphicFramePr>
        <p:xfrm>
          <a:off x="152400" y="1828799"/>
          <a:ext cx="8839200" cy="4953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6432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t>College-Going Rate </a:t>
            </a:r>
            <a:r>
              <a:rPr lang="en-US" sz="2400" b="1" dirty="0">
                <a:solidFill>
                  <a:schemeClr val="bg1"/>
                </a:solidFill>
              </a:rPr>
              <a:t>by Gender </a:t>
            </a:r>
            <a:r>
              <a:rPr lang="en-US" sz="2400" b="1" dirty="0"/>
              <a:t>of High School Graduates </a:t>
            </a:r>
            <a:br>
              <a:rPr lang="en-US" sz="2400" b="1" dirty="0"/>
            </a:br>
            <a:r>
              <a:rPr lang="en-US" sz="2400" b="1" dirty="0"/>
              <a:t>Enrolled in Texas Postsecondary Education and Mean Annual Rate of Change from 2004 to 2016 in State, ESC 10, and ESC 11</a:t>
            </a:r>
            <a:endParaRPr lang="en-US" sz="2400" b="1" dirty="0">
              <a:solidFill>
                <a:schemeClr val="bg1"/>
              </a:solidFill>
            </a:endParaRPr>
          </a:p>
        </p:txBody>
      </p:sp>
      <p:sp>
        <p:nvSpPr>
          <p:cNvPr id="24" name="Rectangle 23"/>
          <p:cNvSpPr/>
          <p:nvPr/>
        </p:nvSpPr>
        <p:spPr>
          <a:xfrm>
            <a:off x="-10886" y="6488668"/>
            <a:ext cx="9144000" cy="338554"/>
          </a:xfrm>
          <a:prstGeom prst="rect">
            <a:avLst/>
          </a:prstGeom>
        </p:spPr>
        <p:txBody>
          <a:bodyPr wrap="square">
            <a:spAutoFit/>
          </a:bodyPr>
          <a:lstStyle/>
          <a:p>
            <a:r>
              <a:rPr lang="en-US" sz="1600" i="1" dirty="0"/>
              <a:t>Note</a:t>
            </a:r>
            <a:r>
              <a:rPr lang="en-US" sz="1600" dirty="0"/>
              <a:t>: MARC = Mean Annual Rate of Change.</a:t>
            </a:r>
          </a:p>
        </p:txBody>
      </p:sp>
      <p:graphicFrame>
        <p:nvGraphicFramePr>
          <p:cNvPr id="5" name="Table 4"/>
          <p:cNvGraphicFramePr>
            <a:graphicFrameLocks noGrp="1"/>
          </p:cNvGraphicFramePr>
          <p:nvPr>
            <p:extLst>
              <p:ext uri="{D42A27DB-BD31-4B8C-83A1-F6EECF244321}">
                <p14:modId xmlns:p14="http://schemas.microsoft.com/office/powerpoint/2010/main" val="889396686"/>
              </p:ext>
            </p:extLst>
          </p:nvPr>
        </p:nvGraphicFramePr>
        <p:xfrm>
          <a:off x="6220" y="1641803"/>
          <a:ext cx="9109788" cy="3630203"/>
        </p:xfrm>
        <a:graphic>
          <a:graphicData uri="http://schemas.openxmlformats.org/drawingml/2006/table">
            <a:tbl>
              <a:tblPr firstRow="1" firstCol="1" bandRow="1">
                <a:tableStyleId>{5C22544A-7EE6-4342-B048-85BDC9FD1C3A}</a:tableStyleId>
              </a:tblPr>
              <a:tblGrid>
                <a:gridCol w="910978">
                  <a:extLst>
                    <a:ext uri="{9D8B030D-6E8A-4147-A177-3AD203B41FA5}">
                      <a16:colId xmlns="" xmlns:a16="http://schemas.microsoft.com/office/drawing/2014/main" val="20000"/>
                    </a:ext>
                  </a:extLst>
                </a:gridCol>
                <a:gridCol w="1041118">
                  <a:extLst>
                    <a:ext uri="{9D8B030D-6E8A-4147-A177-3AD203B41FA5}">
                      <a16:colId xmlns="" xmlns:a16="http://schemas.microsoft.com/office/drawing/2014/main" val="20001"/>
                    </a:ext>
                  </a:extLst>
                </a:gridCol>
                <a:gridCol w="1041118">
                  <a:extLst>
                    <a:ext uri="{9D8B030D-6E8A-4147-A177-3AD203B41FA5}">
                      <a16:colId xmlns="" xmlns:a16="http://schemas.microsoft.com/office/drawing/2014/main" val="20002"/>
                    </a:ext>
                  </a:extLst>
                </a:gridCol>
                <a:gridCol w="429566">
                  <a:extLst>
                    <a:ext uri="{9D8B030D-6E8A-4147-A177-3AD203B41FA5}">
                      <a16:colId xmlns="" xmlns:a16="http://schemas.microsoft.com/office/drawing/2014/main" val="20003"/>
                    </a:ext>
                  </a:extLst>
                </a:gridCol>
                <a:gridCol w="1295400">
                  <a:extLst>
                    <a:ext uri="{9D8B030D-6E8A-4147-A177-3AD203B41FA5}">
                      <a16:colId xmlns="" xmlns:a16="http://schemas.microsoft.com/office/drawing/2014/main" val="1910017060"/>
                    </a:ext>
                  </a:extLst>
                </a:gridCol>
                <a:gridCol w="1528532">
                  <a:extLst>
                    <a:ext uri="{9D8B030D-6E8A-4147-A177-3AD203B41FA5}">
                      <a16:colId xmlns="" xmlns:a16="http://schemas.microsoft.com/office/drawing/2014/main" val="2478317159"/>
                    </a:ext>
                  </a:extLst>
                </a:gridCol>
                <a:gridCol w="452668">
                  <a:extLst>
                    <a:ext uri="{9D8B030D-6E8A-4147-A177-3AD203B41FA5}">
                      <a16:colId xmlns="" xmlns:a16="http://schemas.microsoft.com/office/drawing/2014/main" val="20006"/>
                    </a:ext>
                  </a:extLst>
                </a:gridCol>
                <a:gridCol w="990600">
                  <a:extLst>
                    <a:ext uri="{9D8B030D-6E8A-4147-A177-3AD203B41FA5}">
                      <a16:colId xmlns="" xmlns:a16="http://schemas.microsoft.com/office/drawing/2014/main" val="1629226590"/>
                    </a:ext>
                  </a:extLst>
                </a:gridCol>
                <a:gridCol w="1419808">
                  <a:extLst>
                    <a:ext uri="{9D8B030D-6E8A-4147-A177-3AD203B41FA5}">
                      <a16:colId xmlns="" xmlns:a16="http://schemas.microsoft.com/office/drawing/2014/main" val="2292300976"/>
                    </a:ext>
                  </a:extLst>
                </a:gridCol>
              </a:tblGrid>
              <a:tr h="290234">
                <a:tc rowSpan="2">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Year/</a:t>
                      </a:r>
                    </a:p>
                    <a:p>
                      <a:pPr marL="0" marR="0" algn="r">
                        <a:lnSpc>
                          <a:spcPct val="115000"/>
                        </a:lnSpc>
                        <a:spcBef>
                          <a:spcPts val="600"/>
                        </a:spcBef>
                        <a:spcAft>
                          <a:spcPts val="600"/>
                        </a:spcAft>
                      </a:pPr>
                      <a:r>
                        <a:rPr lang="en-US" sz="1700" dirty="0">
                          <a:effectLst/>
                          <a:latin typeface="Tahoma" pitchFamily="34" charset="0"/>
                          <a:ea typeface="Tahoma" pitchFamily="34" charset="0"/>
                          <a:cs typeface="Tahoma" pitchFamily="34" charset="0"/>
                        </a:rPr>
                        <a:t>MARC</a:t>
                      </a:r>
                    </a:p>
                  </a:txBody>
                  <a:tcPr marL="68580" marR="68580" marT="0" marB="0"/>
                </a:tc>
                <a:tc gridSpan="2">
                  <a:txBody>
                    <a:bodyPr/>
                    <a:lstStyle/>
                    <a:p>
                      <a:pPr marL="0" marR="0" algn="ctr">
                        <a:lnSpc>
                          <a:spcPct val="115000"/>
                        </a:lnSpc>
                        <a:spcBef>
                          <a:spcPts val="600"/>
                        </a:spcBef>
                        <a:spcAft>
                          <a:spcPts val="0"/>
                        </a:spcAft>
                      </a:pPr>
                      <a:r>
                        <a:rPr lang="en-US" sz="1700" dirty="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1700" dirty="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1700">
                          <a:effectLst/>
                          <a:latin typeface="Tahoma" pitchFamily="34" charset="0"/>
                          <a:ea typeface="Tahoma" pitchFamily="34" charset="0"/>
                          <a:cs typeface="Tahoma" pitchFamily="34" charset="0"/>
                        </a:rPr>
                        <a:t>ESC 10</a:t>
                      </a:r>
                      <a:endParaRPr lang="en-US" sz="1700" dirty="0">
                        <a:effectLst/>
                        <a:latin typeface="Tahoma" pitchFamily="34" charset="0"/>
                        <a:ea typeface="Tahoma" pitchFamily="34" charset="0"/>
                        <a:cs typeface="Tahoma" pitchFamily="34" charset="0"/>
                      </a:endParaRPr>
                    </a:p>
                  </a:txBody>
                  <a:tcPr marL="68580" marR="68580" marT="0" marB="0"/>
                </a:tc>
                <a:tc hMerge="1">
                  <a:txBody>
                    <a:bodyPr/>
                    <a:lstStyle/>
                    <a:p>
                      <a:endParaRPr lang="zh-CN" altLang="en-US"/>
                    </a:p>
                  </a:txBody>
                  <a:tcPr/>
                </a:tc>
                <a:tc>
                  <a:txBody>
                    <a:bodyPr/>
                    <a:lstStyle/>
                    <a:p>
                      <a:pPr marL="0" marR="0" algn="ctr">
                        <a:lnSpc>
                          <a:spcPct val="115000"/>
                        </a:lnSpc>
                        <a:spcBef>
                          <a:spcPts val="600"/>
                        </a:spcBef>
                        <a:spcAft>
                          <a:spcPts val="0"/>
                        </a:spcAft>
                      </a:pPr>
                      <a:r>
                        <a:rPr lang="en-US" sz="1700" dirty="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1700">
                          <a:effectLst/>
                          <a:latin typeface="Tahoma" pitchFamily="34" charset="0"/>
                          <a:ea typeface="Tahoma" pitchFamily="34" charset="0"/>
                          <a:cs typeface="Tahoma" pitchFamily="34" charset="0"/>
                        </a:rPr>
                        <a:t>ESC 11</a:t>
                      </a:r>
                      <a:endParaRPr lang="en-US" sz="1700" dirty="0">
                        <a:effectLst/>
                        <a:latin typeface="Tahoma" pitchFamily="34" charset="0"/>
                        <a:ea typeface="Tahoma" pitchFamily="34" charset="0"/>
                        <a:cs typeface="Tahoma" pitchFamily="34" charset="0"/>
                      </a:endParaRPr>
                    </a:p>
                  </a:txBody>
                  <a:tcPr marL="68580" marR="68580" marT="0" marB="0"/>
                </a:tc>
                <a:tc hMerge="1">
                  <a:txBody>
                    <a:bodyPr/>
                    <a:lstStyle/>
                    <a:p>
                      <a:endParaRPr lang="zh-CN" altLang="en-US"/>
                    </a:p>
                  </a:txBody>
                  <a:tcPr/>
                </a:tc>
                <a:extLst>
                  <a:ext uri="{0D108BD9-81ED-4DB2-BD59-A6C34878D82A}">
                    <a16:rowId xmlns="" xmlns:a16="http://schemas.microsoft.com/office/drawing/2014/main" val="10000"/>
                  </a:ext>
                </a:extLst>
              </a:tr>
              <a:tr h="405514">
                <a:tc vMerge="1">
                  <a:txBody>
                    <a:bodyPr/>
                    <a:lstStyle/>
                    <a:p>
                      <a:endParaRPr lang="en-US"/>
                    </a:p>
                  </a:txBody>
                  <a:tcPr/>
                </a:tc>
                <a:tc>
                  <a:txBody>
                    <a:bodyPr/>
                    <a:lstStyle/>
                    <a:p>
                      <a:pPr marL="0" marR="0" algn="ctr">
                        <a:lnSpc>
                          <a:spcPct val="115000"/>
                        </a:lnSpc>
                        <a:spcBef>
                          <a:spcPts val="0"/>
                        </a:spcBef>
                        <a:spcAft>
                          <a:spcPts val="600"/>
                        </a:spcAft>
                      </a:pPr>
                      <a:r>
                        <a:rPr lang="en-US" sz="1700" dirty="0">
                          <a:effectLst/>
                          <a:latin typeface="Tahoma" pitchFamily="34" charset="0"/>
                          <a:ea typeface="Tahoma" pitchFamily="34" charset="0"/>
                          <a:cs typeface="Tahoma" pitchFamily="34" charset="0"/>
                        </a:rPr>
                        <a:t>Male</a:t>
                      </a:r>
                    </a:p>
                  </a:txBody>
                  <a:tcPr marL="68580" marR="68580" marT="0" marB="0"/>
                </a:tc>
                <a:tc>
                  <a:txBody>
                    <a:bodyPr/>
                    <a:lstStyle/>
                    <a:p>
                      <a:pPr marL="0" marR="0" algn="ctr">
                        <a:lnSpc>
                          <a:spcPct val="115000"/>
                        </a:lnSpc>
                        <a:spcBef>
                          <a:spcPts val="0"/>
                        </a:spcBef>
                        <a:spcAft>
                          <a:spcPts val="600"/>
                        </a:spcAft>
                      </a:pPr>
                      <a:r>
                        <a:rPr lang="en-US" sz="1700" dirty="0">
                          <a:effectLst/>
                          <a:latin typeface="Tahoma" pitchFamily="34" charset="0"/>
                          <a:ea typeface="Tahoma" pitchFamily="34" charset="0"/>
                          <a:cs typeface="Tahoma" pitchFamily="34" charset="0"/>
                        </a:rPr>
                        <a:t>Female</a:t>
                      </a:r>
                    </a:p>
                  </a:txBody>
                  <a:tcPr marL="68580" marR="68580" marT="0" marB="0"/>
                </a:tc>
                <a:tc>
                  <a:txBody>
                    <a:bodyPr/>
                    <a:lstStyle/>
                    <a:p>
                      <a:pPr marL="0" marR="0" algn="ctr">
                        <a:lnSpc>
                          <a:spcPct val="115000"/>
                        </a:lnSpc>
                        <a:spcBef>
                          <a:spcPts val="0"/>
                        </a:spcBef>
                        <a:spcAft>
                          <a:spcPts val="600"/>
                        </a:spcAft>
                      </a:pPr>
                      <a:r>
                        <a:rPr lang="en-US" sz="17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1700">
                          <a:effectLst/>
                          <a:latin typeface="Tahoma" pitchFamily="34" charset="0"/>
                          <a:ea typeface="Tahoma" pitchFamily="34" charset="0"/>
                          <a:cs typeface="Tahoma" pitchFamily="34" charset="0"/>
                        </a:rPr>
                        <a:t>Male</a:t>
                      </a:r>
                      <a:endParaRPr lang="en-US" sz="17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600"/>
                        </a:spcAft>
                      </a:pPr>
                      <a:r>
                        <a:rPr lang="en-US" sz="1700">
                          <a:effectLst/>
                          <a:latin typeface="Tahoma" pitchFamily="34" charset="0"/>
                          <a:ea typeface="Tahoma" pitchFamily="34" charset="0"/>
                          <a:cs typeface="Tahoma" pitchFamily="34" charset="0"/>
                        </a:rPr>
                        <a:t>Female</a:t>
                      </a:r>
                      <a:endParaRPr lang="en-US" sz="17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600"/>
                        </a:spcAft>
                      </a:pPr>
                      <a:r>
                        <a:rPr lang="en-US" sz="1700" dirty="0">
                          <a:effectLst/>
                          <a:latin typeface="Tahoma" pitchFamily="34" charset="0"/>
                          <a:ea typeface="Tahoma" pitchFamily="34" charset="0"/>
                          <a:cs typeface="Tahoma" pitchFamily="34" charset="0"/>
                        </a:rPr>
                        <a:t> </a:t>
                      </a:r>
                    </a:p>
                  </a:txBody>
                  <a:tcPr marL="68580" marR="68580" marT="0" marB="0"/>
                </a:tc>
                <a:tc>
                  <a:txBody>
                    <a:bodyPr/>
                    <a:lstStyle/>
                    <a:p>
                      <a:pPr marL="0" marR="0" algn="ctr">
                        <a:lnSpc>
                          <a:spcPct val="115000"/>
                        </a:lnSpc>
                        <a:spcBef>
                          <a:spcPts val="0"/>
                        </a:spcBef>
                        <a:spcAft>
                          <a:spcPts val="600"/>
                        </a:spcAft>
                      </a:pPr>
                      <a:r>
                        <a:rPr lang="en-US" sz="1700">
                          <a:effectLst/>
                          <a:latin typeface="Tahoma" pitchFamily="34" charset="0"/>
                          <a:ea typeface="Tahoma" pitchFamily="34" charset="0"/>
                          <a:cs typeface="Tahoma" pitchFamily="34" charset="0"/>
                        </a:rPr>
                        <a:t>Male</a:t>
                      </a:r>
                      <a:endParaRPr lang="en-US" sz="1700" dirty="0">
                        <a:effectLst/>
                        <a:latin typeface="Tahoma" pitchFamily="34" charset="0"/>
                        <a:ea typeface="Tahoma" pitchFamily="34" charset="0"/>
                        <a:cs typeface="Tahoma" pitchFamily="34" charset="0"/>
                      </a:endParaRPr>
                    </a:p>
                  </a:txBody>
                  <a:tcPr marL="68580" marR="68580" marT="0" marB="0"/>
                </a:tc>
                <a:tc>
                  <a:txBody>
                    <a:bodyPr/>
                    <a:lstStyle/>
                    <a:p>
                      <a:pPr marL="0" marR="0" algn="ctr">
                        <a:lnSpc>
                          <a:spcPct val="115000"/>
                        </a:lnSpc>
                        <a:spcBef>
                          <a:spcPts val="0"/>
                        </a:spcBef>
                        <a:spcAft>
                          <a:spcPts val="600"/>
                        </a:spcAft>
                      </a:pPr>
                      <a:r>
                        <a:rPr lang="en-US" sz="1700">
                          <a:effectLst/>
                          <a:latin typeface="Tahoma" pitchFamily="34" charset="0"/>
                          <a:ea typeface="Tahoma" pitchFamily="34" charset="0"/>
                          <a:cs typeface="Tahoma" pitchFamily="34" charset="0"/>
                        </a:rPr>
                        <a:t>Female</a:t>
                      </a:r>
                      <a:endParaRPr lang="en-US" sz="1700" dirty="0">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01"/>
                  </a:ext>
                </a:extLst>
              </a:tr>
              <a:tr h="290234">
                <a:tc>
                  <a:txBody>
                    <a:bodyPr/>
                    <a:lstStyle/>
                    <a:p>
                      <a:pPr marL="0" marR="0" algn="l">
                        <a:lnSpc>
                          <a:spcPct val="115000"/>
                        </a:lnSpc>
                        <a:spcBef>
                          <a:spcPts val="600"/>
                        </a:spcBef>
                        <a:spcAft>
                          <a:spcPts val="0"/>
                        </a:spcAft>
                      </a:pPr>
                      <a:r>
                        <a:rPr lang="en-US" sz="1700">
                          <a:effectLst/>
                          <a:latin typeface="Tahoma" pitchFamily="34" charset="0"/>
                          <a:ea typeface="Tahoma" pitchFamily="34" charset="0"/>
                          <a:cs typeface="Tahoma" pitchFamily="34" charset="0"/>
                        </a:rPr>
                        <a:t>2004</a:t>
                      </a:r>
                    </a:p>
                  </a:txBody>
                  <a:tcPr marL="68580" marR="68580" marT="0" marB="0"/>
                </a:tc>
                <a:tc>
                  <a:txBody>
                    <a:bodyPr/>
                    <a:lstStyle/>
                    <a:p>
                      <a:pPr marL="0" marR="0" algn="r">
                        <a:lnSpc>
                          <a:spcPct val="115000"/>
                        </a:lnSpc>
                        <a:spcBef>
                          <a:spcPts val="600"/>
                        </a:spcBef>
                        <a:spcAft>
                          <a:spcPts val="0"/>
                        </a:spcAft>
                      </a:pPr>
                      <a:r>
                        <a:rPr lang="en-US" sz="170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52%</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43%</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48%</a:t>
                      </a:r>
                    </a:p>
                  </a:txBody>
                  <a:tcPr marL="68580" marR="68580" marT="0" marB="0" anchor="ctr"/>
                </a:tc>
                <a:tc>
                  <a:txBody>
                    <a:bodyPr/>
                    <a:lstStyle/>
                    <a:p>
                      <a:pPr marL="0" marR="0" algn="r">
                        <a:lnSpc>
                          <a:spcPct val="115000"/>
                        </a:lnSpc>
                        <a:spcBef>
                          <a:spcPts val="600"/>
                        </a:spcBef>
                        <a:spcAft>
                          <a:spcPts val="0"/>
                        </a:spcAft>
                      </a:pPr>
                      <a:r>
                        <a:rPr lang="en-US" sz="17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46%</a:t>
                      </a:r>
                    </a:p>
                  </a:txBody>
                  <a:tcPr marL="68580" marR="68580" marT="0" marB="0" anchor="ctr"/>
                </a:tc>
                <a:tc>
                  <a:txBody>
                    <a:bodyPr/>
                    <a:lstStyle/>
                    <a:p>
                      <a:pPr marL="0" marR="0" algn="r">
                        <a:lnSpc>
                          <a:spcPct val="115000"/>
                        </a:lnSpc>
                        <a:spcBef>
                          <a:spcPts val="600"/>
                        </a:spcBef>
                        <a:spcAft>
                          <a:spcPts val="0"/>
                        </a:spcAft>
                      </a:pPr>
                      <a:r>
                        <a:rPr lang="en-US" sz="1700" dirty="0">
                          <a:effectLst/>
                          <a:latin typeface="Tahoma" pitchFamily="34" charset="0"/>
                          <a:ea typeface="Tahoma" pitchFamily="34" charset="0"/>
                          <a:cs typeface="Tahoma" pitchFamily="34" charset="0"/>
                        </a:rPr>
                        <a:t>52%</a:t>
                      </a:r>
                    </a:p>
                  </a:txBody>
                  <a:tcPr marL="68580" marR="68580" marT="0" marB="0" anchor="ctr"/>
                </a:tc>
                <a:extLst>
                  <a:ext uri="{0D108BD9-81ED-4DB2-BD59-A6C34878D82A}">
                    <a16:rowId xmlns="" xmlns:a16="http://schemas.microsoft.com/office/drawing/2014/main" val="10002"/>
                  </a:ext>
                </a:extLst>
              </a:tr>
              <a:tr h="290234">
                <a:tc gridSpan="9">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altLang="zh-CN" sz="1800" dirty="0">
                          <a:effectLst/>
                          <a:latin typeface="+mn-lt"/>
                          <a:ea typeface="宋体"/>
                          <a:cs typeface="Times New Roman"/>
                        </a:rPr>
                        <a:t>…(Data</a:t>
                      </a:r>
                      <a:r>
                        <a:rPr lang="en-US" altLang="zh-CN" sz="1800" baseline="0" dirty="0">
                          <a:effectLst/>
                          <a:latin typeface="+mn-lt"/>
                          <a:ea typeface="宋体"/>
                          <a:cs typeface="Times New Roman"/>
                        </a:rPr>
                        <a:t> from 2005 to 2010 are available but skipped due to space constraint)</a:t>
                      </a:r>
                      <a:endParaRPr lang="en-US" altLang="zh-CN" sz="1800" dirty="0">
                        <a:effectLst/>
                        <a:latin typeface="+mn-lt"/>
                        <a:ea typeface="宋体"/>
                        <a:cs typeface="Times New Roman"/>
                      </a:endParaRPr>
                    </a:p>
                  </a:txBody>
                  <a:tcPr marL="68580" marR="68580" marT="0" marB="0"/>
                </a:tc>
                <a:tc hMerge="1">
                  <a:txBody>
                    <a:bodyPr/>
                    <a:lstStyle/>
                    <a:p>
                      <a:pPr marL="0" marR="0" algn="r">
                        <a:lnSpc>
                          <a:spcPct val="115000"/>
                        </a:lnSpc>
                        <a:spcBef>
                          <a:spcPts val="0"/>
                        </a:spcBef>
                        <a:spcAft>
                          <a:spcPts val="0"/>
                        </a:spcAft>
                      </a:pPr>
                      <a:endParaRPr lang="en-US" sz="170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70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700">
                        <a:effectLst/>
                        <a:latin typeface="Tahoma" pitchFamily="34" charset="0"/>
                        <a:ea typeface="Tahoma" pitchFamily="34" charset="0"/>
                        <a:cs typeface="Tahoma" pitchFamily="34" charset="0"/>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pPr marL="0" marR="0" algn="r">
                        <a:lnSpc>
                          <a:spcPct val="115000"/>
                        </a:lnSpc>
                        <a:spcBef>
                          <a:spcPts val="0"/>
                        </a:spcBef>
                        <a:spcAft>
                          <a:spcPts val="0"/>
                        </a:spcAft>
                      </a:pPr>
                      <a:endParaRPr lang="en-US" sz="1700">
                        <a:effectLst/>
                        <a:latin typeface="Tahoma" pitchFamily="34" charset="0"/>
                        <a:ea typeface="Tahoma" pitchFamily="34" charset="0"/>
                        <a:cs typeface="Tahoma" pitchFamily="34" charset="0"/>
                      </a:endParaRPr>
                    </a:p>
                  </a:txBody>
                  <a:tcPr marL="68580" marR="68580"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10003"/>
                  </a:ext>
                </a:extLst>
              </a:tr>
              <a:tr h="290234">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48%</a:t>
                      </a: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56%</a:t>
                      </a: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47%</a:t>
                      </a: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47%</a:t>
                      </a: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55%</a:t>
                      </a:r>
                    </a:p>
                  </a:txBody>
                  <a:tcPr marL="68580" marR="68580" marT="0" marB="0" anchor="ctr"/>
                </a:tc>
                <a:extLst>
                  <a:ext uri="{0D108BD9-81ED-4DB2-BD59-A6C34878D82A}">
                    <a16:rowId xmlns="" xmlns:a16="http://schemas.microsoft.com/office/drawing/2014/main" val="10009"/>
                  </a:ext>
                </a:extLst>
              </a:tr>
              <a:tr h="321865">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2012</a:t>
                      </a:r>
                    </a:p>
                  </a:txBody>
                  <a:tcPr marL="68580" marR="68580" marT="0" marB="0"/>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47%</a:t>
                      </a: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47%</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54%</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45%</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54%</a:t>
                      </a:r>
                      <a:endParaRPr lang="en-US" sz="17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10010"/>
                  </a:ext>
                </a:extLst>
              </a:tr>
              <a:tr h="321865">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2013</a:t>
                      </a:r>
                    </a:p>
                  </a:txBody>
                  <a:tcPr marL="68580" marR="68580" marT="0" marB="0"/>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46%</a:t>
                      </a: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46%</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54%</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46%</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55%</a:t>
                      </a:r>
                      <a:endParaRPr lang="en-US" sz="17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10011"/>
                  </a:ext>
                </a:extLst>
              </a:tr>
              <a:tr h="321865">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2014</a:t>
                      </a:r>
                    </a:p>
                  </a:txBody>
                  <a:tcPr marL="68580" marR="68580" marT="0" marB="0"/>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47%</a:t>
                      </a: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56%</a:t>
                      </a: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47%</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54%</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46%</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55%</a:t>
                      </a:r>
                      <a:endParaRPr lang="en-US" sz="17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2027632811"/>
                  </a:ext>
                </a:extLst>
              </a:tr>
              <a:tr h="160933">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46</a:t>
                      </a:r>
                      <a:r>
                        <a:rPr lang="en-US" altLang="zh-CN" sz="1700" dirty="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54</a:t>
                      </a:r>
                      <a:r>
                        <a:rPr lang="en-US" altLang="zh-CN" sz="1700" dirty="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46</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53</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45</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54</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643190715"/>
                  </a:ext>
                </a:extLst>
              </a:tr>
              <a:tr h="160933">
                <a:tc>
                  <a:txBody>
                    <a:bodyPr/>
                    <a:lstStyle/>
                    <a:p>
                      <a:pPr marL="0" marR="0" algn="l">
                        <a:lnSpc>
                          <a:spcPct val="115000"/>
                        </a:lnSpc>
                        <a:spcBef>
                          <a:spcPts val="0"/>
                        </a:spcBef>
                        <a:spcAft>
                          <a:spcPts val="0"/>
                        </a:spcAft>
                      </a:pPr>
                      <a:r>
                        <a:rPr lang="en-US" sz="1700" dirty="0">
                          <a:effectLst/>
                          <a:latin typeface="Tahoma" pitchFamily="34" charset="0"/>
                          <a:ea typeface="Tahoma" pitchFamily="34" charset="0"/>
                          <a:cs typeface="Tahoma" pitchFamily="34" charset="0"/>
                        </a:rPr>
                        <a:t>2016</a:t>
                      </a:r>
                    </a:p>
                  </a:txBody>
                  <a:tcPr marL="68580" marR="68580" marT="0" marB="0"/>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45</a:t>
                      </a:r>
                      <a:r>
                        <a:rPr lang="en-US" altLang="zh-CN" sz="1700" dirty="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dirty="0">
                          <a:effectLst/>
                          <a:latin typeface="Tahoma" pitchFamily="34" charset="0"/>
                          <a:ea typeface="Tahoma" pitchFamily="34" charset="0"/>
                          <a:cs typeface="Tahoma" pitchFamily="34" charset="0"/>
                        </a:rPr>
                        <a:t>53</a:t>
                      </a:r>
                      <a:r>
                        <a:rPr lang="en-US" altLang="zh-CN" sz="1700" dirty="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44</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51</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45</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700">
                          <a:effectLst/>
                          <a:latin typeface="Tahoma" pitchFamily="34" charset="0"/>
                          <a:ea typeface="Tahoma" pitchFamily="34" charset="0"/>
                          <a:cs typeface="Tahoma" pitchFamily="34" charset="0"/>
                        </a:rPr>
                        <a:t>52</a:t>
                      </a:r>
                      <a:r>
                        <a:rPr lang="en-US" altLang="zh-CN" sz="1700">
                          <a:effectLst/>
                          <a:latin typeface="Tahoma" pitchFamily="34" charset="0"/>
                          <a:ea typeface="Tahoma" pitchFamily="34" charset="0"/>
                          <a:cs typeface="Tahoma" pitchFamily="34" charset="0"/>
                        </a:rPr>
                        <a:t>%</a:t>
                      </a:r>
                      <a:endParaRPr lang="en-US" sz="17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4045083599"/>
                  </a:ext>
                </a:extLst>
              </a:tr>
              <a:tr h="453916">
                <a:tc>
                  <a:txBody>
                    <a:bodyPr/>
                    <a:lstStyle/>
                    <a:p>
                      <a:pPr marL="0" marR="0" algn="l">
                        <a:lnSpc>
                          <a:spcPct val="115000"/>
                        </a:lnSpc>
                        <a:spcBef>
                          <a:spcPts val="600"/>
                        </a:spcBef>
                        <a:spcAft>
                          <a:spcPts val="0"/>
                        </a:spcAft>
                      </a:pPr>
                      <a:r>
                        <a:rPr lang="en-US" sz="1700" dirty="0">
                          <a:effectLst/>
                          <a:latin typeface="Tahoma" pitchFamily="34" charset="0"/>
                          <a:ea typeface="Tahoma" pitchFamily="34" charset="0"/>
                          <a:cs typeface="Tahoma" pitchFamily="34" charset="0"/>
                        </a:rPr>
                        <a:t>MARC</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a:t>
                      </a:r>
                      <a:r>
                        <a:rPr lang="en-US" sz="1700" baseline="0" dirty="0">
                          <a:solidFill>
                            <a:srgbClr val="FF3300"/>
                          </a:solidFill>
                          <a:effectLst/>
                          <a:latin typeface="Tahoma" pitchFamily="34" charset="0"/>
                          <a:ea typeface="Tahoma" pitchFamily="34" charset="0"/>
                          <a:cs typeface="Tahoma" pitchFamily="34" charset="0"/>
                        </a:rPr>
                        <a:t>0.01%</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0.1%</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0.1%</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0.3%</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a:t>
                      </a: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a:t>
                      </a:r>
                      <a:r>
                        <a:rPr lang="en-US" sz="1700" baseline="0" dirty="0">
                          <a:solidFill>
                            <a:srgbClr val="FF0000"/>
                          </a:solidFill>
                          <a:effectLst/>
                          <a:latin typeface="Tahoma" pitchFamily="34" charset="0"/>
                          <a:ea typeface="Tahoma" pitchFamily="34" charset="0"/>
                          <a:cs typeface="Tahoma" pitchFamily="34" charset="0"/>
                        </a:rPr>
                        <a:t>0.3%</a:t>
                      </a:r>
                      <a:endParaRPr lang="en-US" sz="1700" baseline="0" dirty="0">
                        <a:solidFill>
                          <a:srgbClr val="00B050"/>
                        </a:solidFill>
                        <a:effectLst/>
                        <a:latin typeface="Tahoma" pitchFamily="34" charset="0"/>
                        <a:ea typeface="Tahoma" pitchFamily="34" charset="0"/>
                        <a:cs typeface="Tahoma" pitchFamily="34" charset="0"/>
                      </a:endParaRPr>
                    </a:p>
                  </a:txBody>
                  <a:tcPr marL="68580" marR="68580" marT="0" marB="0"/>
                </a:tc>
                <a:tc>
                  <a:txBody>
                    <a:bodyPr/>
                    <a:lstStyle/>
                    <a:p>
                      <a:pPr marL="0" marR="0" algn="r">
                        <a:lnSpc>
                          <a:spcPct val="115000"/>
                        </a:lnSpc>
                        <a:spcBef>
                          <a:spcPts val="600"/>
                        </a:spcBef>
                        <a:spcAft>
                          <a:spcPts val="0"/>
                        </a:spcAft>
                      </a:pPr>
                      <a:r>
                        <a:rPr lang="en-US" sz="1700" baseline="0" dirty="0">
                          <a:solidFill>
                            <a:srgbClr val="00B050"/>
                          </a:solidFill>
                          <a:effectLst/>
                          <a:latin typeface="Tahoma" pitchFamily="34" charset="0"/>
                          <a:ea typeface="Tahoma" pitchFamily="34" charset="0"/>
                          <a:cs typeface="Tahoma" pitchFamily="34" charset="0"/>
                        </a:rPr>
                        <a:t>   </a:t>
                      </a:r>
                      <a:r>
                        <a:rPr lang="en-US" altLang="zh-CN" sz="1700" baseline="0" dirty="0">
                          <a:solidFill>
                            <a:srgbClr val="00B0F0"/>
                          </a:solidFill>
                          <a:effectLst/>
                          <a:latin typeface="Tahoma" pitchFamily="34" charset="0"/>
                          <a:ea typeface="Tahoma" pitchFamily="34" charset="0"/>
                          <a:cs typeface="Tahoma" pitchFamily="34" charset="0"/>
                        </a:rPr>
                        <a:t>no change</a:t>
                      </a:r>
                      <a:endParaRPr lang="en-US" sz="1700" baseline="0" dirty="0">
                        <a:solidFill>
                          <a:srgbClr val="00B0F0"/>
                        </a:solidFill>
                        <a:effectLst/>
                        <a:latin typeface="Tahoma" pitchFamily="34" charset="0"/>
                        <a:ea typeface="Tahoma" pitchFamily="34" charset="0"/>
                        <a:cs typeface="Tahoma" pitchFamily="34" charset="0"/>
                      </a:endParaRPr>
                    </a:p>
                  </a:txBody>
                  <a:tcPr marL="68580" marR="68580" marT="0" marB="0"/>
                </a:tc>
                <a:extLst>
                  <a:ext uri="{0D108BD9-81ED-4DB2-BD59-A6C34878D82A}">
                    <a16:rowId xmlns="" xmlns:a16="http://schemas.microsoft.com/office/drawing/2014/main" val="10012"/>
                  </a:ext>
                </a:extLst>
              </a:tr>
            </a:tbl>
          </a:graphicData>
        </a:graphic>
      </p:graphicFrame>
      <p:cxnSp>
        <p:nvCxnSpPr>
          <p:cNvPr id="25" name="Straight Arrow Connector 24"/>
          <p:cNvCxnSpPr/>
          <p:nvPr/>
        </p:nvCxnSpPr>
        <p:spPr>
          <a:xfrm flipV="1">
            <a:off x="2286000" y="4867552"/>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038600" y="4867552"/>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562600" y="4867552"/>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4867552"/>
            <a:ext cx="0" cy="209550"/>
          </a:xfrm>
          <a:prstGeom prst="straightConnector1">
            <a:avLst/>
          </a:prstGeom>
          <a:noFill/>
          <a:ln w="28575" cap="flat" cmpd="sng" algn="ctr">
            <a:solidFill>
              <a:srgbClr val="FF0000"/>
            </a:solidFill>
            <a:prstDash val="solid"/>
            <a:tailEnd type="arrow"/>
          </a:ln>
          <a:effectLst/>
        </p:spPr>
      </p:cxnSp>
      <p:cxnSp>
        <p:nvCxnSpPr>
          <p:cNvPr id="12" name="Straight Arrow Connector 11">
            <a:extLst>
              <a:ext uri="{FF2B5EF4-FFF2-40B4-BE49-F238E27FC236}">
                <a16:creationId xmlns="" xmlns:a16="http://schemas.microsoft.com/office/drawing/2014/main" id="{99330700-D000-40E6-AC4B-813621DE66F2}"/>
              </a:ext>
            </a:extLst>
          </p:cNvPr>
          <p:cNvCxnSpPr/>
          <p:nvPr/>
        </p:nvCxnSpPr>
        <p:spPr>
          <a:xfrm>
            <a:off x="1143000" y="4867552"/>
            <a:ext cx="0" cy="209550"/>
          </a:xfrm>
          <a:prstGeom prst="straightConnector1">
            <a:avLst/>
          </a:prstGeom>
          <a:noFill/>
          <a:ln w="28575" cap="flat" cmpd="sng" algn="ctr">
            <a:solidFill>
              <a:srgbClr val="FF0000"/>
            </a:solidFill>
            <a:prstDash val="solid"/>
            <a:tailEnd type="arrow"/>
          </a:ln>
          <a:effectLst/>
        </p:spPr>
      </p:cxnSp>
    </p:spTree>
    <p:extLst>
      <p:ext uri="{BB962C8B-B14F-4D97-AF65-F5344CB8AC3E}">
        <p14:creationId xmlns:p14="http://schemas.microsoft.com/office/powerpoint/2010/main" val="70466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14400"/>
          </a:xfrm>
          <a:solidFill>
            <a:srgbClr val="FF6600"/>
          </a:solidFill>
        </p:spPr>
        <p:txBody>
          <a:bodyPr/>
          <a:lstStyle/>
          <a:p>
            <a:pPr eaLnBrk="1" hangingPunct="1"/>
            <a:r>
              <a:rPr lang="en-US" sz="3200" b="1" dirty="0"/>
              <a:t>Changes </a:t>
            </a:r>
            <a:r>
              <a:rPr lang="en-US" sz="3200" b="1" dirty="0" smtClean="0"/>
              <a:t>in </a:t>
            </a:r>
            <a:r>
              <a:rPr lang="en-US" sz="3200" b="1" dirty="0"/>
              <a:t>Assessment Criteria </a:t>
            </a:r>
            <a:r>
              <a:rPr lang="en-US" sz="3200" b="1" dirty="0" smtClean="0"/>
              <a:t>for College-Ready </a:t>
            </a:r>
            <a:r>
              <a:rPr lang="en-US" sz="3200" b="1" dirty="0"/>
              <a:t>Graduates in 2014</a:t>
            </a:r>
            <a:r>
              <a:rPr lang="en-US" altLang="zh-CN" sz="3200" b="1" dirty="0"/>
              <a:t>-</a:t>
            </a:r>
            <a:r>
              <a:rPr lang="en-US" sz="3200" b="1" dirty="0"/>
              <a:t>15 and 2015</a:t>
            </a:r>
            <a:r>
              <a:rPr lang="en-US" altLang="zh-CN" sz="3200" b="1" dirty="0"/>
              <a:t>-</a:t>
            </a:r>
            <a:r>
              <a:rPr lang="en-US" sz="3200" b="1" dirty="0"/>
              <a:t>16</a:t>
            </a:r>
          </a:p>
        </p:txBody>
      </p:sp>
      <p:graphicFrame>
        <p:nvGraphicFramePr>
          <p:cNvPr id="3" name="Table 2">
            <a:extLst>
              <a:ext uri="{FF2B5EF4-FFF2-40B4-BE49-F238E27FC236}">
                <a16:creationId xmlns="" xmlns:a16="http://schemas.microsoft.com/office/drawing/2014/main" id="{B4A2ED25-11D9-4936-935A-1D2E7ADB0EEC}"/>
              </a:ext>
            </a:extLst>
          </p:cNvPr>
          <p:cNvGraphicFramePr>
            <a:graphicFrameLocks noGrp="1"/>
          </p:cNvGraphicFramePr>
          <p:nvPr>
            <p:extLst>
              <p:ext uri="{D42A27DB-BD31-4B8C-83A1-F6EECF244321}">
                <p14:modId xmlns:p14="http://schemas.microsoft.com/office/powerpoint/2010/main" val="2319782936"/>
              </p:ext>
            </p:extLst>
          </p:nvPr>
        </p:nvGraphicFramePr>
        <p:xfrm>
          <a:off x="76199" y="990600"/>
          <a:ext cx="8991601" cy="5927527"/>
        </p:xfrm>
        <a:graphic>
          <a:graphicData uri="http://schemas.openxmlformats.org/drawingml/2006/table">
            <a:tbl>
              <a:tblPr>
                <a:effectLst>
                  <a:outerShdw blurRad="50800" dist="50800" dir="5400000" algn="ctr" rotWithShape="0">
                    <a:schemeClr val="bg1"/>
                  </a:outerShdw>
                </a:effectLst>
                <a:tableStyleId>{5C22544A-7EE6-4342-B048-85BDC9FD1C3A}</a:tableStyleId>
              </a:tblPr>
              <a:tblGrid>
                <a:gridCol w="1447800">
                  <a:extLst>
                    <a:ext uri="{9D8B030D-6E8A-4147-A177-3AD203B41FA5}">
                      <a16:colId xmlns="" xmlns:a16="http://schemas.microsoft.com/office/drawing/2014/main" val="882832287"/>
                    </a:ext>
                  </a:extLst>
                </a:gridCol>
                <a:gridCol w="4038600">
                  <a:extLst>
                    <a:ext uri="{9D8B030D-6E8A-4147-A177-3AD203B41FA5}">
                      <a16:colId xmlns="" xmlns:a16="http://schemas.microsoft.com/office/drawing/2014/main" val="2959980112"/>
                    </a:ext>
                  </a:extLst>
                </a:gridCol>
                <a:gridCol w="228600">
                  <a:extLst>
                    <a:ext uri="{9D8B030D-6E8A-4147-A177-3AD203B41FA5}">
                      <a16:colId xmlns="" xmlns:a16="http://schemas.microsoft.com/office/drawing/2014/main" val="4212075844"/>
                    </a:ext>
                  </a:extLst>
                </a:gridCol>
                <a:gridCol w="3276601">
                  <a:extLst>
                    <a:ext uri="{9D8B030D-6E8A-4147-A177-3AD203B41FA5}">
                      <a16:colId xmlns="" xmlns:a16="http://schemas.microsoft.com/office/drawing/2014/main" val="4025459661"/>
                    </a:ext>
                  </a:extLst>
                </a:gridCol>
              </a:tblGrid>
              <a:tr h="321808">
                <a:tc>
                  <a:txBody>
                    <a:bodyPr/>
                    <a:lstStyle/>
                    <a:p>
                      <a:pPr algn="just"/>
                      <a:endParaRPr lang="zh-CN" sz="2400" kern="100" dirty="0">
                        <a:solidFill>
                          <a:sysClr val="windowText" lastClr="000000"/>
                        </a:solidFill>
                        <a:effectLst/>
                        <a:latin typeface="Calibri" panose="020F0502020204030204" pitchFamily="34" charset="0"/>
                        <a:cs typeface="Arial" panose="020B0604020202020204" pitchFamily="34" charset="0"/>
                      </a:endParaRPr>
                    </a:p>
                  </a:txBody>
                  <a:tcPr marL="8177" marR="8177" marT="8177"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2800" b="1" kern="1200" dirty="0">
                          <a:solidFill>
                            <a:sysClr val="windowText" lastClr="000000"/>
                          </a:solidFill>
                          <a:effectLst/>
                        </a:rPr>
                        <a:t>2014</a:t>
                      </a:r>
                      <a:r>
                        <a:rPr lang="en-US" altLang="zh-CN" sz="2800" b="1" kern="1200" dirty="0">
                          <a:solidFill>
                            <a:sysClr val="windowText" lastClr="000000"/>
                          </a:solidFill>
                          <a:effectLst/>
                        </a:rPr>
                        <a:t>-</a:t>
                      </a:r>
                      <a:r>
                        <a:rPr lang="en-US" sz="2800" b="1" kern="1200" dirty="0">
                          <a:solidFill>
                            <a:sysClr val="windowText" lastClr="000000"/>
                          </a:solidFill>
                          <a:effectLst/>
                        </a:rPr>
                        <a:t>15</a:t>
                      </a:r>
                      <a:endParaRPr lang="zh-CN" sz="2800" b="1"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L="8177"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800" b="1" kern="100" dirty="0">
                        <a:solidFill>
                          <a:sysClr val="windowText" lastClr="000000"/>
                        </a:solidFill>
                        <a:effectLst/>
                        <a:latin typeface="Calibri" panose="020F0502020204030204" pitchFamily="34" charset="0"/>
                        <a:cs typeface="Arial" panose="020B0604020202020204" pitchFamily="34" charset="0"/>
                      </a:endParaRPr>
                    </a:p>
                  </a:txBody>
                  <a:tcPr marL="8177" marR="8177" marT="81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2800" b="1" kern="1200" dirty="0">
                          <a:solidFill>
                            <a:sysClr val="windowText" lastClr="000000"/>
                          </a:solidFill>
                          <a:effectLst/>
                        </a:rPr>
                        <a:t>2015</a:t>
                      </a:r>
                      <a:r>
                        <a:rPr lang="en-US" altLang="zh-CN" sz="2800" b="1" kern="1200" dirty="0">
                          <a:solidFill>
                            <a:sysClr val="windowText" lastClr="000000"/>
                          </a:solidFill>
                          <a:effectLst/>
                        </a:rPr>
                        <a:t>-</a:t>
                      </a:r>
                      <a:r>
                        <a:rPr lang="en-US" sz="2800" b="1" kern="1200" dirty="0">
                          <a:solidFill>
                            <a:sysClr val="windowText" lastClr="000000"/>
                          </a:solidFill>
                          <a:effectLst/>
                        </a:rPr>
                        <a:t>16</a:t>
                      </a:r>
                      <a:endParaRPr lang="zh-CN" sz="2800" b="1"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p>
                      <a:pPr algn="just">
                        <a:spcAft>
                          <a:spcPts val="0"/>
                        </a:spcAft>
                      </a:pPr>
                      <a:r>
                        <a:rPr lang="zh-CN" sz="900" kern="100" dirty="0">
                          <a:solidFill>
                            <a:sysClr val="windowText" lastClr="000000"/>
                          </a:solidFill>
                          <a:effectLst/>
                        </a:rPr>
                        <a:t> </a:t>
                      </a:r>
                      <a:endParaRPr lang="zh-CN" sz="9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L="8177" marR="8177" marT="8177"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669274412"/>
                  </a:ext>
                </a:extLst>
              </a:tr>
              <a:tr h="838150">
                <a:tc rowSpan="3">
                  <a:txBody>
                    <a:bodyPr/>
                    <a:lstStyle/>
                    <a:p>
                      <a:pPr algn="l">
                        <a:lnSpc>
                          <a:spcPct val="115000"/>
                        </a:lnSpc>
                        <a:spcAft>
                          <a:spcPts val="1000"/>
                        </a:spcAft>
                      </a:pPr>
                      <a:r>
                        <a:rPr lang="en-US" sz="2400" b="1" kern="1200" dirty="0">
                          <a:solidFill>
                            <a:sysClr val="windowText" lastClr="000000"/>
                          </a:solidFill>
                          <a:effectLst/>
                        </a:rPr>
                        <a:t> For ELA</a:t>
                      </a:r>
                      <a:endParaRPr lang="zh-CN" sz="2400" b="1"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L="8177" marR="8177" marT="8177"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0" indent="-457200" algn="l">
                        <a:spcAft>
                          <a:spcPts val="0"/>
                        </a:spcAft>
                        <a:buClr>
                          <a:srgbClr val="000000"/>
                        </a:buClr>
                        <a:buFont typeface="+mj-lt"/>
                        <a:buAutoNum type="arabicPeriod"/>
                      </a:pPr>
                      <a:r>
                        <a:rPr lang="en-US" sz="2200" b="1" kern="1200" dirty="0">
                          <a:solidFill>
                            <a:sysClr val="windowText" lastClr="000000"/>
                          </a:solidFill>
                          <a:effectLst/>
                        </a:rPr>
                        <a:t>SAT</a:t>
                      </a:r>
                      <a:r>
                        <a:rPr lang="en-US" sz="2200" kern="1200" dirty="0">
                          <a:solidFill>
                            <a:sysClr val="windowText" lastClr="000000"/>
                          </a:solidFill>
                          <a:effectLst/>
                        </a:rPr>
                        <a:t>: &gt;=500 </a:t>
                      </a:r>
                      <a:r>
                        <a:rPr lang="en-US" sz="2200" kern="1200" dirty="0" smtClean="0">
                          <a:solidFill>
                            <a:sysClr val="windowText" lastClr="000000"/>
                          </a:solidFill>
                          <a:effectLst/>
                        </a:rPr>
                        <a:t>in </a:t>
                      </a:r>
                      <a:r>
                        <a:rPr lang="en-US" sz="2200" kern="1200" dirty="0">
                          <a:solidFill>
                            <a:sysClr val="windowText" lastClr="000000"/>
                          </a:solidFill>
                          <a:effectLst/>
                        </a:rPr>
                        <a:t>Critical Reading and &gt;=1070 Total OR</a:t>
                      </a:r>
                      <a:endParaRPr lang="zh-CN" sz="2200" kern="100" dirty="0">
                        <a:solidFill>
                          <a:sysClr val="windowText" lastClr="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a:solidFill>
                          <a:sysClr val="windowText" lastClr="000000"/>
                        </a:solidFill>
                        <a:effectLst/>
                        <a:latin typeface="Calibri" panose="020F0502020204030204" pitchFamily="34" charset="0"/>
                        <a:cs typeface="Arial" panose="020B0604020202020204" pitchFamily="34" charset="0"/>
                      </a:endParaRPr>
                    </a:p>
                  </a:txBody>
                  <a:tcPr marL="8177" marR="8177" marT="817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kern="1200" dirty="0">
                          <a:solidFill>
                            <a:sysClr val="windowText" lastClr="000000"/>
                          </a:solidFill>
                          <a:effectLst/>
                        </a:rPr>
                        <a:t>The same</a:t>
                      </a:r>
                      <a:endParaRPr lang="zh-CN" sz="22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p>
                      <a:pPr algn="just">
                        <a:spcAft>
                          <a:spcPts val="0"/>
                        </a:spcAft>
                      </a:pPr>
                      <a:r>
                        <a:rPr lang="zh-CN" sz="900" kern="100" dirty="0">
                          <a:solidFill>
                            <a:sysClr val="windowText" lastClr="000000"/>
                          </a:solidFill>
                          <a:effectLst/>
                        </a:rPr>
                        <a:t> </a:t>
                      </a:r>
                      <a:endParaRPr lang="zh-CN" sz="9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R="8177" marT="8177"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16096654"/>
                  </a:ext>
                </a:extLst>
              </a:tr>
              <a:tr h="951468">
                <a:tc vMerge="1">
                  <a:txBody>
                    <a:bodyPr/>
                    <a:lstStyle/>
                    <a:p>
                      <a:endParaRPr lang="zh-CN" altLang="en-US"/>
                    </a:p>
                  </a:txBody>
                  <a:tcPr/>
                </a:tc>
                <a:tc>
                  <a:txBody>
                    <a:bodyPr/>
                    <a:lstStyle/>
                    <a:p>
                      <a:pPr marL="457200" lvl="0" indent="-457200" algn="l">
                        <a:spcAft>
                          <a:spcPts val="0"/>
                        </a:spcAft>
                        <a:buClr>
                          <a:srgbClr val="000000"/>
                        </a:buClr>
                        <a:buFont typeface="+mj-lt"/>
                        <a:buAutoNum type="arabicPeriod" startAt="2"/>
                      </a:pPr>
                      <a:r>
                        <a:rPr lang="en-US" sz="2200" b="1" kern="1200" dirty="0">
                          <a:solidFill>
                            <a:sysClr val="windowText" lastClr="000000"/>
                          </a:solidFill>
                          <a:effectLst/>
                        </a:rPr>
                        <a:t>ACT</a:t>
                      </a:r>
                      <a:r>
                        <a:rPr lang="en-US" sz="2200" kern="1200" dirty="0">
                          <a:solidFill>
                            <a:sysClr val="windowText" lastClr="000000"/>
                          </a:solidFill>
                          <a:effectLst/>
                        </a:rPr>
                        <a:t>: &gt;=19 </a:t>
                      </a:r>
                      <a:r>
                        <a:rPr lang="en-US" sz="2200" kern="1200" dirty="0" smtClean="0">
                          <a:solidFill>
                            <a:sysClr val="windowText" lastClr="000000"/>
                          </a:solidFill>
                          <a:effectLst/>
                        </a:rPr>
                        <a:t>in </a:t>
                      </a:r>
                      <a:r>
                        <a:rPr lang="en-US" sz="2200" kern="1200" dirty="0">
                          <a:solidFill>
                            <a:sysClr val="windowText" lastClr="000000"/>
                          </a:solidFill>
                          <a:effectLst/>
                        </a:rPr>
                        <a:t>English and &gt;= 23 Composite OR</a:t>
                      </a:r>
                      <a:endParaRPr lang="zh-CN" sz="2200" kern="100" dirty="0">
                        <a:solidFill>
                          <a:sysClr val="windowText" lastClr="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a:solidFill>
                          <a:sysClr val="windowText" lastClr="000000"/>
                        </a:solidFill>
                        <a:effectLst/>
                        <a:latin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kern="1200" dirty="0">
                          <a:solidFill>
                            <a:sysClr val="windowText" lastClr="000000"/>
                          </a:solidFill>
                          <a:effectLst/>
                        </a:rPr>
                        <a:t>The same</a:t>
                      </a:r>
                      <a:endParaRPr lang="zh-CN" sz="22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R="78496" marT="39248" marB="392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0229127"/>
                  </a:ext>
                </a:extLst>
              </a:tr>
              <a:tr h="944420">
                <a:tc vMerge="1">
                  <a:txBody>
                    <a:bodyPr/>
                    <a:lstStyle/>
                    <a:p>
                      <a:endParaRPr lang="zh-CN" altLang="en-US"/>
                    </a:p>
                  </a:txBody>
                  <a:tcPr/>
                </a:tc>
                <a:tc>
                  <a:txBody>
                    <a:bodyPr/>
                    <a:lstStyle/>
                    <a:p>
                      <a:pPr marL="457200" lvl="0" indent="-457200" algn="l">
                        <a:spcAft>
                          <a:spcPts val="0"/>
                        </a:spcAft>
                        <a:buClr>
                          <a:srgbClr val="000000"/>
                        </a:buClr>
                        <a:buFont typeface="+mj-lt"/>
                        <a:buAutoNum type="arabicPeriod" startAt="3"/>
                      </a:pPr>
                      <a:r>
                        <a:rPr lang="en-US" sz="2200" b="1" kern="1200" dirty="0">
                          <a:solidFill>
                            <a:srgbClr val="C00000"/>
                          </a:solidFill>
                          <a:effectLst/>
                        </a:rPr>
                        <a:t>Exit-Level TAKS</a:t>
                      </a:r>
                      <a:r>
                        <a:rPr lang="en-US" sz="2200" kern="1200" dirty="0">
                          <a:solidFill>
                            <a:srgbClr val="C00000"/>
                          </a:solidFill>
                          <a:effectLst/>
                        </a:rPr>
                        <a:t>: &gt;=2200 and </a:t>
                      </a:r>
                      <a:r>
                        <a:rPr lang="en-US" sz="2200" kern="1200" dirty="0" smtClean="0">
                          <a:solidFill>
                            <a:srgbClr val="C00000"/>
                          </a:solidFill>
                          <a:effectLst/>
                        </a:rPr>
                        <a:t> </a:t>
                      </a:r>
                      <a:r>
                        <a:rPr lang="en-US" sz="2200" kern="1200" dirty="0">
                          <a:solidFill>
                            <a:srgbClr val="C00000"/>
                          </a:solidFill>
                          <a:effectLst/>
                        </a:rPr>
                        <a:t>“3” or higher on essay</a:t>
                      </a:r>
                      <a:endParaRPr lang="zh-CN" sz="2200" kern="100" dirty="0">
                        <a:solidFill>
                          <a:srgbClr val="C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dirty="0">
                        <a:solidFill>
                          <a:srgbClr val="C00000"/>
                        </a:solidFill>
                        <a:effectLst/>
                        <a:latin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b="1" kern="1200" dirty="0">
                          <a:solidFill>
                            <a:srgbClr val="C00000"/>
                          </a:solidFill>
                          <a:effectLst/>
                        </a:rPr>
                        <a:t>TSIA</a:t>
                      </a:r>
                      <a:r>
                        <a:rPr lang="en-US" sz="2200" kern="1200" dirty="0">
                          <a:solidFill>
                            <a:srgbClr val="C00000"/>
                          </a:solidFill>
                          <a:effectLst/>
                        </a:rPr>
                        <a:t>: &gt;= 351 </a:t>
                      </a:r>
                      <a:r>
                        <a:rPr lang="en-US" sz="2200" kern="1200" dirty="0" smtClean="0">
                          <a:solidFill>
                            <a:srgbClr val="C00000"/>
                          </a:solidFill>
                          <a:effectLst/>
                        </a:rPr>
                        <a:t>in </a:t>
                      </a:r>
                      <a:r>
                        <a:rPr lang="en-US" sz="2200" kern="1200" dirty="0">
                          <a:solidFill>
                            <a:srgbClr val="C00000"/>
                          </a:solidFill>
                          <a:effectLst/>
                        </a:rPr>
                        <a:t>Reading </a:t>
                      </a:r>
                      <a:endParaRPr lang="zh-CN" sz="2200" kern="100" dirty="0">
                        <a:solidFill>
                          <a:srgbClr val="C00000"/>
                        </a:solidFill>
                        <a:effectLst/>
                        <a:latin typeface="Calibri" panose="020F0502020204030204" pitchFamily="34" charset="0"/>
                        <a:ea typeface="等线" panose="02010600030101010101" pitchFamily="2" charset="-122"/>
                        <a:cs typeface="Arial" panose="020B0604020202020204" pitchFamily="34" charset="0"/>
                      </a:endParaRPr>
                    </a:p>
                  </a:txBody>
                  <a:tcPr marR="78496" marT="39248" marB="392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50414504"/>
                  </a:ext>
                </a:extLst>
              </a:tr>
              <a:tr h="881857">
                <a:tc rowSpan="3">
                  <a:txBody>
                    <a:bodyPr/>
                    <a:lstStyle/>
                    <a:p>
                      <a:pPr algn="l">
                        <a:lnSpc>
                          <a:spcPct val="115000"/>
                        </a:lnSpc>
                        <a:spcAft>
                          <a:spcPts val="1000"/>
                        </a:spcAft>
                      </a:pPr>
                      <a:r>
                        <a:rPr lang="en-US" sz="2400" b="1" kern="1200" dirty="0">
                          <a:solidFill>
                            <a:sysClr val="windowText" lastClr="000000"/>
                          </a:solidFill>
                          <a:effectLst/>
                        </a:rPr>
                        <a:t> For Math</a:t>
                      </a:r>
                      <a:endParaRPr lang="zh-CN" sz="2400" b="1"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L="8177" marR="8177" marT="8177"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gn="l">
                        <a:spcAft>
                          <a:spcPts val="0"/>
                        </a:spcAft>
                        <a:buClr>
                          <a:srgbClr val="000000"/>
                        </a:buClr>
                        <a:buFont typeface="+mj-lt"/>
                        <a:buAutoNum type="arabicPeriod"/>
                      </a:pPr>
                      <a:r>
                        <a:rPr lang="en-US" sz="2200" b="1" kern="1200" dirty="0">
                          <a:solidFill>
                            <a:sysClr val="windowText" lastClr="000000"/>
                          </a:solidFill>
                          <a:effectLst/>
                        </a:rPr>
                        <a:t>SAT</a:t>
                      </a:r>
                      <a:r>
                        <a:rPr lang="en-US" sz="2200" kern="1200" dirty="0">
                          <a:solidFill>
                            <a:sysClr val="windowText" lastClr="000000"/>
                          </a:solidFill>
                          <a:effectLst/>
                        </a:rPr>
                        <a:t>: &gt;=500 </a:t>
                      </a:r>
                      <a:r>
                        <a:rPr lang="en-US" sz="2200" kern="1200" dirty="0" smtClean="0">
                          <a:solidFill>
                            <a:sysClr val="windowText" lastClr="000000"/>
                          </a:solidFill>
                          <a:effectLst/>
                        </a:rPr>
                        <a:t>in </a:t>
                      </a:r>
                      <a:r>
                        <a:rPr lang="en-US" sz="2200" kern="1200" dirty="0">
                          <a:solidFill>
                            <a:sysClr val="windowText" lastClr="000000"/>
                          </a:solidFill>
                          <a:effectLst/>
                        </a:rPr>
                        <a:t>Math and &gt;=1070 Total OR</a:t>
                      </a:r>
                      <a:endParaRPr lang="zh-CN" sz="2200" kern="100" dirty="0">
                        <a:solidFill>
                          <a:sysClr val="windowText" lastClr="000000"/>
                        </a:solidFill>
                        <a:effectLst/>
                        <a:latin typeface="宋体" panose="02010600030101010101" pitchFamily="2" charset="-122"/>
                        <a:ea typeface="宋体" panose="02010600030101010101" pitchFamily="2" charset="-122"/>
                        <a:cs typeface="宋体" panose="02010600030101010101" pitchFamily="2" charset="-122"/>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dirty="0">
                        <a:solidFill>
                          <a:sysClr val="windowText" lastClr="000000"/>
                        </a:solidFill>
                        <a:effectLst/>
                        <a:latin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kern="1200" dirty="0">
                          <a:solidFill>
                            <a:sysClr val="windowText" lastClr="000000"/>
                          </a:solidFill>
                          <a:effectLst/>
                        </a:rPr>
                        <a:t>The same</a:t>
                      </a:r>
                      <a:endParaRPr lang="zh-CN" sz="22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R="78496" marT="39248" marB="392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619099580"/>
                  </a:ext>
                </a:extLst>
              </a:tr>
              <a:tr h="824606">
                <a:tc vMerge="1">
                  <a:txBody>
                    <a:bodyPr/>
                    <a:lstStyle/>
                    <a:p>
                      <a:endParaRPr lang="zh-CN" altLang="en-US"/>
                    </a:p>
                  </a:txBody>
                  <a:tcPr/>
                </a:tc>
                <a:tc>
                  <a:txBody>
                    <a:bodyPr/>
                    <a:lstStyle/>
                    <a:p>
                      <a:pPr marL="457200" lvl="0" indent="-457200" algn="l">
                        <a:spcAft>
                          <a:spcPts val="0"/>
                        </a:spcAft>
                        <a:buClr>
                          <a:srgbClr val="000000"/>
                        </a:buClr>
                        <a:buFont typeface="+mj-lt"/>
                        <a:buAutoNum type="arabicPeriod" startAt="2"/>
                      </a:pPr>
                      <a:r>
                        <a:rPr lang="en-US" sz="2200" b="1" kern="1200" dirty="0">
                          <a:solidFill>
                            <a:sysClr val="windowText" lastClr="000000"/>
                          </a:solidFill>
                          <a:effectLst/>
                        </a:rPr>
                        <a:t>ACT: </a:t>
                      </a:r>
                      <a:r>
                        <a:rPr lang="en-US" sz="2200" kern="1200" dirty="0">
                          <a:solidFill>
                            <a:sysClr val="windowText" lastClr="000000"/>
                          </a:solidFill>
                          <a:effectLst/>
                        </a:rPr>
                        <a:t>&gt;=19 </a:t>
                      </a:r>
                      <a:r>
                        <a:rPr lang="en-US" sz="2200" kern="1200" dirty="0" smtClean="0">
                          <a:solidFill>
                            <a:sysClr val="windowText" lastClr="000000"/>
                          </a:solidFill>
                          <a:effectLst/>
                        </a:rPr>
                        <a:t>in </a:t>
                      </a:r>
                      <a:r>
                        <a:rPr lang="en-US" sz="2200" kern="1200" dirty="0">
                          <a:solidFill>
                            <a:sysClr val="windowText" lastClr="000000"/>
                          </a:solidFill>
                          <a:effectLst/>
                        </a:rPr>
                        <a:t>Math and &gt;= 23 Composite OR</a:t>
                      </a:r>
                      <a:endParaRPr lang="zh-CN" sz="2200" kern="100" dirty="0">
                        <a:solidFill>
                          <a:sysClr val="windowText" lastClr="000000"/>
                        </a:solidFill>
                        <a:effectLst/>
                        <a:latin typeface="宋体" panose="02010600030101010101" pitchFamily="2" charset="-122"/>
                        <a:ea typeface="宋体" panose="02010600030101010101" pitchFamily="2" charset="-122"/>
                        <a:cs typeface="宋体" panose="02010600030101010101" pitchFamily="2" charset="-122"/>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a:solidFill>
                          <a:sysClr val="windowText" lastClr="000000"/>
                        </a:solidFill>
                        <a:effectLst/>
                        <a:latin typeface="Calibri" panose="020F0502020204030204" pitchFamily="34" charset="0"/>
                        <a:cs typeface="Arial" panose="020B0604020202020204" pitchFamily="34" charset="0"/>
                      </a:endParaRPr>
                    </a:p>
                  </a:txBody>
                  <a:tcPr marL="78496" marR="78496" marT="39248" marB="392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kern="1200" dirty="0">
                          <a:solidFill>
                            <a:sysClr val="windowText" lastClr="000000"/>
                          </a:solidFill>
                          <a:effectLst/>
                        </a:rPr>
                        <a:t>The same</a:t>
                      </a:r>
                      <a:endParaRPr lang="zh-CN" sz="2200" kern="100" dirty="0">
                        <a:solidFill>
                          <a:sysClr val="windowText" lastClr="000000"/>
                        </a:solidFill>
                        <a:effectLst/>
                        <a:latin typeface="Calibri" panose="020F0502020204030204" pitchFamily="34" charset="0"/>
                        <a:ea typeface="等线" panose="02010600030101010101" pitchFamily="2" charset="-122"/>
                        <a:cs typeface="Arial" panose="020B0604020202020204" pitchFamily="34" charset="0"/>
                      </a:endParaRPr>
                    </a:p>
                  </a:txBody>
                  <a:tcPr marR="78496" marT="39248" marB="392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8378986"/>
                  </a:ext>
                </a:extLst>
              </a:tr>
              <a:tr h="723961">
                <a:tc vMerge="1">
                  <a:txBody>
                    <a:bodyPr/>
                    <a:lstStyle/>
                    <a:p>
                      <a:endParaRPr lang="zh-CN" altLang="en-US"/>
                    </a:p>
                  </a:txBody>
                  <a:tcPr/>
                </a:tc>
                <a:tc>
                  <a:txBody>
                    <a:bodyPr/>
                    <a:lstStyle/>
                    <a:p>
                      <a:pPr marL="457200" lvl="0" indent="-457200" algn="l">
                        <a:spcAft>
                          <a:spcPts val="0"/>
                        </a:spcAft>
                        <a:buClr>
                          <a:srgbClr val="000000"/>
                        </a:buClr>
                        <a:buFont typeface="+mj-lt"/>
                        <a:buAutoNum type="arabicPeriod" startAt="3"/>
                      </a:pPr>
                      <a:r>
                        <a:rPr lang="en-US" sz="2200" b="1" kern="1200" dirty="0">
                          <a:solidFill>
                            <a:srgbClr val="C00000"/>
                          </a:solidFill>
                          <a:effectLst/>
                        </a:rPr>
                        <a:t>Exit-Level TAKS</a:t>
                      </a:r>
                      <a:r>
                        <a:rPr lang="en-US" sz="2200" kern="1200" dirty="0">
                          <a:solidFill>
                            <a:srgbClr val="C00000"/>
                          </a:solidFill>
                          <a:effectLst/>
                        </a:rPr>
                        <a:t>: &gt;=2200</a:t>
                      </a:r>
                      <a:endParaRPr lang="zh-CN" sz="2200" kern="100" dirty="0">
                        <a:solidFill>
                          <a:srgbClr val="C00000"/>
                        </a:solidFill>
                        <a:effectLst/>
                        <a:latin typeface="宋体" panose="02010600030101010101" pitchFamily="2" charset="-122"/>
                        <a:ea typeface="宋体" panose="02010600030101010101" pitchFamily="2" charset="-122"/>
                        <a:cs typeface="宋体" panose="02010600030101010101" pitchFamily="2" charset="-122"/>
                      </a:endParaRPr>
                    </a:p>
                  </a:txBody>
                  <a:tcPr marR="8177" marT="8177" marB="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endParaRPr lang="zh-CN" sz="2200" kern="100" dirty="0">
                        <a:solidFill>
                          <a:srgbClr val="C00000"/>
                        </a:solidFill>
                        <a:effectLst/>
                        <a:latin typeface="Calibri" panose="020F0502020204030204" pitchFamily="34" charset="0"/>
                        <a:cs typeface="Arial" panose="020B0604020202020204" pitchFamily="34" charset="0"/>
                      </a:endParaRPr>
                    </a:p>
                  </a:txBody>
                  <a:tcPr marL="78496" marR="78496" marT="39248" marB="392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1000"/>
                        </a:spcAft>
                        <a:tabLst>
                          <a:tab pos="457200" algn="l"/>
                        </a:tabLst>
                      </a:pPr>
                      <a:r>
                        <a:rPr lang="en-US" sz="2200" b="1" kern="1200" dirty="0">
                          <a:solidFill>
                            <a:srgbClr val="C00000"/>
                          </a:solidFill>
                          <a:effectLst/>
                        </a:rPr>
                        <a:t>TSIA</a:t>
                      </a:r>
                      <a:r>
                        <a:rPr lang="en-US" sz="2200" kern="1200" dirty="0">
                          <a:solidFill>
                            <a:srgbClr val="C00000"/>
                          </a:solidFill>
                          <a:effectLst/>
                        </a:rPr>
                        <a:t>: &gt;= 350 </a:t>
                      </a:r>
                      <a:r>
                        <a:rPr lang="en-US" sz="2200" kern="1200" dirty="0" smtClean="0">
                          <a:solidFill>
                            <a:srgbClr val="C00000"/>
                          </a:solidFill>
                          <a:effectLst/>
                        </a:rPr>
                        <a:t>in </a:t>
                      </a:r>
                      <a:r>
                        <a:rPr lang="en-US" sz="2200" kern="1200" dirty="0">
                          <a:solidFill>
                            <a:srgbClr val="C00000"/>
                          </a:solidFill>
                          <a:effectLst/>
                        </a:rPr>
                        <a:t>Math</a:t>
                      </a:r>
                      <a:endParaRPr lang="zh-CN" sz="2200" kern="100" dirty="0">
                        <a:solidFill>
                          <a:srgbClr val="C00000"/>
                        </a:solidFill>
                        <a:effectLst/>
                        <a:latin typeface="Calibri" panose="020F0502020204030204" pitchFamily="34" charset="0"/>
                        <a:ea typeface="等线" panose="02010600030101010101" pitchFamily="2" charset="-122"/>
                        <a:cs typeface="Arial" panose="020B0604020202020204" pitchFamily="34" charset="0"/>
                      </a:endParaRPr>
                    </a:p>
                  </a:txBody>
                  <a:tcPr marR="78496" marT="39248" marB="39248">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376778357"/>
                  </a:ext>
                </a:extLst>
              </a:tr>
            </a:tbl>
          </a:graphicData>
        </a:graphic>
      </p:graphicFrame>
    </p:spTree>
    <p:extLst>
      <p:ext uri="{BB962C8B-B14F-4D97-AF65-F5344CB8AC3E}">
        <p14:creationId xmlns:p14="http://schemas.microsoft.com/office/powerpoint/2010/main" val="901524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300" b="1" dirty="0">
                <a:solidFill>
                  <a:sysClr val="windowText" lastClr="000000"/>
                </a:solidFill>
              </a:rPr>
              <a:t>College-Going Rate of </a:t>
            </a:r>
            <a:r>
              <a:rPr lang="en-US" sz="2300" b="1" dirty="0">
                <a:solidFill>
                  <a:schemeClr val="bg1"/>
                </a:solidFill>
              </a:rPr>
              <a:t>Male</a:t>
            </a:r>
            <a:r>
              <a:rPr lang="en-US" sz="2300" b="1" dirty="0">
                <a:solidFill>
                  <a:sysClr val="windowText" lastClr="000000"/>
                </a:solidFill>
              </a:rPr>
              <a:t> High School Graduates Enrolled in Texas Postsecondary Education from 2004 to 2016 in State, ESC 10, and ESC 11</a:t>
            </a:r>
          </a:p>
        </p:txBody>
      </p:sp>
      <p:graphicFrame>
        <p:nvGraphicFramePr>
          <p:cNvPr id="4" name="Chart 3">
            <a:extLst>
              <a:ext uri="{FF2B5EF4-FFF2-40B4-BE49-F238E27FC236}">
                <a16:creationId xmlns="" xmlns:a16="http://schemas.microsoft.com/office/drawing/2014/main" id="{00000000-0008-0000-0000-000020000000}"/>
              </a:ext>
            </a:extLst>
          </p:cNvPr>
          <p:cNvGraphicFramePr>
            <a:graphicFrameLocks/>
          </p:cNvGraphicFramePr>
          <p:nvPr>
            <p:extLst>
              <p:ext uri="{D42A27DB-BD31-4B8C-83A1-F6EECF244321}">
                <p14:modId xmlns:p14="http://schemas.microsoft.com/office/powerpoint/2010/main" val="1232528960"/>
              </p:ext>
            </p:extLst>
          </p:nvPr>
        </p:nvGraphicFramePr>
        <p:xfrm>
          <a:off x="152400" y="1752600"/>
          <a:ext cx="8839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6981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300" b="1" dirty="0">
                <a:solidFill>
                  <a:sysClr val="windowText" lastClr="000000"/>
                </a:solidFill>
              </a:rPr>
              <a:t>College-Going Rate of </a:t>
            </a:r>
            <a:r>
              <a:rPr lang="en-US" sz="2300" b="1" dirty="0">
                <a:solidFill>
                  <a:schemeClr val="bg1"/>
                </a:solidFill>
              </a:rPr>
              <a:t>Female</a:t>
            </a:r>
            <a:r>
              <a:rPr lang="en-US" sz="2300" b="1" dirty="0">
                <a:solidFill>
                  <a:sysClr val="windowText" lastClr="000000"/>
                </a:solidFill>
              </a:rPr>
              <a:t> High School Graduates Enrolled in Texas Postsecondary Education from 2004 to 2016 in State, ESC 10, and ESC 11</a:t>
            </a:r>
          </a:p>
        </p:txBody>
      </p:sp>
      <p:graphicFrame>
        <p:nvGraphicFramePr>
          <p:cNvPr id="5" name="Chart 4">
            <a:extLst>
              <a:ext uri="{FF2B5EF4-FFF2-40B4-BE49-F238E27FC236}">
                <a16:creationId xmlns="" xmlns:a16="http://schemas.microsoft.com/office/drawing/2014/main" id="{00000000-0008-0000-0000-000021000000}"/>
              </a:ext>
            </a:extLst>
          </p:cNvPr>
          <p:cNvGraphicFramePr>
            <a:graphicFrameLocks/>
          </p:cNvGraphicFramePr>
          <p:nvPr>
            <p:extLst>
              <p:ext uri="{D42A27DB-BD31-4B8C-83A1-F6EECF244321}">
                <p14:modId xmlns:p14="http://schemas.microsoft.com/office/powerpoint/2010/main" val="1342355461"/>
              </p:ext>
            </p:extLst>
          </p:nvPr>
        </p:nvGraphicFramePr>
        <p:xfrm>
          <a:off x="152400" y="1828800"/>
          <a:ext cx="8839199"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69759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t>College-Going Rate </a:t>
            </a:r>
            <a:r>
              <a:rPr lang="en-US" sz="2400" b="1" dirty="0">
                <a:solidFill>
                  <a:schemeClr val="bg1"/>
                </a:solidFill>
              </a:rPr>
              <a:t>by Socioeconomic Status </a:t>
            </a:r>
            <a:r>
              <a:rPr lang="en-US" sz="2400" b="1" dirty="0"/>
              <a:t>of High School Graduates Enrolled in Texas Postsecondary Education and Mean Annual Rate of Change from 2004 to 2016 in State, ESC 10, and ESC 11</a:t>
            </a:r>
            <a:endParaRPr lang="en-US" sz="2400" b="1" dirty="0">
              <a:solidFill>
                <a:schemeClr val="bg1"/>
              </a:solidFill>
            </a:endParaRPr>
          </a:p>
        </p:txBody>
      </p:sp>
      <p:sp>
        <p:nvSpPr>
          <p:cNvPr id="24" name="Rectangle 23"/>
          <p:cNvSpPr/>
          <p:nvPr/>
        </p:nvSpPr>
        <p:spPr>
          <a:xfrm>
            <a:off x="-10886" y="6488668"/>
            <a:ext cx="9144000" cy="353943"/>
          </a:xfrm>
          <a:prstGeom prst="rect">
            <a:avLst/>
          </a:prstGeom>
        </p:spPr>
        <p:txBody>
          <a:bodyPr wrap="square">
            <a:spAutoFit/>
          </a:bodyPr>
          <a:lstStyle/>
          <a:p>
            <a:r>
              <a:rPr lang="en-US" sz="1700" i="1" dirty="0"/>
              <a:t>Note</a:t>
            </a:r>
            <a:r>
              <a:rPr lang="en-US" sz="1700" dirty="0"/>
              <a:t>: MARC = Mean Annual Rate of Change</a:t>
            </a:r>
          </a:p>
        </p:txBody>
      </p:sp>
      <p:graphicFrame>
        <p:nvGraphicFramePr>
          <p:cNvPr id="2" name="Table 1"/>
          <p:cNvGraphicFramePr>
            <a:graphicFrameLocks noGrp="1"/>
          </p:cNvGraphicFramePr>
          <p:nvPr>
            <p:extLst>
              <p:ext uri="{D42A27DB-BD31-4B8C-83A1-F6EECF244321}">
                <p14:modId xmlns:p14="http://schemas.microsoft.com/office/powerpoint/2010/main" val="1570157266"/>
              </p:ext>
            </p:extLst>
          </p:nvPr>
        </p:nvGraphicFramePr>
        <p:xfrm>
          <a:off x="0" y="1676400"/>
          <a:ext cx="9067802" cy="4295538"/>
        </p:xfrm>
        <a:graphic>
          <a:graphicData uri="http://schemas.openxmlformats.org/drawingml/2006/table">
            <a:tbl>
              <a:tblPr firstRow="1" firstCol="1" bandRow="1">
                <a:tableStyleId>{5C22544A-7EE6-4342-B048-85BDC9FD1C3A}</a:tableStyleId>
              </a:tblPr>
              <a:tblGrid>
                <a:gridCol w="933450">
                  <a:extLst>
                    <a:ext uri="{9D8B030D-6E8A-4147-A177-3AD203B41FA5}">
                      <a16:colId xmlns="" xmlns:a16="http://schemas.microsoft.com/office/drawing/2014/main" val="20000"/>
                    </a:ext>
                  </a:extLst>
                </a:gridCol>
                <a:gridCol w="1274363">
                  <a:extLst>
                    <a:ext uri="{9D8B030D-6E8A-4147-A177-3AD203B41FA5}">
                      <a16:colId xmlns="" xmlns:a16="http://schemas.microsoft.com/office/drawing/2014/main" val="20001"/>
                    </a:ext>
                  </a:extLst>
                </a:gridCol>
                <a:gridCol w="1577008">
                  <a:extLst>
                    <a:ext uri="{9D8B030D-6E8A-4147-A177-3AD203B41FA5}">
                      <a16:colId xmlns="" xmlns:a16="http://schemas.microsoft.com/office/drawing/2014/main" val="20002"/>
                    </a:ext>
                  </a:extLst>
                </a:gridCol>
                <a:gridCol w="168215">
                  <a:extLst>
                    <a:ext uri="{9D8B030D-6E8A-4147-A177-3AD203B41FA5}">
                      <a16:colId xmlns="" xmlns:a16="http://schemas.microsoft.com/office/drawing/2014/main" val="20003"/>
                    </a:ext>
                  </a:extLst>
                </a:gridCol>
                <a:gridCol w="1180940">
                  <a:extLst>
                    <a:ext uri="{9D8B030D-6E8A-4147-A177-3AD203B41FA5}">
                      <a16:colId xmlns="" xmlns:a16="http://schemas.microsoft.com/office/drawing/2014/main" val="20004"/>
                    </a:ext>
                  </a:extLst>
                </a:gridCol>
                <a:gridCol w="1266824">
                  <a:extLst>
                    <a:ext uri="{9D8B030D-6E8A-4147-A177-3AD203B41FA5}">
                      <a16:colId xmlns="" xmlns:a16="http://schemas.microsoft.com/office/drawing/2014/main" val="20005"/>
                    </a:ext>
                  </a:extLst>
                </a:gridCol>
                <a:gridCol w="301489">
                  <a:extLst>
                    <a:ext uri="{9D8B030D-6E8A-4147-A177-3AD203B41FA5}">
                      <a16:colId xmlns="" xmlns:a16="http://schemas.microsoft.com/office/drawing/2014/main" val="20006"/>
                    </a:ext>
                  </a:extLst>
                </a:gridCol>
                <a:gridCol w="1025056">
                  <a:extLst>
                    <a:ext uri="{9D8B030D-6E8A-4147-A177-3AD203B41FA5}">
                      <a16:colId xmlns="" xmlns:a16="http://schemas.microsoft.com/office/drawing/2014/main" val="20007"/>
                    </a:ext>
                  </a:extLst>
                </a:gridCol>
                <a:gridCol w="1340457">
                  <a:extLst>
                    <a:ext uri="{9D8B030D-6E8A-4147-A177-3AD203B41FA5}">
                      <a16:colId xmlns="" xmlns:a16="http://schemas.microsoft.com/office/drawing/2014/main" val="20008"/>
                    </a:ext>
                  </a:extLst>
                </a:gridCol>
              </a:tblGrid>
              <a:tr h="272562">
                <a:tc rowSpan="2">
                  <a:txBody>
                    <a:bodyPr/>
                    <a:lstStyle/>
                    <a:p>
                      <a:pPr marL="0" marR="0">
                        <a:lnSpc>
                          <a:spcPct val="115000"/>
                        </a:lnSpc>
                        <a:spcBef>
                          <a:spcPts val="600"/>
                        </a:spcBef>
                        <a:spcAft>
                          <a:spcPts val="0"/>
                        </a:spcAft>
                      </a:pPr>
                      <a:r>
                        <a:rPr lang="en-US" sz="1600" dirty="0">
                          <a:effectLst/>
                          <a:latin typeface="Tahoma" pitchFamily="34" charset="0"/>
                          <a:ea typeface="Tahoma" pitchFamily="34" charset="0"/>
                          <a:cs typeface="Tahoma" pitchFamily="34" charset="0"/>
                        </a:rPr>
                        <a:t>Year/</a:t>
                      </a:r>
                    </a:p>
                    <a:p>
                      <a:pPr marL="0" marR="0">
                        <a:lnSpc>
                          <a:spcPct val="115000"/>
                        </a:lnSpc>
                        <a:spcBef>
                          <a:spcPts val="600"/>
                        </a:spcBef>
                        <a:spcAft>
                          <a:spcPts val="600"/>
                        </a:spcAft>
                      </a:pPr>
                      <a:r>
                        <a:rPr lang="en-US" sz="1600" dirty="0">
                          <a:effectLst/>
                          <a:latin typeface="Tahoma" pitchFamily="34" charset="0"/>
                          <a:ea typeface="Tahoma" pitchFamily="34" charset="0"/>
                          <a:cs typeface="Tahoma" pitchFamily="34" charset="0"/>
                        </a:rPr>
                        <a:t>MARC</a:t>
                      </a:r>
                    </a:p>
                  </a:txBody>
                  <a:tcPr marL="68580" marR="68580" marT="0" marB="0"/>
                </a:tc>
                <a:tc gridSpan="2">
                  <a:txBody>
                    <a:bodyPr/>
                    <a:lstStyle/>
                    <a:p>
                      <a:pPr marL="0" marR="0" algn="ctr">
                        <a:lnSpc>
                          <a:spcPct val="115000"/>
                        </a:lnSpc>
                        <a:spcBef>
                          <a:spcPts val="600"/>
                        </a:spcBef>
                        <a:spcAft>
                          <a:spcPts val="0"/>
                        </a:spcAft>
                      </a:pPr>
                      <a:r>
                        <a:rPr lang="en-US" sz="1600">
                          <a:effectLst/>
                          <a:latin typeface="Tahoma" pitchFamily="34" charset="0"/>
                          <a:ea typeface="Tahoma" pitchFamily="34" charset="0"/>
                          <a:cs typeface="Tahoma" pitchFamily="34" charset="0"/>
                        </a:rPr>
                        <a:t>State</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16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1600">
                          <a:effectLst/>
                          <a:latin typeface="Tahoma" pitchFamily="34" charset="0"/>
                          <a:ea typeface="Tahoma" pitchFamily="34" charset="0"/>
                          <a:cs typeface="Tahoma" pitchFamily="34" charset="0"/>
                        </a:rPr>
                        <a:t>ESC 10</a:t>
                      </a:r>
                    </a:p>
                  </a:txBody>
                  <a:tcPr marL="68580" marR="68580" marT="0" marB="0"/>
                </a:tc>
                <a:tc hMerge="1">
                  <a:txBody>
                    <a:bodyPr/>
                    <a:lstStyle/>
                    <a:p>
                      <a:endParaRPr lang="en-US"/>
                    </a:p>
                  </a:txBody>
                  <a:tcPr/>
                </a:tc>
                <a:tc>
                  <a:txBody>
                    <a:bodyPr/>
                    <a:lstStyle/>
                    <a:p>
                      <a:pPr marL="0" marR="0" algn="ctr">
                        <a:lnSpc>
                          <a:spcPct val="115000"/>
                        </a:lnSpc>
                        <a:spcBef>
                          <a:spcPts val="600"/>
                        </a:spcBef>
                        <a:spcAft>
                          <a:spcPts val="0"/>
                        </a:spcAft>
                      </a:pPr>
                      <a:r>
                        <a:rPr lang="en-US" sz="1600">
                          <a:effectLst/>
                          <a:latin typeface="Tahoma" pitchFamily="34" charset="0"/>
                          <a:ea typeface="Tahoma" pitchFamily="34" charset="0"/>
                          <a:cs typeface="Tahoma" pitchFamily="34" charset="0"/>
                        </a:rPr>
                        <a:t> </a:t>
                      </a:r>
                    </a:p>
                  </a:txBody>
                  <a:tcPr marL="68580" marR="68580" marT="0" marB="0"/>
                </a:tc>
                <a:tc gridSpan="2">
                  <a:txBody>
                    <a:bodyPr/>
                    <a:lstStyle/>
                    <a:p>
                      <a:pPr marL="0" marR="0" algn="ctr">
                        <a:lnSpc>
                          <a:spcPct val="115000"/>
                        </a:lnSpc>
                        <a:spcBef>
                          <a:spcPts val="600"/>
                        </a:spcBef>
                        <a:spcAft>
                          <a:spcPts val="0"/>
                        </a:spcAft>
                      </a:pPr>
                      <a:r>
                        <a:rPr lang="en-US" sz="1600">
                          <a:effectLst/>
                          <a:latin typeface="Tahoma" pitchFamily="34" charset="0"/>
                          <a:ea typeface="Tahoma" pitchFamily="34" charset="0"/>
                          <a:cs typeface="Tahoma" pitchFamily="34" charset="0"/>
                        </a:rPr>
                        <a:t>ESC 11</a:t>
                      </a:r>
                    </a:p>
                  </a:txBody>
                  <a:tcPr marL="68580" marR="68580" marT="0" marB="0"/>
                </a:tc>
                <a:tc hMerge="1">
                  <a:txBody>
                    <a:bodyPr/>
                    <a:lstStyle/>
                    <a:p>
                      <a:endParaRPr lang="en-US"/>
                    </a:p>
                  </a:txBody>
                  <a:tcPr/>
                </a:tc>
                <a:extLst>
                  <a:ext uri="{0D108BD9-81ED-4DB2-BD59-A6C34878D82A}">
                    <a16:rowId xmlns="" xmlns:a16="http://schemas.microsoft.com/office/drawing/2014/main" val="10000"/>
                  </a:ext>
                </a:extLst>
              </a:tr>
              <a:tr h="568017">
                <a:tc vMerge="1">
                  <a:txBody>
                    <a:bodyPr/>
                    <a:lstStyle/>
                    <a:p>
                      <a:endParaRPr lang="en-US"/>
                    </a:p>
                  </a:txBody>
                  <a:tcPr/>
                </a:tc>
                <a:tc>
                  <a:txBody>
                    <a:bodyPr/>
                    <a:lstStyle/>
                    <a:p>
                      <a:pPr marL="0" marR="0">
                        <a:lnSpc>
                          <a:spcPct val="115000"/>
                        </a:lnSpc>
                        <a:spcBef>
                          <a:spcPts val="0"/>
                        </a:spcBef>
                        <a:spcAft>
                          <a:spcPts val="600"/>
                        </a:spcAft>
                      </a:pPr>
                      <a:r>
                        <a:rPr lang="en-US" sz="1600" dirty="0">
                          <a:effectLst/>
                          <a:latin typeface="Tahoma" pitchFamily="34" charset="0"/>
                          <a:ea typeface="Tahoma" pitchFamily="34" charset="0"/>
                          <a:cs typeface="Tahoma" pitchFamily="34" charset="0"/>
                        </a:rPr>
                        <a:t>Econ. </a:t>
                      </a:r>
                      <a:r>
                        <a:rPr lang="en-US" sz="1600" dirty="0" err="1">
                          <a:effectLst/>
                          <a:latin typeface="Tahoma" pitchFamily="34" charset="0"/>
                          <a:ea typeface="Tahoma" pitchFamily="34" charset="0"/>
                          <a:cs typeface="Tahoma" pitchFamily="34" charset="0"/>
                        </a:rPr>
                        <a:t>Disadv</a:t>
                      </a:r>
                      <a:r>
                        <a:rPr lang="en-US" sz="1600" dirty="0">
                          <a:effectLst/>
                          <a:latin typeface="Tahoma" pitchFamily="34" charset="0"/>
                          <a:ea typeface="Tahoma" pitchFamily="34" charset="0"/>
                          <a:cs typeface="Tahoma" pitchFamily="34" charset="0"/>
                        </a:rPr>
                        <a:t>.</a:t>
                      </a:r>
                    </a:p>
                  </a:txBody>
                  <a:tcPr marL="68580" marR="68580" marT="0" marB="0"/>
                </a:tc>
                <a:tc>
                  <a:txBody>
                    <a:bodyPr/>
                    <a:lstStyle/>
                    <a:p>
                      <a:pPr marL="0" marR="0">
                        <a:lnSpc>
                          <a:spcPct val="115000"/>
                        </a:lnSpc>
                        <a:spcBef>
                          <a:spcPts val="0"/>
                        </a:spcBef>
                        <a:spcAft>
                          <a:spcPts val="600"/>
                        </a:spcAft>
                      </a:pPr>
                      <a:r>
                        <a:rPr lang="en-US" sz="1600" dirty="0">
                          <a:effectLst/>
                          <a:latin typeface="Tahoma" pitchFamily="34" charset="0"/>
                          <a:ea typeface="Tahoma" pitchFamily="34" charset="0"/>
                          <a:cs typeface="Tahoma" pitchFamily="34" charset="0"/>
                        </a:rPr>
                        <a:t>Not Econ. </a:t>
                      </a:r>
                      <a:r>
                        <a:rPr lang="en-US" sz="1600" dirty="0" err="1">
                          <a:effectLst/>
                          <a:latin typeface="Tahoma" pitchFamily="34" charset="0"/>
                          <a:ea typeface="Tahoma" pitchFamily="34" charset="0"/>
                          <a:cs typeface="Tahoma" pitchFamily="34" charset="0"/>
                        </a:rPr>
                        <a:t>Disadv</a:t>
                      </a:r>
                      <a:r>
                        <a:rPr lang="en-US" sz="1600" dirty="0">
                          <a:effectLst/>
                          <a:latin typeface="Tahoma" pitchFamily="34" charset="0"/>
                          <a:ea typeface="Tahoma" pitchFamily="34" charset="0"/>
                          <a:cs typeface="Tahoma" pitchFamily="34" charset="0"/>
                        </a:rPr>
                        <a:t>.</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Econ. Disadv.</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Not Econ. Disadv.</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 </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Econ. Disadv.</a:t>
                      </a:r>
                    </a:p>
                  </a:txBody>
                  <a:tcPr marL="68580" marR="68580" marT="0" marB="0"/>
                </a:tc>
                <a:tc>
                  <a:txBody>
                    <a:bodyPr/>
                    <a:lstStyle/>
                    <a:p>
                      <a:pPr marL="0" marR="0">
                        <a:lnSpc>
                          <a:spcPct val="115000"/>
                        </a:lnSpc>
                        <a:spcBef>
                          <a:spcPts val="0"/>
                        </a:spcBef>
                        <a:spcAft>
                          <a:spcPts val="600"/>
                        </a:spcAft>
                      </a:pPr>
                      <a:r>
                        <a:rPr lang="en-US" sz="1600">
                          <a:effectLst/>
                          <a:latin typeface="Tahoma" pitchFamily="34" charset="0"/>
                          <a:ea typeface="Tahoma" pitchFamily="34" charset="0"/>
                          <a:cs typeface="Tahoma" pitchFamily="34" charset="0"/>
                        </a:rPr>
                        <a:t>Not Econ. Disadv.</a:t>
                      </a:r>
                    </a:p>
                  </a:txBody>
                  <a:tcPr marL="68580" marR="68580" marT="0" marB="0"/>
                </a:tc>
                <a:extLst>
                  <a:ext uri="{0D108BD9-81ED-4DB2-BD59-A6C34878D82A}">
                    <a16:rowId xmlns="" xmlns:a16="http://schemas.microsoft.com/office/drawing/2014/main" val="10001"/>
                  </a:ext>
                </a:extLst>
              </a:tr>
              <a:tr h="272562">
                <a:tc>
                  <a:txBody>
                    <a:bodyPr/>
                    <a:lstStyle/>
                    <a:p>
                      <a:pPr marL="0" marR="0">
                        <a:lnSpc>
                          <a:spcPct val="115000"/>
                        </a:lnSpc>
                        <a:spcBef>
                          <a:spcPts val="600"/>
                        </a:spcBef>
                        <a:spcAft>
                          <a:spcPts val="0"/>
                        </a:spcAft>
                      </a:pPr>
                      <a:r>
                        <a:rPr lang="en-US" sz="1600">
                          <a:effectLst/>
                          <a:latin typeface="Tahoma" pitchFamily="34" charset="0"/>
                          <a:ea typeface="Tahoma" pitchFamily="34" charset="0"/>
                          <a:cs typeface="Tahoma" pitchFamily="34" charset="0"/>
                        </a:rPr>
                        <a:t>2004</a:t>
                      </a:r>
                    </a:p>
                  </a:txBody>
                  <a:tcPr marL="68580" marR="68580" marT="0" marB="0"/>
                </a:tc>
                <a:tc>
                  <a:txBody>
                    <a:bodyPr/>
                    <a:lstStyle/>
                    <a:p>
                      <a:pPr marL="0" marR="0" algn="r">
                        <a:lnSpc>
                          <a:spcPct val="115000"/>
                        </a:lnSpc>
                        <a:spcBef>
                          <a:spcPts val="600"/>
                        </a:spcBef>
                        <a:spcAft>
                          <a:spcPts val="0"/>
                        </a:spcAft>
                      </a:pPr>
                      <a:r>
                        <a:rPr lang="en-US" sz="1600" dirty="0">
                          <a:effectLst/>
                          <a:latin typeface="Tahoma" pitchFamily="34" charset="0"/>
                          <a:ea typeface="Tahoma" pitchFamily="34" charset="0"/>
                          <a:cs typeface="Tahoma" pitchFamily="34" charset="0"/>
                        </a:rPr>
                        <a:t>36%</a:t>
                      </a:r>
                    </a:p>
                  </a:txBody>
                  <a:tcPr marL="68580" marR="68580" marT="0" marB="0" anchor="ctr"/>
                </a:tc>
                <a:tc>
                  <a:txBody>
                    <a:bodyPr/>
                    <a:lstStyle/>
                    <a:p>
                      <a:pPr marL="0" marR="0" algn="r">
                        <a:lnSpc>
                          <a:spcPct val="115000"/>
                        </a:lnSpc>
                        <a:spcBef>
                          <a:spcPts val="600"/>
                        </a:spcBef>
                        <a:spcAft>
                          <a:spcPts val="0"/>
                        </a:spcAft>
                      </a:pPr>
                      <a:r>
                        <a:rPr lang="en-US" sz="1600" dirty="0">
                          <a:effectLst/>
                          <a:latin typeface="Tahoma" pitchFamily="34" charset="0"/>
                          <a:ea typeface="Tahoma" pitchFamily="34" charset="0"/>
                          <a:cs typeface="Tahoma" pitchFamily="34" charset="0"/>
                        </a:rPr>
                        <a:t>54%</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31%</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50%</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30%</a:t>
                      </a:r>
                    </a:p>
                  </a:txBody>
                  <a:tcPr marL="68580" marR="68580" marT="0" marB="0" anchor="ctr"/>
                </a:tc>
                <a:tc>
                  <a:txBody>
                    <a:bodyPr/>
                    <a:lstStyle/>
                    <a:p>
                      <a:pPr marL="0" marR="0" algn="r">
                        <a:lnSpc>
                          <a:spcPct val="115000"/>
                        </a:lnSpc>
                        <a:spcBef>
                          <a:spcPts val="600"/>
                        </a:spcBef>
                        <a:spcAft>
                          <a:spcPts val="0"/>
                        </a:spcAft>
                      </a:pPr>
                      <a:r>
                        <a:rPr lang="en-US" sz="1600">
                          <a:effectLst/>
                          <a:latin typeface="Tahoma" pitchFamily="34" charset="0"/>
                          <a:ea typeface="Tahoma" pitchFamily="34" charset="0"/>
                          <a:cs typeface="Tahoma" pitchFamily="34" charset="0"/>
                        </a:rPr>
                        <a:t>54%</a:t>
                      </a:r>
                    </a:p>
                  </a:txBody>
                  <a:tcPr marL="68580" marR="68580" marT="0" marB="0" anchor="ctr"/>
                </a:tc>
                <a:extLst>
                  <a:ext uri="{0D108BD9-81ED-4DB2-BD59-A6C34878D82A}">
                    <a16:rowId xmlns="" xmlns:a16="http://schemas.microsoft.com/office/drawing/2014/main" val="10002"/>
                  </a:ext>
                </a:extLst>
              </a:tr>
              <a:tr h="272562">
                <a:tc gridSpan="9">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en-US" altLang="zh-CN" sz="1600" dirty="0">
                        <a:effectLst/>
                        <a:latin typeface="+mn-lt"/>
                        <a:ea typeface="宋体"/>
                        <a:cs typeface="Times New Roman"/>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altLang="zh-CN" sz="1600" dirty="0">
                          <a:effectLst/>
                          <a:latin typeface="+mn-lt"/>
                          <a:ea typeface="宋体"/>
                          <a:cs typeface="Times New Roman"/>
                        </a:rPr>
                        <a:t>…(Data</a:t>
                      </a:r>
                      <a:r>
                        <a:rPr lang="en-US" altLang="zh-CN" sz="1600" baseline="0" dirty="0">
                          <a:effectLst/>
                          <a:latin typeface="+mn-lt"/>
                          <a:ea typeface="宋体"/>
                          <a:cs typeface="Times New Roman"/>
                        </a:rPr>
                        <a:t> from 2005 to 2010 are available but skipped due to space constraint)</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n-US" altLang="zh-CN" sz="1600" dirty="0">
                        <a:effectLst/>
                        <a:latin typeface="+mn-lt"/>
                        <a:ea typeface="宋体"/>
                        <a:cs typeface="Times New Roman"/>
                      </a:endParaRPr>
                    </a:p>
                  </a:txBody>
                  <a:tcPr marL="68580" marR="68580" marT="0" marB="0"/>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hMerge="1">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10003"/>
                  </a:ext>
                </a:extLst>
              </a:tr>
              <a:tr h="299148">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2011</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57%</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46%</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41%</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extLst>
                  <a:ext uri="{0D108BD9-81ED-4DB2-BD59-A6C34878D82A}">
                    <a16:rowId xmlns="" xmlns:a16="http://schemas.microsoft.com/office/drawing/2014/main" val="10009"/>
                  </a:ext>
                </a:extLst>
              </a:tr>
              <a:tr h="299148">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2012</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57%</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54%</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40%</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54%</a:t>
                      </a:r>
                    </a:p>
                  </a:txBody>
                  <a:tcPr marL="68580" marR="68580" marT="0" marB="0" anchor="ctr"/>
                </a:tc>
                <a:extLst>
                  <a:ext uri="{0D108BD9-81ED-4DB2-BD59-A6C34878D82A}">
                    <a16:rowId xmlns="" xmlns:a16="http://schemas.microsoft.com/office/drawing/2014/main" val="10010"/>
                  </a:ext>
                </a:extLst>
              </a:tr>
              <a:tr h="299148">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2013</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44%</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57%</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44%</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42%</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extLst>
                  <a:ext uri="{0D108BD9-81ED-4DB2-BD59-A6C34878D82A}">
                    <a16:rowId xmlns="" xmlns:a16="http://schemas.microsoft.com/office/drawing/2014/main" val="10011"/>
                  </a:ext>
                </a:extLst>
              </a:tr>
              <a:tr h="299148">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2014</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45%</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57%</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44%</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43%</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extLst>
                  <a:ext uri="{0D108BD9-81ED-4DB2-BD59-A6C34878D82A}">
                    <a16:rowId xmlns="" xmlns:a16="http://schemas.microsoft.com/office/drawing/2014/main" val="2676103914"/>
                  </a:ext>
                </a:extLst>
              </a:tr>
              <a:tr h="149574">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2015</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43</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56</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43</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54</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43</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54</a:t>
                      </a:r>
                      <a:r>
                        <a:rPr lang="en-US" altLang="zh-CN" sz="1600" dirty="0">
                          <a:effectLst/>
                          <a:latin typeface="Tahoma" pitchFamily="34" charset="0"/>
                          <a:ea typeface="Tahoma" pitchFamily="34" charset="0"/>
                          <a:cs typeface="Tahoma" pitchFamily="34" charset="0"/>
                        </a:rPr>
                        <a:t>%</a:t>
                      </a:r>
                      <a:endParaRPr lang="en-US" sz="1600" dirty="0">
                        <a:effectLst/>
                        <a:latin typeface="Tahoma" pitchFamily="34" charset="0"/>
                        <a:ea typeface="Tahoma" pitchFamily="34" charset="0"/>
                        <a:cs typeface="Tahoma" pitchFamily="34" charset="0"/>
                      </a:endParaRPr>
                    </a:p>
                  </a:txBody>
                  <a:tcPr marL="68580" marR="68580" marT="0" marB="0" anchor="ctr"/>
                </a:tc>
                <a:extLst>
                  <a:ext uri="{0D108BD9-81ED-4DB2-BD59-A6C34878D82A}">
                    <a16:rowId xmlns="" xmlns:a16="http://schemas.microsoft.com/office/drawing/2014/main" val="1676137730"/>
                  </a:ext>
                </a:extLst>
              </a:tr>
              <a:tr h="149574">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2016</a:t>
                      </a:r>
                    </a:p>
                  </a:txBody>
                  <a:tcPr marL="68580" marR="68580" marT="0" marB="0"/>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43%</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55%</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42%</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52%</a:t>
                      </a:r>
                    </a:p>
                  </a:txBody>
                  <a:tcPr marL="68580" marR="68580" marT="0" marB="0" anchor="ctr"/>
                </a:tc>
                <a:tc>
                  <a:txBody>
                    <a:bodyPr/>
                    <a:lstStyle/>
                    <a:p>
                      <a:pPr marL="0" marR="0" algn="r">
                        <a:lnSpc>
                          <a:spcPct val="115000"/>
                        </a:lnSpc>
                        <a:spcBef>
                          <a:spcPts val="0"/>
                        </a:spcBef>
                        <a:spcAft>
                          <a:spcPts val="0"/>
                        </a:spcAft>
                      </a:pPr>
                      <a:endParaRPr lang="en-US" sz="1600" dirty="0">
                        <a:effectLst/>
                        <a:latin typeface="Tahoma" pitchFamily="34" charset="0"/>
                        <a:ea typeface="Tahoma" pitchFamily="34" charset="0"/>
                        <a:cs typeface="Tahoma" pitchFamily="34" charset="0"/>
                      </a:endParaRP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41%</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53%</a:t>
                      </a:r>
                    </a:p>
                  </a:txBody>
                  <a:tcPr marL="68580" marR="68580" marT="0" marB="0" anchor="ctr"/>
                </a:tc>
                <a:extLst>
                  <a:ext uri="{0D108BD9-81ED-4DB2-BD59-A6C34878D82A}">
                    <a16:rowId xmlns="" xmlns:a16="http://schemas.microsoft.com/office/drawing/2014/main" val="1074568872"/>
                  </a:ext>
                </a:extLst>
              </a:tr>
              <a:tr h="568017">
                <a:tc>
                  <a:txBody>
                    <a:bodyPr/>
                    <a:lstStyle/>
                    <a:p>
                      <a:pPr marL="0" marR="0">
                        <a:lnSpc>
                          <a:spcPct val="115000"/>
                        </a:lnSpc>
                        <a:spcBef>
                          <a:spcPts val="0"/>
                        </a:spcBef>
                        <a:spcAft>
                          <a:spcPts val="0"/>
                        </a:spcAft>
                      </a:pPr>
                      <a:r>
                        <a:rPr lang="en-US" sz="1600" dirty="0">
                          <a:effectLst/>
                          <a:latin typeface="Tahoma" pitchFamily="34" charset="0"/>
                          <a:ea typeface="Tahoma" pitchFamily="34" charset="0"/>
                          <a:cs typeface="Tahoma" pitchFamily="34" charset="0"/>
                        </a:rPr>
                        <a:t>MARC</a:t>
                      </a:r>
                    </a:p>
                  </a:txBody>
                  <a:tcPr marL="68580" marR="68580" marT="0" marB="0"/>
                </a:tc>
                <a:tc>
                  <a:txBody>
                    <a:bodyPr/>
                    <a:lstStyle/>
                    <a:p>
                      <a:pPr marL="0" marR="0" algn="r">
                        <a:lnSpc>
                          <a:spcPct val="115000"/>
                        </a:lnSpc>
                        <a:spcBef>
                          <a:spcPts val="0"/>
                        </a:spcBef>
                        <a:spcAft>
                          <a:spcPts val="0"/>
                        </a:spcAft>
                      </a:pPr>
                      <a:r>
                        <a:rPr lang="en-US" sz="1600" dirty="0">
                          <a:solidFill>
                            <a:srgbClr val="00B050"/>
                          </a:solidFill>
                          <a:effectLst/>
                          <a:latin typeface="Tahoma" pitchFamily="34" charset="0"/>
                          <a:ea typeface="Tahoma" pitchFamily="34" charset="0"/>
                          <a:cs typeface="Tahoma" pitchFamily="34" charset="0"/>
                        </a:rPr>
                        <a:t>0.6%</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solidFill>
                            <a:srgbClr val="00B050"/>
                          </a:solidFill>
                          <a:effectLst/>
                          <a:latin typeface="Tahoma" pitchFamily="34" charset="0"/>
                          <a:ea typeface="Tahoma" pitchFamily="34" charset="0"/>
                          <a:cs typeface="Tahoma" pitchFamily="34" charset="0"/>
                        </a:rPr>
                        <a:t>0.1%</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solidFill>
                            <a:srgbClr val="00B050"/>
                          </a:solidFill>
                          <a:effectLst/>
                          <a:latin typeface="Tahoma" pitchFamily="34" charset="0"/>
                          <a:ea typeface="Tahoma" pitchFamily="34" charset="0"/>
                          <a:cs typeface="Tahoma" pitchFamily="34" charset="0"/>
                        </a:rPr>
                        <a:t>1.1%</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solidFill>
                            <a:srgbClr val="00B050"/>
                          </a:solidFill>
                          <a:effectLst/>
                          <a:latin typeface="Tahoma" pitchFamily="34" charset="0"/>
                          <a:ea typeface="Tahoma" pitchFamily="34" charset="0"/>
                          <a:cs typeface="Tahoma" pitchFamily="34" charset="0"/>
                        </a:rPr>
                        <a:t>0.2%</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solidFill>
                            <a:srgbClr val="00B050"/>
                          </a:solidFill>
                          <a:effectLst/>
                          <a:latin typeface="Tahoma" pitchFamily="34" charset="0"/>
                          <a:ea typeface="Tahoma" pitchFamily="34" charset="0"/>
                          <a:cs typeface="Tahoma" pitchFamily="34" charset="0"/>
                        </a:rPr>
                        <a:t>1.1%</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tc>
                  <a:txBody>
                    <a:bodyPr/>
                    <a:lstStyle/>
                    <a:p>
                      <a:pPr marL="0" marR="0" algn="r">
                        <a:lnSpc>
                          <a:spcPct val="115000"/>
                        </a:lnSpc>
                        <a:spcBef>
                          <a:spcPts val="0"/>
                        </a:spcBef>
                        <a:spcAft>
                          <a:spcPts val="0"/>
                        </a:spcAft>
                      </a:pPr>
                      <a:r>
                        <a:rPr lang="en-US" sz="1600" dirty="0">
                          <a:solidFill>
                            <a:srgbClr val="00B0F0"/>
                          </a:solidFill>
                          <a:effectLst/>
                          <a:latin typeface="Tahoma" pitchFamily="34" charset="0"/>
                          <a:ea typeface="Tahoma" pitchFamily="34" charset="0"/>
                          <a:cs typeface="Tahoma" pitchFamily="34" charset="0"/>
                        </a:rPr>
                        <a:t>no change</a:t>
                      </a:r>
                    </a:p>
                    <a:p>
                      <a:pPr marL="0" marR="0" algn="r">
                        <a:lnSpc>
                          <a:spcPct val="115000"/>
                        </a:lnSpc>
                        <a:spcBef>
                          <a:spcPts val="0"/>
                        </a:spcBef>
                        <a:spcAft>
                          <a:spcPts val="0"/>
                        </a:spcAft>
                      </a:pPr>
                      <a:r>
                        <a:rPr lang="en-US" sz="1600" dirty="0">
                          <a:effectLst/>
                          <a:latin typeface="Tahoma" pitchFamily="34" charset="0"/>
                          <a:ea typeface="Tahoma" pitchFamily="34" charset="0"/>
                          <a:cs typeface="Tahoma" pitchFamily="34" charset="0"/>
                        </a:rPr>
                        <a:t> </a:t>
                      </a:r>
                    </a:p>
                  </a:txBody>
                  <a:tcPr marL="68580" marR="68580" marT="0" marB="0" anchor="ctr"/>
                </a:tc>
                <a:extLst>
                  <a:ext uri="{0D108BD9-81ED-4DB2-BD59-A6C34878D82A}">
                    <a16:rowId xmlns="" xmlns:a16="http://schemas.microsoft.com/office/drawing/2014/main" val="10012"/>
                  </a:ext>
                </a:extLst>
              </a:tr>
            </a:tbl>
          </a:graphicData>
        </a:graphic>
      </p:graphicFrame>
      <p:cxnSp>
        <p:nvCxnSpPr>
          <p:cNvPr id="12" name="Straight Arrow Connector 11"/>
          <p:cNvCxnSpPr/>
          <p:nvPr/>
        </p:nvCxnSpPr>
        <p:spPr>
          <a:xfrm flipV="1">
            <a:off x="1524000" y="54292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124200" y="54292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95800" y="54292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715000" y="54292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086600" y="54292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397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0" i="0" u="none" strike="noStrike" kern="1200" baseline="0">
                <a:solidFill>
                  <a:sysClr val="windowText" lastClr="000000"/>
                </a:solidFill>
                <a:latin typeface="+mn-lt"/>
                <a:ea typeface="+mn-ea"/>
                <a:cs typeface="+mn-cs"/>
              </a:defRPr>
            </a:pPr>
            <a:r>
              <a:rPr lang="en-US" sz="2400" b="1" dirty="0">
                <a:solidFill>
                  <a:sysClr val="windowText" lastClr="000000"/>
                </a:solidFill>
              </a:rPr>
              <a:t>College-Going Rate of </a:t>
            </a:r>
            <a:r>
              <a:rPr lang="en-US" sz="2400" b="1" dirty="0">
                <a:solidFill>
                  <a:schemeClr val="bg1"/>
                </a:solidFill>
              </a:rPr>
              <a:t>Economically Disadvantaged </a:t>
            </a:r>
            <a:r>
              <a:rPr lang="en-US" sz="2400" b="1" dirty="0">
                <a:solidFill>
                  <a:sysClr val="windowText" lastClr="000000"/>
                </a:solidFill>
              </a:rPr>
              <a:t>High School Graduates Enrolled in Texas Postsecondary Education from 2004 to 2016 in State, ESC 10, and ESC 11</a:t>
            </a:r>
            <a:endParaRPr lang="en-US" sz="2400" dirty="0">
              <a:solidFill>
                <a:sysClr val="windowText" lastClr="000000"/>
              </a:solidFill>
            </a:endParaRPr>
          </a:p>
        </p:txBody>
      </p:sp>
      <p:graphicFrame>
        <p:nvGraphicFramePr>
          <p:cNvPr id="5" name="Chart 4">
            <a:extLst>
              <a:ext uri="{FF2B5EF4-FFF2-40B4-BE49-F238E27FC236}">
                <a16:creationId xmlns="" xmlns:a16="http://schemas.microsoft.com/office/drawing/2014/main" id="{00000000-0008-0000-0000-000020000000}"/>
              </a:ext>
            </a:extLst>
          </p:cNvPr>
          <p:cNvGraphicFramePr>
            <a:graphicFrameLocks/>
          </p:cNvGraphicFramePr>
          <p:nvPr>
            <p:extLst>
              <p:ext uri="{D42A27DB-BD31-4B8C-83A1-F6EECF244321}">
                <p14:modId xmlns:p14="http://schemas.microsoft.com/office/powerpoint/2010/main" val="4020753287"/>
              </p:ext>
            </p:extLst>
          </p:nvPr>
        </p:nvGraphicFramePr>
        <p:xfrm>
          <a:off x="114300" y="1676400"/>
          <a:ext cx="8915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3867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College-Going Rate of </a:t>
            </a:r>
            <a:r>
              <a:rPr lang="en-US" sz="2400" b="1" dirty="0">
                <a:solidFill>
                  <a:schemeClr val="bg1"/>
                </a:solidFill>
              </a:rPr>
              <a:t>Non-Economically Disadvantaged </a:t>
            </a:r>
            <a:r>
              <a:rPr lang="en-US" sz="2400" b="1" dirty="0">
                <a:solidFill>
                  <a:sysClr val="windowText" lastClr="000000"/>
                </a:solidFill>
              </a:rPr>
              <a:t>High School Graduates Enrolled in Texas Postsecondary Education from 2004 to 2016 in State, ESC 10, and ESC 11</a:t>
            </a:r>
          </a:p>
        </p:txBody>
      </p:sp>
      <p:graphicFrame>
        <p:nvGraphicFramePr>
          <p:cNvPr id="4" name="Chart 3">
            <a:extLst>
              <a:ext uri="{FF2B5EF4-FFF2-40B4-BE49-F238E27FC236}">
                <a16:creationId xmlns="" xmlns:a16="http://schemas.microsoft.com/office/drawing/2014/main" id="{00000000-0008-0000-0000-000021000000}"/>
              </a:ext>
            </a:extLst>
          </p:cNvPr>
          <p:cNvGraphicFramePr>
            <a:graphicFrameLocks/>
          </p:cNvGraphicFramePr>
          <p:nvPr>
            <p:extLst>
              <p:ext uri="{D42A27DB-BD31-4B8C-83A1-F6EECF244321}">
                <p14:modId xmlns:p14="http://schemas.microsoft.com/office/powerpoint/2010/main" val="3614298437"/>
              </p:ext>
            </p:extLst>
          </p:nvPr>
        </p:nvGraphicFramePr>
        <p:xfrm>
          <a:off x="152400" y="1752600"/>
          <a:ext cx="8839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0513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latin typeface="+mn-lt"/>
              </a:rPr>
              <a:t>2-year College Outcomes for First Time in </a:t>
            </a:r>
            <a:r>
              <a:rPr lang="en-US" sz="2400" b="1" dirty="0" smtClean="0">
                <a:latin typeface="+mn-lt"/>
              </a:rPr>
              <a:t>College </a:t>
            </a:r>
            <a:r>
              <a:rPr lang="en-US" sz="2400" b="1" dirty="0">
                <a:latin typeface="+mn-lt"/>
              </a:rPr>
              <a:t>Students Requiring Developmental Education vs. Those Not Requiring Developmental Education and Mean Annual Rate of Change </a:t>
            </a:r>
            <a:r>
              <a:rPr lang="en-US" sz="2400" b="1" dirty="0" smtClean="0">
                <a:latin typeface="+mn-lt"/>
              </a:rPr>
              <a:t>in 2007 </a:t>
            </a:r>
            <a:r>
              <a:rPr lang="en-US" sz="2400" b="1" dirty="0">
                <a:latin typeface="+mn-lt"/>
              </a:rPr>
              <a:t>– 2013 Cohorts </a:t>
            </a:r>
            <a:r>
              <a:rPr lang="en-US" sz="2400" b="1" dirty="0" smtClean="0">
                <a:latin typeface="+mn-lt"/>
              </a:rPr>
              <a:t>Tracking </a:t>
            </a:r>
            <a:r>
              <a:rPr lang="en-US" sz="2400" b="1" dirty="0">
                <a:latin typeface="+mn-lt"/>
              </a:rPr>
              <a:t>for 3 </a:t>
            </a:r>
            <a:r>
              <a:rPr lang="en-US" sz="2400" b="1" dirty="0" smtClean="0">
                <a:latin typeface="+mn-lt"/>
              </a:rPr>
              <a:t>Years in </a:t>
            </a:r>
            <a:r>
              <a:rPr lang="en-US" sz="2400" b="1" dirty="0">
                <a:latin typeface="+mn-lt"/>
              </a:rPr>
              <a:t>State and North Texas</a:t>
            </a:r>
          </a:p>
        </p:txBody>
      </p:sp>
      <p:sp>
        <p:nvSpPr>
          <p:cNvPr id="24" name="Rectangle 23"/>
          <p:cNvSpPr/>
          <p:nvPr/>
        </p:nvSpPr>
        <p:spPr>
          <a:xfrm>
            <a:off x="76200" y="6231885"/>
            <a:ext cx="9144000" cy="584775"/>
          </a:xfrm>
          <a:prstGeom prst="rect">
            <a:avLst/>
          </a:prstGeom>
        </p:spPr>
        <p:txBody>
          <a:bodyPr wrap="square">
            <a:spAutoFit/>
          </a:bodyPr>
          <a:lstStyle/>
          <a:p>
            <a:r>
              <a:rPr lang="en-US" sz="1600" i="1" dirty="0"/>
              <a:t>Note</a:t>
            </a:r>
            <a:r>
              <a:rPr lang="en-US" sz="1600" dirty="0"/>
              <a:t>: </a:t>
            </a:r>
            <a:r>
              <a:rPr lang="en-US" sz="1600" dirty="0">
                <a:sym typeface="Symbol"/>
              </a:rPr>
              <a:t>MARC</a:t>
            </a:r>
            <a:r>
              <a:rPr lang="en-US" sz="1600" dirty="0"/>
              <a:t>  = Mean Annual Rate of Change, calculated as the ratio of the slope of the linear equation over the corresponding data in 2010. Graphs are omitted to save space.</a:t>
            </a:r>
          </a:p>
        </p:txBody>
      </p:sp>
      <p:graphicFrame>
        <p:nvGraphicFramePr>
          <p:cNvPr id="2" name="Table 1"/>
          <p:cNvGraphicFramePr>
            <a:graphicFrameLocks noGrp="1"/>
          </p:cNvGraphicFramePr>
          <p:nvPr>
            <p:extLst>
              <p:ext uri="{D42A27DB-BD31-4B8C-83A1-F6EECF244321}">
                <p14:modId xmlns:p14="http://schemas.microsoft.com/office/powerpoint/2010/main" val="3788647183"/>
              </p:ext>
            </p:extLst>
          </p:nvPr>
        </p:nvGraphicFramePr>
        <p:xfrm>
          <a:off x="-3" y="1676397"/>
          <a:ext cx="9144002" cy="4505408"/>
        </p:xfrm>
        <a:graphic>
          <a:graphicData uri="http://schemas.openxmlformats.org/drawingml/2006/table">
            <a:tbl>
              <a:tblPr firstRow="1" firstCol="1" bandRow="1">
                <a:tableStyleId>{5C22544A-7EE6-4342-B048-85BDC9FD1C3A}</a:tableStyleId>
              </a:tblPr>
              <a:tblGrid>
                <a:gridCol w="591338">
                  <a:extLst>
                    <a:ext uri="{9D8B030D-6E8A-4147-A177-3AD203B41FA5}">
                      <a16:colId xmlns="" xmlns:a16="http://schemas.microsoft.com/office/drawing/2014/main" val="20000"/>
                    </a:ext>
                  </a:extLst>
                </a:gridCol>
                <a:gridCol w="551665">
                  <a:extLst>
                    <a:ext uri="{9D8B030D-6E8A-4147-A177-3AD203B41FA5}">
                      <a16:colId xmlns="" xmlns:a16="http://schemas.microsoft.com/office/drawing/2014/main" val="20001"/>
                    </a:ext>
                  </a:extLst>
                </a:gridCol>
                <a:gridCol w="838200">
                  <a:extLst>
                    <a:ext uri="{9D8B030D-6E8A-4147-A177-3AD203B41FA5}">
                      <a16:colId xmlns="" xmlns:a16="http://schemas.microsoft.com/office/drawing/2014/main" val="20002"/>
                    </a:ext>
                  </a:extLst>
                </a:gridCol>
                <a:gridCol w="838200">
                  <a:extLst>
                    <a:ext uri="{9D8B030D-6E8A-4147-A177-3AD203B41FA5}">
                      <a16:colId xmlns="" xmlns:a16="http://schemas.microsoft.com/office/drawing/2014/main" val="20003"/>
                    </a:ext>
                  </a:extLst>
                </a:gridCol>
                <a:gridCol w="152400">
                  <a:extLst>
                    <a:ext uri="{9D8B030D-6E8A-4147-A177-3AD203B41FA5}">
                      <a16:colId xmlns="" xmlns:a16="http://schemas.microsoft.com/office/drawing/2014/main" val="20004"/>
                    </a:ext>
                  </a:extLst>
                </a:gridCol>
                <a:gridCol w="9144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152400">
                  <a:extLst>
                    <a:ext uri="{9D8B030D-6E8A-4147-A177-3AD203B41FA5}">
                      <a16:colId xmlns="" xmlns:a16="http://schemas.microsoft.com/office/drawing/2014/main" val="20007"/>
                    </a:ext>
                  </a:extLst>
                </a:gridCol>
                <a:gridCol w="685800">
                  <a:extLst>
                    <a:ext uri="{9D8B030D-6E8A-4147-A177-3AD203B41FA5}">
                      <a16:colId xmlns="" xmlns:a16="http://schemas.microsoft.com/office/drawing/2014/main" val="20008"/>
                    </a:ext>
                  </a:extLst>
                </a:gridCol>
                <a:gridCol w="838200">
                  <a:extLst>
                    <a:ext uri="{9D8B030D-6E8A-4147-A177-3AD203B41FA5}">
                      <a16:colId xmlns="" xmlns:a16="http://schemas.microsoft.com/office/drawing/2014/main" val="20009"/>
                    </a:ext>
                  </a:extLst>
                </a:gridCol>
                <a:gridCol w="838200">
                  <a:extLst>
                    <a:ext uri="{9D8B030D-6E8A-4147-A177-3AD203B41FA5}">
                      <a16:colId xmlns="" xmlns:a16="http://schemas.microsoft.com/office/drawing/2014/main" val="20010"/>
                    </a:ext>
                  </a:extLst>
                </a:gridCol>
                <a:gridCol w="152400">
                  <a:extLst>
                    <a:ext uri="{9D8B030D-6E8A-4147-A177-3AD203B41FA5}">
                      <a16:colId xmlns="" xmlns:a16="http://schemas.microsoft.com/office/drawing/2014/main" val="20011"/>
                    </a:ext>
                  </a:extLst>
                </a:gridCol>
                <a:gridCol w="838200">
                  <a:extLst>
                    <a:ext uri="{9D8B030D-6E8A-4147-A177-3AD203B41FA5}">
                      <a16:colId xmlns="" xmlns:a16="http://schemas.microsoft.com/office/drawing/2014/main" val="20012"/>
                    </a:ext>
                  </a:extLst>
                </a:gridCol>
                <a:gridCol w="914399">
                  <a:extLst>
                    <a:ext uri="{9D8B030D-6E8A-4147-A177-3AD203B41FA5}">
                      <a16:colId xmlns="" xmlns:a16="http://schemas.microsoft.com/office/drawing/2014/main" val="20013"/>
                    </a:ext>
                  </a:extLst>
                </a:gridCol>
              </a:tblGrid>
              <a:tr h="433888">
                <a:tc rowSpan="3">
                  <a:txBody>
                    <a:bodyPr/>
                    <a:lstStyle/>
                    <a:p>
                      <a:pPr marL="0" marR="0">
                        <a:lnSpc>
                          <a:spcPct val="107000"/>
                        </a:lnSpc>
                        <a:spcBef>
                          <a:spcPts val="0"/>
                        </a:spcBef>
                        <a:spcAft>
                          <a:spcPts val="800"/>
                        </a:spcAft>
                      </a:pPr>
                      <a:r>
                        <a:rPr lang="en-US" sz="1800" dirty="0">
                          <a:effectLst/>
                        </a:rPr>
                        <a:t>Year/</a:t>
                      </a:r>
                      <a:r>
                        <a:rPr lang="en-US" sz="1800" dirty="0">
                          <a:effectLst/>
                          <a:sym typeface="Symbol" panose="05050102010706020507" pitchFamily="18" charset="2"/>
                        </a:rPr>
                        <a:t></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6">
                  <a:txBody>
                    <a:bodyPr/>
                    <a:lstStyle/>
                    <a:p>
                      <a:pPr marL="0" marR="0" algn="ctr">
                        <a:lnSpc>
                          <a:spcPct val="107000"/>
                        </a:lnSpc>
                        <a:spcBef>
                          <a:spcPts val="0"/>
                        </a:spcBef>
                        <a:spcAft>
                          <a:spcPts val="800"/>
                        </a:spcAft>
                      </a:pPr>
                      <a:r>
                        <a:rPr lang="en-US" sz="1800" dirty="0">
                          <a:effectLst/>
                        </a:rPr>
                        <a:t>State 2-year Colleges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6">
                  <a:txBody>
                    <a:bodyPr/>
                    <a:lstStyle/>
                    <a:p>
                      <a:pPr marL="0" marR="0" algn="ctr">
                        <a:lnSpc>
                          <a:spcPct val="107000"/>
                        </a:lnSpc>
                        <a:spcBef>
                          <a:spcPts val="0"/>
                        </a:spcBef>
                        <a:spcAft>
                          <a:spcPts val="800"/>
                        </a:spcAft>
                      </a:pPr>
                      <a:r>
                        <a:rPr lang="en-US" sz="1800" dirty="0">
                          <a:effectLst/>
                        </a:rPr>
                        <a:t>North Texas 2-year Colleges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30862">
                <a:tc vMerge="1">
                  <a:txBody>
                    <a:bodyPr/>
                    <a:lstStyle/>
                    <a:p>
                      <a:endParaRPr lang="en-US"/>
                    </a:p>
                  </a:txBody>
                  <a:tcPr/>
                </a:tc>
                <a:tc rowSpan="2">
                  <a:txBody>
                    <a:bodyPr/>
                    <a:lstStyle/>
                    <a:p>
                      <a:pPr marL="0" marR="0">
                        <a:lnSpc>
                          <a:spcPct val="107000"/>
                        </a:lnSpc>
                        <a:spcBef>
                          <a:spcPts val="0"/>
                        </a:spcBef>
                        <a:spcAft>
                          <a:spcPts val="800"/>
                        </a:spcAft>
                      </a:pPr>
                      <a:r>
                        <a:rPr lang="en-US" sz="1500" dirty="0">
                          <a:effectLst/>
                        </a:rPr>
                        <a:t>% in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gridSpan="2">
                  <a:txBody>
                    <a:bodyPr/>
                    <a:lstStyle/>
                    <a:p>
                      <a:pPr marL="0" marR="0">
                        <a:lnSpc>
                          <a:spcPct val="107000"/>
                        </a:lnSpc>
                        <a:spcBef>
                          <a:spcPts val="0"/>
                        </a:spcBef>
                        <a:spcAft>
                          <a:spcPts val="800"/>
                        </a:spcAft>
                      </a:pPr>
                      <a:r>
                        <a:rPr lang="en-US" sz="1500" dirty="0">
                          <a:effectLst/>
                        </a:rPr>
                        <a:t>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500">
                          <a:effectLst/>
                        </a:rPr>
                        <a:t> </a:t>
                      </a:r>
                      <a:endParaRPr lang="en-US" sz="15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dirty="0">
                          <a:effectLst/>
                        </a:rPr>
                        <a:t>NOT 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rowSpan="2">
                  <a:txBody>
                    <a:bodyPr/>
                    <a:lstStyle/>
                    <a:p>
                      <a:pPr marL="0" marR="0">
                        <a:lnSpc>
                          <a:spcPct val="107000"/>
                        </a:lnSpc>
                        <a:spcBef>
                          <a:spcPts val="0"/>
                        </a:spcBef>
                        <a:spcAft>
                          <a:spcPts val="800"/>
                        </a:spcAft>
                      </a:pPr>
                      <a:r>
                        <a:rPr lang="en-US" sz="1500" dirty="0">
                          <a:effectLst/>
                        </a:rPr>
                        <a:t>% in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a:effectLst/>
                        </a:rPr>
                        <a:t>Requiring Dev. Ed</a:t>
                      </a:r>
                      <a:endParaRPr lang="en-US" sz="15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500" dirty="0">
                          <a:effectLst/>
                        </a:rPr>
                        <a:t> </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dirty="0">
                          <a:effectLst/>
                        </a:rPr>
                        <a:t>NOT 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extLst>
                  <a:ext uri="{0D108BD9-81ED-4DB2-BD59-A6C34878D82A}">
                    <a16:rowId xmlns="" xmlns:a16="http://schemas.microsoft.com/office/drawing/2014/main" val="10001"/>
                  </a:ext>
                </a:extLst>
              </a:tr>
              <a:tr h="51544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a:effectLst/>
                        </a:rPr>
                        <a:t> </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vMerge="1">
                  <a:txBody>
                    <a:bodyPr/>
                    <a:lstStyle/>
                    <a:p>
                      <a:endParaRPr lang="en-US"/>
                    </a:p>
                  </a:txBody>
                  <a:tcPr/>
                </a:tc>
                <a:tc>
                  <a:txBody>
                    <a:bodyPr/>
                    <a:lstStyle/>
                    <a:p>
                      <a:pPr marL="0" marR="0">
                        <a:lnSpc>
                          <a:spcPct val="107000"/>
                        </a:lnSpc>
                        <a:spcBef>
                          <a:spcPts val="0"/>
                        </a:spcBef>
                        <a:spcAft>
                          <a:spcPts val="800"/>
                        </a:spcAft>
                      </a:pPr>
                      <a:r>
                        <a:rPr lang="en-US" sz="1300">
                          <a:effectLst/>
                        </a:rPr>
                        <a:t>Graduated</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a:effectLst/>
                        </a:rPr>
                        <a:t> </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2"/>
                  </a:ext>
                </a:extLst>
              </a:tr>
              <a:tr h="326594">
                <a:tc>
                  <a:txBody>
                    <a:bodyPr/>
                    <a:lstStyle/>
                    <a:p>
                      <a:pPr marL="0" marR="0">
                        <a:lnSpc>
                          <a:spcPct val="107000"/>
                        </a:lnSpc>
                        <a:spcBef>
                          <a:spcPts val="0"/>
                        </a:spcBef>
                        <a:spcAft>
                          <a:spcPts val="800"/>
                        </a:spcAft>
                      </a:pPr>
                      <a:r>
                        <a:rPr lang="en-US" sz="1600" dirty="0">
                          <a:effectLst/>
                        </a:rPr>
                        <a:t>2010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64.2%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8.7%</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31.6%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42.6%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61.0%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34.2%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14.7%</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42.2%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4174822"/>
                  </a:ext>
                </a:extLst>
              </a:tr>
              <a:tr h="326594">
                <a:tc>
                  <a:txBody>
                    <a:bodyPr/>
                    <a:lstStyle/>
                    <a:p>
                      <a:pPr marL="0" marR="0">
                        <a:lnSpc>
                          <a:spcPct val="107000"/>
                        </a:lnSpc>
                        <a:spcBef>
                          <a:spcPts val="0"/>
                        </a:spcBef>
                        <a:spcAft>
                          <a:spcPts val="800"/>
                        </a:spcAft>
                      </a:pPr>
                      <a:r>
                        <a:rPr lang="en-US" sz="1600" dirty="0">
                          <a:effectLst/>
                        </a:rPr>
                        <a:t>2011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61.9%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8.5%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29.1%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39.9%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55.1%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34.0%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15.2%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42.2%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4"/>
                  </a:ext>
                </a:extLst>
              </a:tr>
              <a:tr h="326594">
                <a:tc>
                  <a:txBody>
                    <a:bodyPr/>
                    <a:lstStyle/>
                    <a:p>
                      <a:pPr marL="0" marR="0">
                        <a:lnSpc>
                          <a:spcPct val="107000"/>
                        </a:lnSpc>
                        <a:spcBef>
                          <a:spcPts val="0"/>
                        </a:spcBef>
                        <a:spcAft>
                          <a:spcPts val="800"/>
                        </a:spcAft>
                      </a:pPr>
                      <a:r>
                        <a:rPr lang="en-US" sz="1600" dirty="0">
                          <a:effectLst/>
                        </a:rPr>
                        <a:t>2012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61.4%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9.6%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27.4%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18.1%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38.6%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55.1%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31.2%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14.4%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42.1%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267066260"/>
                  </a:ext>
                </a:extLst>
              </a:tr>
              <a:tr h="326594">
                <a:tc>
                  <a:txBody>
                    <a:bodyPr/>
                    <a:lstStyle/>
                    <a:p>
                      <a:pPr marL="0" marR="0">
                        <a:lnSpc>
                          <a:spcPct val="107000"/>
                        </a:lnSpc>
                        <a:spcBef>
                          <a:spcPts val="0"/>
                        </a:spcBef>
                        <a:spcAft>
                          <a:spcPts val="800"/>
                        </a:spcAft>
                      </a:pPr>
                      <a:r>
                        <a:rPr lang="en-US" sz="1600" dirty="0">
                          <a:effectLst/>
                        </a:rPr>
                        <a:t>2013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60.8%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9.4%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25.6%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18.7%</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36.2%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56.8%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28.8%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16.6%</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37.4%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6"/>
                  </a:ext>
                </a:extLst>
              </a:tr>
              <a:tr h="326594">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2014</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59.5%</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25.1%</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19.5%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35.2%</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55.7%</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5.6%</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29.8%</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16.4%</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38.0%</a:t>
                      </a:r>
                    </a:p>
                  </a:txBody>
                  <a:tcPr marL="59094" marR="59094" marT="8606" marB="0"/>
                </a:tc>
                <a:extLst>
                  <a:ext uri="{0D108BD9-81ED-4DB2-BD59-A6C34878D82A}">
                    <a16:rowId xmlns="" xmlns:a16="http://schemas.microsoft.com/office/drawing/2014/main" val="3540067653"/>
                  </a:ext>
                </a:extLst>
              </a:tr>
              <a:tr h="264727">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60.8%</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10.4%</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25.2%</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19.5%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37.6%</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55.8%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7.2%</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28.3%</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18.8%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38.2%</a:t>
                      </a:r>
                    </a:p>
                  </a:txBody>
                  <a:tcPr marL="59094" marR="59094" marT="8606" marB="0"/>
                </a:tc>
                <a:extLst>
                  <a:ext uri="{0D108BD9-81ED-4DB2-BD59-A6C34878D82A}">
                    <a16:rowId xmlns="" xmlns:a16="http://schemas.microsoft.com/office/drawing/2014/main" val="285630841"/>
                  </a:ext>
                </a:extLst>
              </a:tr>
              <a:tr h="264727">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2016</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54.8%</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13.1%</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25.3%</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21.7%</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36.9%</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52.3%</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8.5%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29.6%</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18.8%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39.1%</a:t>
                      </a:r>
                    </a:p>
                  </a:txBody>
                  <a:tcPr marL="59094" marR="59094" marT="8606" marB="0"/>
                </a:tc>
                <a:extLst>
                  <a:ext uri="{0D108BD9-81ED-4DB2-BD59-A6C34878D82A}">
                    <a16:rowId xmlns="" xmlns:a16="http://schemas.microsoft.com/office/drawing/2014/main" val="2269950720"/>
                  </a:ext>
                </a:extLst>
              </a:tr>
              <a:tr h="653185">
                <a:tc>
                  <a:txBody>
                    <a:bodyPr/>
                    <a:lstStyle/>
                    <a:p>
                      <a:pPr marL="0" marR="0">
                        <a:lnSpc>
                          <a:spcPct val="107000"/>
                        </a:lnSpc>
                        <a:spcBef>
                          <a:spcPts val="0"/>
                        </a:spcBef>
                        <a:spcAft>
                          <a:spcPts val="800"/>
                        </a:spcAft>
                      </a:pPr>
                      <a:r>
                        <a:rPr lang="en-US" sz="1400" dirty="0">
                          <a:effectLst/>
                          <a:sym typeface="Symbol" panose="05050102010706020507" pitchFamily="18" charset="2"/>
                        </a:rPr>
                        <a:t>MARC</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1.2%</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solidFill>
                            <a:srgbClr val="FF0000"/>
                          </a:solidFill>
                          <a:effectLst/>
                        </a:rPr>
                        <a:t>  </a:t>
                      </a:r>
                      <a:r>
                        <a:rPr lang="en-US" sz="1600" dirty="0">
                          <a:solidFill>
                            <a:srgbClr val="00B050"/>
                          </a:solidFill>
                          <a:effectLst/>
                        </a:rPr>
                        <a:t>0.6%</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1.3%</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r>
                        <a:rPr lang="en-US" sz="1600" dirty="0">
                          <a:solidFill>
                            <a:srgbClr val="00B050"/>
                          </a:solidFill>
                          <a:effectLst/>
                        </a:rPr>
                        <a:t>0.7%</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0.9%</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0.9%</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r>
                        <a:rPr lang="en-US" sz="1600" dirty="0">
                          <a:solidFill>
                            <a:srgbClr val="00B050"/>
                          </a:solidFill>
                          <a:effectLst/>
                        </a:rPr>
                        <a:t>0.5%</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1.3%</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0.8%</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0.8%</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7"/>
                  </a:ext>
                </a:extLst>
              </a:tr>
            </a:tbl>
          </a:graphicData>
        </a:graphic>
      </p:graphicFrame>
      <p:cxnSp>
        <p:nvCxnSpPr>
          <p:cNvPr id="18" name="Straight Arrow Connector 17"/>
          <p:cNvCxnSpPr/>
          <p:nvPr/>
        </p:nvCxnSpPr>
        <p:spPr>
          <a:xfrm>
            <a:off x="668044"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277122"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173244"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696722"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592844"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5858522" y="55816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7678444" y="55816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438922" y="55816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020322" y="558165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 xmlns:a16="http://schemas.microsoft.com/office/drawing/2014/main" id="{408A82FC-69A5-444B-B62E-98091EC29B21}"/>
              </a:ext>
            </a:extLst>
          </p:cNvPr>
          <p:cNvCxnSpPr/>
          <p:nvPr/>
        </p:nvCxnSpPr>
        <p:spPr>
          <a:xfrm flipV="1">
            <a:off x="3335044" y="558165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064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t>4-year College Outcomes for First Time in College </a:t>
            </a:r>
            <a:r>
              <a:rPr lang="en-US" sz="2400" b="1" dirty="0" smtClean="0"/>
              <a:t>Students  </a:t>
            </a:r>
            <a:r>
              <a:rPr lang="en-US" sz="2400" b="1" dirty="0"/>
              <a:t>Requiring Developmental Education vs. Those Not Requiring Developmental Education and Mean Annual Rate of Change in </a:t>
            </a:r>
            <a:br>
              <a:rPr lang="en-US" sz="2400" b="1" dirty="0"/>
            </a:br>
            <a:r>
              <a:rPr lang="en-US" sz="2400" b="1" dirty="0"/>
              <a:t>2004 – 2010 Cohorts </a:t>
            </a:r>
            <a:r>
              <a:rPr lang="en-US" sz="2400" b="1" dirty="0" smtClean="0"/>
              <a:t>Tracking for 6 Years in </a:t>
            </a:r>
            <a:r>
              <a:rPr lang="en-US" sz="2400" b="1" dirty="0"/>
              <a:t>North Texas</a:t>
            </a:r>
          </a:p>
        </p:txBody>
      </p:sp>
      <p:graphicFrame>
        <p:nvGraphicFramePr>
          <p:cNvPr id="19" name="Table 18"/>
          <p:cNvGraphicFramePr>
            <a:graphicFrameLocks noGrp="1"/>
          </p:cNvGraphicFramePr>
          <p:nvPr>
            <p:extLst>
              <p:ext uri="{D42A27DB-BD31-4B8C-83A1-F6EECF244321}">
                <p14:modId xmlns:p14="http://schemas.microsoft.com/office/powerpoint/2010/main" val="4114976116"/>
              </p:ext>
            </p:extLst>
          </p:nvPr>
        </p:nvGraphicFramePr>
        <p:xfrm>
          <a:off x="-3" y="1676397"/>
          <a:ext cx="9144002" cy="4495801"/>
        </p:xfrm>
        <a:graphic>
          <a:graphicData uri="http://schemas.openxmlformats.org/drawingml/2006/table">
            <a:tbl>
              <a:tblPr firstRow="1" firstCol="1" bandRow="1">
                <a:tableStyleId>{5C22544A-7EE6-4342-B048-85BDC9FD1C3A}</a:tableStyleId>
              </a:tblPr>
              <a:tblGrid>
                <a:gridCol w="591338">
                  <a:extLst>
                    <a:ext uri="{9D8B030D-6E8A-4147-A177-3AD203B41FA5}">
                      <a16:colId xmlns="" xmlns:a16="http://schemas.microsoft.com/office/drawing/2014/main" val="20000"/>
                    </a:ext>
                  </a:extLst>
                </a:gridCol>
                <a:gridCol w="551665">
                  <a:extLst>
                    <a:ext uri="{9D8B030D-6E8A-4147-A177-3AD203B41FA5}">
                      <a16:colId xmlns="" xmlns:a16="http://schemas.microsoft.com/office/drawing/2014/main" val="20001"/>
                    </a:ext>
                  </a:extLst>
                </a:gridCol>
                <a:gridCol w="838200">
                  <a:extLst>
                    <a:ext uri="{9D8B030D-6E8A-4147-A177-3AD203B41FA5}">
                      <a16:colId xmlns="" xmlns:a16="http://schemas.microsoft.com/office/drawing/2014/main" val="20002"/>
                    </a:ext>
                  </a:extLst>
                </a:gridCol>
                <a:gridCol w="838200">
                  <a:extLst>
                    <a:ext uri="{9D8B030D-6E8A-4147-A177-3AD203B41FA5}">
                      <a16:colId xmlns="" xmlns:a16="http://schemas.microsoft.com/office/drawing/2014/main" val="20003"/>
                    </a:ext>
                  </a:extLst>
                </a:gridCol>
                <a:gridCol w="152400">
                  <a:extLst>
                    <a:ext uri="{9D8B030D-6E8A-4147-A177-3AD203B41FA5}">
                      <a16:colId xmlns="" xmlns:a16="http://schemas.microsoft.com/office/drawing/2014/main" val="20004"/>
                    </a:ext>
                  </a:extLst>
                </a:gridCol>
                <a:gridCol w="9144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gridCol w="152400">
                  <a:extLst>
                    <a:ext uri="{9D8B030D-6E8A-4147-A177-3AD203B41FA5}">
                      <a16:colId xmlns="" xmlns:a16="http://schemas.microsoft.com/office/drawing/2014/main" val="20007"/>
                    </a:ext>
                  </a:extLst>
                </a:gridCol>
                <a:gridCol w="685800">
                  <a:extLst>
                    <a:ext uri="{9D8B030D-6E8A-4147-A177-3AD203B41FA5}">
                      <a16:colId xmlns="" xmlns:a16="http://schemas.microsoft.com/office/drawing/2014/main" val="20008"/>
                    </a:ext>
                  </a:extLst>
                </a:gridCol>
                <a:gridCol w="838200">
                  <a:extLst>
                    <a:ext uri="{9D8B030D-6E8A-4147-A177-3AD203B41FA5}">
                      <a16:colId xmlns="" xmlns:a16="http://schemas.microsoft.com/office/drawing/2014/main" val="20009"/>
                    </a:ext>
                  </a:extLst>
                </a:gridCol>
                <a:gridCol w="838200">
                  <a:extLst>
                    <a:ext uri="{9D8B030D-6E8A-4147-A177-3AD203B41FA5}">
                      <a16:colId xmlns="" xmlns:a16="http://schemas.microsoft.com/office/drawing/2014/main" val="20010"/>
                    </a:ext>
                  </a:extLst>
                </a:gridCol>
                <a:gridCol w="152400">
                  <a:extLst>
                    <a:ext uri="{9D8B030D-6E8A-4147-A177-3AD203B41FA5}">
                      <a16:colId xmlns="" xmlns:a16="http://schemas.microsoft.com/office/drawing/2014/main" val="20011"/>
                    </a:ext>
                  </a:extLst>
                </a:gridCol>
                <a:gridCol w="838200">
                  <a:extLst>
                    <a:ext uri="{9D8B030D-6E8A-4147-A177-3AD203B41FA5}">
                      <a16:colId xmlns="" xmlns:a16="http://schemas.microsoft.com/office/drawing/2014/main" val="20012"/>
                    </a:ext>
                  </a:extLst>
                </a:gridCol>
                <a:gridCol w="914399">
                  <a:extLst>
                    <a:ext uri="{9D8B030D-6E8A-4147-A177-3AD203B41FA5}">
                      <a16:colId xmlns="" xmlns:a16="http://schemas.microsoft.com/office/drawing/2014/main" val="20013"/>
                    </a:ext>
                  </a:extLst>
                </a:gridCol>
              </a:tblGrid>
              <a:tr h="432243">
                <a:tc rowSpan="3">
                  <a:txBody>
                    <a:bodyPr/>
                    <a:lstStyle/>
                    <a:p>
                      <a:pPr marL="0" marR="0">
                        <a:lnSpc>
                          <a:spcPct val="107000"/>
                        </a:lnSpc>
                        <a:spcBef>
                          <a:spcPts val="0"/>
                        </a:spcBef>
                        <a:spcAft>
                          <a:spcPts val="800"/>
                        </a:spcAft>
                      </a:pPr>
                      <a:r>
                        <a:rPr lang="en-US" sz="1800" dirty="0">
                          <a:effectLst/>
                        </a:rPr>
                        <a:t>Year/</a:t>
                      </a:r>
                      <a:r>
                        <a:rPr lang="en-US" sz="1800" dirty="0">
                          <a:effectLst/>
                          <a:sym typeface="Symbol" panose="05050102010706020507" pitchFamily="18" charset="2"/>
                        </a:rPr>
                        <a:t></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6">
                  <a:txBody>
                    <a:bodyPr/>
                    <a:lstStyle/>
                    <a:p>
                      <a:pPr marL="0" marR="0" algn="ctr">
                        <a:lnSpc>
                          <a:spcPct val="107000"/>
                        </a:lnSpc>
                        <a:spcBef>
                          <a:spcPts val="0"/>
                        </a:spcBef>
                        <a:spcAft>
                          <a:spcPts val="800"/>
                        </a:spcAft>
                      </a:pPr>
                      <a:r>
                        <a:rPr lang="en-US" sz="1800" dirty="0">
                          <a:effectLst/>
                        </a:rPr>
                        <a:t>State 4-year Colleges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6">
                  <a:txBody>
                    <a:bodyPr/>
                    <a:lstStyle/>
                    <a:p>
                      <a:pPr marL="0" marR="0" algn="ctr">
                        <a:lnSpc>
                          <a:spcPct val="107000"/>
                        </a:lnSpc>
                        <a:spcBef>
                          <a:spcPts val="0"/>
                        </a:spcBef>
                        <a:spcAft>
                          <a:spcPts val="800"/>
                        </a:spcAft>
                      </a:pPr>
                      <a:r>
                        <a:rPr lang="en-US" sz="1800" dirty="0">
                          <a:effectLst/>
                        </a:rPr>
                        <a:t>North Texas 4-year Colleges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28093">
                <a:tc vMerge="1">
                  <a:txBody>
                    <a:bodyPr/>
                    <a:lstStyle/>
                    <a:p>
                      <a:endParaRPr lang="en-US"/>
                    </a:p>
                  </a:txBody>
                  <a:tcPr/>
                </a:tc>
                <a:tc rowSpan="2">
                  <a:txBody>
                    <a:bodyPr/>
                    <a:lstStyle/>
                    <a:p>
                      <a:pPr marL="0" marR="0">
                        <a:lnSpc>
                          <a:spcPct val="107000"/>
                        </a:lnSpc>
                        <a:spcBef>
                          <a:spcPts val="0"/>
                        </a:spcBef>
                        <a:spcAft>
                          <a:spcPts val="800"/>
                        </a:spcAft>
                      </a:pPr>
                      <a:r>
                        <a:rPr lang="en-US" sz="1500" dirty="0">
                          <a:effectLst/>
                        </a:rPr>
                        <a:t>% in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gridSpan="2">
                  <a:txBody>
                    <a:bodyPr/>
                    <a:lstStyle/>
                    <a:p>
                      <a:pPr marL="0" marR="0">
                        <a:lnSpc>
                          <a:spcPct val="107000"/>
                        </a:lnSpc>
                        <a:spcBef>
                          <a:spcPts val="0"/>
                        </a:spcBef>
                        <a:spcAft>
                          <a:spcPts val="800"/>
                        </a:spcAft>
                      </a:pPr>
                      <a:r>
                        <a:rPr lang="en-US" sz="1500" dirty="0">
                          <a:effectLst/>
                        </a:rPr>
                        <a:t>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500">
                          <a:effectLst/>
                        </a:rPr>
                        <a:t> </a:t>
                      </a:r>
                      <a:endParaRPr lang="en-US" sz="15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dirty="0">
                          <a:effectLst/>
                        </a:rPr>
                        <a:t>NOT 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rowSpan="2">
                  <a:txBody>
                    <a:bodyPr/>
                    <a:lstStyle/>
                    <a:p>
                      <a:pPr marL="0" marR="0">
                        <a:lnSpc>
                          <a:spcPct val="107000"/>
                        </a:lnSpc>
                        <a:spcBef>
                          <a:spcPts val="0"/>
                        </a:spcBef>
                        <a:spcAft>
                          <a:spcPts val="800"/>
                        </a:spcAft>
                      </a:pPr>
                      <a:r>
                        <a:rPr lang="en-US" sz="1500" dirty="0">
                          <a:effectLst/>
                        </a:rPr>
                        <a:t>% in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a:effectLst/>
                        </a:rPr>
                        <a:t>Requiring Dev. Ed</a:t>
                      </a:r>
                      <a:endParaRPr lang="en-US" sz="15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tc>
                  <a:txBody>
                    <a:bodyPr/>
                    <a:lstStyle/>
                    <a:p>
                      <a:pPr marL="0" marR="0">
                        <a:lnSpc>
                          <a:spcPct val="107000"/>
                        </a:lnSpc>
                        <a:spcBef>
                          <a:spcPts val="0"/>
                        </a:spcBef>
                        <a:spcAft>
                          <a:spcPts val="800"/>
                        </a:spcAft>
                      </a:pPr>
                      <a:r>
                        <a:rPr lang="en-US" sz="1500" dirty="0">
                          <a:effectLst/>
                        </a:rPr>
                        <a:t> </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gridSpan="2">
                  <a:txBody>
                    <a:bodyPr/>
                    <a:lstStyle/>
                    <a:p>
                      <a:pPr marL="0" marR="0">
                        <a:lnSpc>
                          <a:spcPct val="107000"/>
                        </a:lnSpc>
                        <a:spcBef>
                          <a:spcPts val="0"/>
                        </a:spcBef>
                        <a:spcAft>
                          <a:spcPts val="800"/>
                        </a:spcAft>
                      </a:pPr>
                      <a:r>
                        <a:rPr lang="en-US" sz="1500" dirty="0">
                          <a:effectLst/>
                        </a:rPr>
                        <a:t>NOT Requiring Dev. Ed</a:t>
                      </a: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hMerge="1">
                  <a:txBody>
                    <a:bodyPr/>
                    <a:lstStyle/>
                    <a:p>
                      <a:endParaRPr lang="en-US"/>
                    </a:p>
                  </a:txBody>
                  <a:tcPr/>
                </a:tc>
                <a:extLst>
                  <a:ext uri="{0D108BD9-81ED-4DB2-BD59-A6C34878D82A}">
                    <a16:rowId xmlns="" xmlns:a16="http://schemas.microsoft.com/office/drawing/2014/main" val="10001"/>
                  </a:ext>
                </a:extLst>
              </a:tr>
              <a:tr h="513494">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a:effectLst/>
                        </a:rPr>
                        <a:t> </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8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vMerge="1">
                  <a:txBody>
                    <a:bodyPr/>
                    <a:lstStyle/>
                    <a:p>
                      <a:endParaRPr lang="en-US"/>
                    </a:p>
                  </a:txBody>
                  <a:tcPr/>
                </a:tc>
                <a:tc>
                  <a:txBody>
                    <a:bodyPr/>
                    <a:lstStyle/>
                    <a:p>
                      <a:pPr marL="0" marR="0">
                        <a:lnSpc>
                          <a:spcPct val="107000"/>
                        </a:lnSpc>
                        <a:spcBef>
                          <a:spcPts val="0"/>
                        </a:spcBef>
                        <a:spcAft>
                          <a:spcPts val="800"/>
                        </a:spcAft>
                      </a:pPr>
                      <a:r>
                        <a:rPr lang="en-US" sz="1300">
                          <a:effectLst/>
                        </a:rPr>
                        <a:t>Graduated</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a:effectLst/>
                        </a:rPr>
                        <a:t> </a:t>
                      </a:r>
                      <a:endParaRPr lang="en-US" sz="130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Graduated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nSpc>
                          <a:spcPct val="107000"/>
                        </a:lnSpc>
                        <a:spcBef>
                          <a:spcPts val="0"/>
                        </a:spcBef>
                        <a:spcAft>
                          <a:spcPts val="800"/>
                        </a:spcAft>
                      </a:pPr>
                      <a:r>
                        <a:rPr lang="en-US" sz="1300" dirty="0">
                          <a:effectLst/>
                        </a:rPr>
                        <a:t>Persisting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2"/>
                  </a:ext>
                </a:extLst>
              </a:tr>
              <a:tr h="325355">
                <a:tc>
                  <a:txBody>
                    <a:bodyPr/>
                    <a:lstStyle/>
                    <a:p>
                      <a:pPr marL="0" marR="0">
                        <a:lnSpc>
                          <a:spcPct val="107000"/>
                        </a:lnSpc>
                        <a:spcBef>
                          <a:spcPts val="0"/>
                        </a:spcBef>
                        <a:spcAft>
                          <a:spcPts val="800"/>
                        </a:spcAft>
                      </a:pPr>
                      <a:r>
                        <a:rPr lang="en-US" sz="1600" dirty="0">
                          <a:effectLst/>
                        </a:rPr>
                        <a:t>2010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24.5%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28.0%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65.3%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11.1%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22.2%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29.1%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15.9%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59.2%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13.0%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2922852573"/>
                  </a:ext>
                </a:extLst>
              </a:tr>
              <a:tr h="325355">
                <a:tc>
                  <a:txBody>
                    <a:bodyPr/>
                    <a:lstStyle/>
                    <a:p>
                      <a:pPr marL="0" marR="0">
                        <a:lnSpc>
                          <a:spcPct val="107000"/>
                        </a:lnSpc>
                        <a:spcBef>
                          <a:spcPts val="0"/>
                        </a:spcBef>
                        <a:spcAft>
                          <a:spcPts val="800"/>
                        </a:spcAft>
                      </a:pPr>
                      <a:r>
                        <a:rPr lang="en-US" sz="1600" dirty="0">
                          <a:effectLst/>
                        </a:rPr>
                        <a:t>2011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26.9%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30.4%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66.9%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10.5%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27.2%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33.8%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17.7%</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59.3%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12.0%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4"/>
                  </a:ext>
                </a:extLst>
              </a:tr>
              <a:tr h="325355">
                <a:tc>
                  <a:txBody>
                    <a:bodyPr/>
                    <a:lstStyle/>
                    <a:p>
                      <a:pPr marL="0" marR="0">
                        <a:lnSpc>
                          <a:spcPct val="107000"/>
                        </a:lnSpc>
                        <a:spcBef>
                          <a:spcPts val="0"/>
                        </a:spcBef>
                        <a:spcAft>
                          <a:spcPts val="800"/>
                        </a:spcAft>
                      </a:pPr>
                      <a:r>
                        <a:rPr lang="en-US" sz="1600" dirty="0">
                          <a:effectLst/>
                        </a:rPr>
                        <a:t>2012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22.8%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32.1%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65.8%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10.4%</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18.5%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37.0%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13.2%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60.2%</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11.9%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2202965176"/>
                  </a:ext>
                </a:extLst>
              </a:tr>
              <a:tr h="325355">
                <a:tc>
                  <a:txBody>
                    <a:bodyPr/>
                    <a:lstStyle/>
                    <a:p>
                      <a:pPr marL="0" marR="0">
                        <a:lnSpc>
                          <a:spcPct val="107000"/>
                        </a:lnSpc>
                        <a:spcBef>
                          <a:spcPts val="0"/>
                        </a:spcBef>
                        <a:spcAft>
                          <a:spcPts val="800"/>
                        </a:spcAft>
                      </a:pPr>
                      <a:r>
                        <a:rPr lang="en-US" sz="1600" dirty="0">
                          <a:effectLst/>
                        </a:rPr>
                        <a:t>2013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17.9%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effectLst/>
                        </a:rPr>
                        <a:t>31.7%</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16.0%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65.3%</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9.9%</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13.0%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35.5%</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15.1%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59.8%</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rPr>
                        <a:t>11.1%</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3960916522"/>
                  </a:ext>
                </a:extLst>
              </a:tr>
              <a:tr h="325355">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2014</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19.0%</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34.4%</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15.6%</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66.3%</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9.7%</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15.9%</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41.8%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12.5%</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61.8%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11.0%</a:t>
                      </a:r>
                    </a:p>
                  </a:txBody>
                  <a:tcPr marL="59094" marR="59094" marT="8606" marB="0"/>
                </a:tc>
                <a:extLst>
                  <a:ext uri="{0D108BD9-81ED-4DB2-BD59-A6C34878D82A}">
                    <a16:rowId xmlns="" xmlns:a16="http://schemas.microsoft.com/office/drawing/2014/main" val="4172200681"/>
                  </a:ext>
                </a:extLst>
              </a:tr>
              <a:tr h="272242">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20.7%</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30.3%</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14.8%</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64.3%</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9.8%</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13.2%</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36.9%</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11.6%</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60.8%</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9.0%</a:t>
                      </a:r>
                    </a:p>
                  </a:txBody>
                  <a:tcPr marL="59094" marR="59094" marT="8606" marB="0"/>
                </a:tc>
                <a:extLst>
                  <a:ext uri="{0D108BD9-81ED-4DB2-BD59-A6C34878D82A}">
                    <a16:rowId xmlns="" xmlns:a16="http://schemas.microsoft.com/office/drawing/2014/main" val="1143230955"/>
                  </a:ext>
                </a:extLst>
              </a:tr>
              <a:tr h="272242">
                <a:tc>
                  <a:txBody>
                    <a:bodyPr/>
                    <a:lstStyle/>
                    <a:p>
                      <a:pPr marL="0" marR="0">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2016</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14.5%</a:t>
                      </a:r>
                    </a:p>
                  </a:txBody>
                  <a:tcPr marL="0" marR="0" marT="0"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28.5%</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13.9%</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64.1%</a:t>
                      </a: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9.6%</a:t>
                      </a: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11.9</a:t>
                      </a:r>
                      <a:r>
                        <a:rPr lang="en-US" altLang="zh-CN" sz="1600" dirty="0">
                          <a:effectLst/>
                          <a:latin typeface="Calibri" panose="020F0502020204030204" pitchFamily="34" charset="0"/>
                          <a:ea typeface="SimSun" panose="02010600030101010101" pitchFamily="2" charset="-122"/>
                          <a:cs typeface="Times New Roman" panose="02020603050405020304" pitchFamily="18" charset="0"/>
                        </a:rPr>
                        <a: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32.9</a:t>
                      </a:r>
                      <a:r>
                        <a:rPr lang="en-US" altLang="zh-CN" sz="1600" dirty="0">
                          <a:effectLst/>
                          <a:latin typeface="Calibri" panose="020F0502020204030204" pitchFamily="34" charset="0"/>
                          <a:ea typeface="SimSun" panose="02010600030101010101" pitchFamily="2" charset="-122"/>
                          <a:cs typeface="Times New Roman" panose="02020603050405020304" pitchFamily="18" charset="0"/>
                        </a:rPr>
                        <a: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13.6</a:t>
                      </a:r>
                      <a:r>
                        <a:rPr lang="en-US" altLang="zh-CN" sz="1600" dirty="0">
                          <a:effectLst/>
                          <a:latin typeface="Calibri" panose="020F0502020204030204" pitchFamily="34" charset="0"/>
                          <a:ea typeface="SimSun" panose="02010600030101010101" pitchFamily="2" charset="-122"/>
                          <a:cs typeface="Times New Roman" panose="02020603050405020304" pitchFamily="18" charset="0"/>
                        </a:rPr>
                        <a: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60.2</a:t>
                      </a:r>
                      <a:r>
                        <a:rPr lang="en-US" altLang="zh-CN" sz="1600" dirty="0">
                          <a:effectLst/>
                          <a:latin typeface="Calibri" panose="020F0502020204030204" pitchFamily="34" charset="0"/>
                          <a:ea typeface="SimSun" panose="02010600030101010101" pitchFamily="2" charset="-122"/>
                          <a:cs typeface="Times New Roman" panose="02020603050405020304" pitchFamily="18" charset="0"/>
                        </a:rPr>
                        <a: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effectLst/>
                          <a:latin typeface="Calibri" panose="020F0502020204030204" pitchFamily="34" charset="0"/>
                          <a:ea typeface="SimSun" panose="02010600030101010101" pitchFamily="2" charset="-122"/>
                          <a:cs typeface="Times New Roman" panose="02020603050405020304" pitchFamily="18" charset="0"/>
                        </a:rPr>
                        <a:t>9.0</a:t>
                      </a:r>
                      <a:r>
                        <a:rPr lang="en-US" altLang="zh-CN" sz="1600" dirty="0">
                          <a:effectLst/>
                          <a:latin typeface="Calibri" panose="020F0502020204030204" pitchFamily="34" charset="0"/>
                          <a:ea typeface="SimSun" panose="02010600030101010101" pitchFamily="2" charset="-122"/>
                          <a:cs typeface="Times New Roman" panose="02020603050405020304" pitchFamily="18" charset="0"/>
                        </a:rPr>
                        <a: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4113619995"/>
                  </a:ext>
                </a:extLst>
              </a:tr>
              <a:tr h="650712">
                <a:tc>
                  <a:txBody>
                    <a:bodyPr/>
                    <a:lstStyle/>
                    <a:p>
                      <a:pPr marL="0" marR="0">
                        <a:lnSpc>
                          <a:spcPct val="107000"/>
                        </a:lnSpc>
                        <a:spcBef>
                          <a:spcPts val="0"/>
                        </a:spcBef>
                        <a:spcAft>
                          <a:spcPts val="800"/>
                        </a:spcAft>
                      </a:pPr>
                      <a:r>
                        <a:rPr lang="en-US" sz="1400" dirty="0">
                          <a:effectLst/>
                          <a:sym typeface="Symbol" panose="05050102010706020507" pitchFamily="18" charset="2"/>
                        </a:rPr>
                        <a:t>MARC</a:t>
                      </a:r>
                    </a:p>
                    <a:p>
                      <a:pPr marL="0" marR="0">
                        <a:lnSpc>
                          <a:spcPct val="107000"/>
                        </a:lnSpc>
                        <a:spcBef>
                          <a:spcPts val="0"/>
                        </a:spcBef>
                        <a:spcAft>
                          <a:spcPts val="800"/>
                        </a:spcAft>
                      </a:pPr>
                      <a:endParaRPr lang="en-US" sz="1500" dirty="0">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a:t>
                      </a:r>
                      <a:r>
                        <a:rPr lang="en-US" sz="1600" dirty="0">
                          <a:solidFill>
                            <a:srgbClr val="FF0000"/>
                          </a:solidFill>
                          <a:effectLst/>
                        </a:rPr>
                        <a:t>1.7%</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0" marR="0" algn="r">
                        <a:lnSpc>
                          <a:spcPct val="107000"/>
                        </a:lnSpc>
                        <a:spcBef>
                          <a:spcPts val="0"/>
                        </a:spcBef>
                        <a:spcAft>
                          <a:spcPts val="800"/>
                        </a:spcAft>
                      </a:pPr>
                      <a:r>
                        <a:rPr lang="en-US" sz="1600" dirty="0">
                          <a:solidFill>
                            <a:srgbClr val="00B050"/>
                          </a:solidFill>
                          <a:effectLst/>
                        </a:rPr>
                        <a:t>  0.1%</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a:t>
                      </a:r>
                      <a:r>
                        <a:rPr lang="en-US" sz="1600" dirty="0">
                          <a:solidFill>
                            <a:srgbClr val="FF0000"/>
                          </a:solidFill>
                          <a:effectLst/>
                        </a:rPr>
                        <a:t>0.7%</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0.3%</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0.2%</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2.2%</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0.8%</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   0.7%</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00B050"/>
                          </a:solidFill>
                          <a:effectLst/>
                        </a:rPr>
                        <a:t>   0.3%</a:t>
                      </a:r>
                      <a:endParaRPr lang="en-US" sz="1600" dirty="0">
                        <a:solidFill>
                          <a:srgbClr val="00B05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tc>
                  <a:txBody>
                    <a:bodyPr/>
                    <a:lstStyle/>
                    <a:p>
                      <a:pPr marL="0" marR="0" algn="r">
                        <a:lnSpc>
                          <a:spcPct val="107000"/>
                        </a:lnSpc>
                        <a:spcBef>
                          <a:spcPts val="0"/>
                        </a:spcBef>
                        <a:spcAft>
                          <a:spcPts val="800"/>
                        </a:spcAft>
                      </a:pPr>
                      <a:r>
                        <a:rPr lang="en-US" sz="1600" dirty="0">
                          <a:solidFill>
                            <a:srgbClr val="FF0000"/>
                          </a:solidFill>
                          <a:effectLst/>
                        </a:rPr>
                        <a:t>0.7%</a:t>
                      </a:r>
                      <a:endParaRPr lang="en-US" sz="1600" dirty="0">
                        <a:solidFill>
                          <a:srgbClr val="FF0000"/>
                        </a:solidFill>
                        <a:effectLst/>
                        <a:latin typeface="Calibri" panose="020F0502020204030204" pitchFamily="34" charset="0"/>
                        <a:ea typeface="SimSun" panose="02010600030101010101" pitchFamily="2" charset="-122"/>
                        <a:cs typeface="Times New Roman" panose="02020603050405020304" pitchFamily="18" charset="0"/>
                      </a:endParaRPr>
                    </a:p>
                  </a:txBody>
                  <a:tcPr marL="59094" marR="59094" marT="8606" marB="0"/>
                </a:tc>
                <a:extLst>
                  <a:ext uri="{0D108BD9-81ED-4DB2-BD59-A6C34878D82A}">
                    <a16:rowId xmlns="" xmlns:a16="http://schemas.microsoft.com/office/drawing/2014/main" val="10007"/>
                  </a:ext>
                </a:extLst>
              </a:tr>
            </a:tbl>
          </a:graphicData>
        </a:graphic>
      </p:graphicFrame>
      <p:cxnSp>
        <p:nvCxnSpPr>
          <p:cNvPr id="20" name="Straight Arrow Connector 19"/>
          <p:cNvCxnSpPr/>
          <p:nvPr/>
        </p:nvCxnSpPr>
        <p:spPr>
          <a:xfrm flipV="1">
            <a:off x="7687322" y="556260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2771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1821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967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86017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858522" y="556260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430044" y="5562600"/>
            <a:ext cx="0" cy="209550"/>
          </a:xfrm>
          <a:prstGeom prst="straightConnector1">
            <a:avLst/>
          </a:prstGeom>
          <a:ln w="28575">
            <a:solidFill>
              <a:srgbClr val="0FDB53"/>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6200" y="6231885"/>
            <a:ext cx="9144000" cy="584775"/>
          </a:xfrm>
          <a:prstGeom prst="rect">
            <a:avLst/>
          </a:prstGeom>
        </p:spPr>
        <p:txBody>
          <a:bodyPr wrap="square">
            <a:spAutoFit/>
          </a:bodyPr>
          <a:lstStyle/>
          <a:p>
            <a:r>
              <a:rPr lang="en-US" sz="1600" i="1" dirty="0"/>
              <a:t>Note</a:t>
            </a:r>
            <a:r>
              <a:rPr lang="en-US" sz="1600" dirty="0"/>
              <a:t>: </a:t>
            </a:r>
            <a:r>
              <a:rPr lang="en-US" sz="1600" dirty="0">
                <a:sym typeface="Symbol"/>
              </a:rPr>
              <a:t>MARC</a:t>
            </a:r>
            <a:r>
              <a:rPr lang="en-US" sz="1600" dirty="0"/>
              <a:t>  = Mean Annual Rate of Change, calculated as the ratio of the slope of the linear equation over the corresponding data in 2010. Graphs are omitted to save space.</a:t>
            </a:r>
          </a:p>
        </p:txBody>
      </p:sp>
      <p:cxnSp>
        <p:nvCxnSpPr>
          <p:cNvPr id="22" name="Straight Arrow Connector 21"/>
          <p:cNvCxnSpPr/>
          <p:nvPr/>
        </p:nvCxnSpPr>
        <p:spPr>
          <a:xfrm>
            <a:off x="6769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3439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020322" y="55626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578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t>Employment Rate and Average Wage in 4</a:t>
            </a:r>
            <a:r>
              <a:rPr lang="en-US" sz="2400" b="1" baseline="30000" dirty="0"/>
              <a:t>th</a:t>
            </a:r>
            <a:r>
              <a:rPr lang="en-US" sz="2400" b="1" dirty="0"/>
              <a:t> Quarter for First Time in College </a:t>
            </a:r>
            <a:r>
              <a:rPr lang="en-US" sz="2400" b="1" dirty="0" smtClean="0"/>
              <a:t> Graduates </a:t>
            </a:r>
            <a:r>
              <a:rPr lang="en-US" sz="2400" b="1" dirty="0"/>
              <a:t>of </a:t>
            </a:r>
            <a:r>
              <a:rPr lang="en-US" sz="2400" b="1" dirty="0">
                <a:solidFill>
                  <a:schemeClr val="bg1"/>
                </a:solidFill>
              </a:rPr>
              <a:t>2-year</a:t>
            </a:r>
            <a:r>
              <a:rPr lang="en-US" sz="2400" b="1" dirty="0"/>
              <a:t> </a:t>
            </a:r>
            <a:r>
              <a:rPr lang="en-US" sz="2400" b="1" dirty="0">
                <a:solidFill>
                  <a:schemeClr val="bg1"/>
                </a:solidFill>
              </a:rPr>
              <a:t>Colleges </a:t>
            </a:r>
            <a:r>
              <a:rPr lang="en-US" sz="2400" b="1" dirty="0" smtClean="0"/>
              <a:t>from 2009 </a:t>
            </a:r>
            <a:r>
              <a:rPr lang="en-US" sz="2400" b="1" dirty="0"/>
              <a:t>to </a:t>
            </a:r>
            <a:r>
              <a:rPr lang="en-US" sz="2400" b="1" dirty="0" smtClean="0"/>
              <a:t>2015                         </a:t>
            </a:r>
            <a:r>
              <a:rPr lang="en-US" sz="2400" b="1" dirty="0"/>
              <a:t>in State and North Texas</a:t>
            </a:r>
          </a:p>
        </p:txBody>
      </p:sp>
      <p:graphicFrame>
        <p:nvGraphicFramePr>
          <p:cNvPr id="3" name="Table 2"/>
          <p:cNvGraphicFramePr>
            <a:graphicFrameLocks noGrp="1"/>
          </p:cNvGraphicFramePr>
          <p:nvPr>
            <p:extLst>
              <p:ext uri="{D42A27DB-BD31-4B8C-83A1-F6EECF244321}">
                <p14:modId xmlns:p14="http://schemas.microsoft.com/office/powerpoint/2010/main" val="471708976"/>
              </p:ext>
            </p:extLst>
          </p:nvPr>
        </p:nvGraphicFramePr>
        <p:xfrm>
          <a:off x="0" y="1676400"/>
          <a:ext cx="9144000" cy="4555483"/>
        </p:xfrm>
        <a:graphic>
          <a:graphicData uri="http://schemas.openxmlformats.org/drawingml/2006/table">
            <a:tbl>
              <a:tblPr firstRow="1" firstCol="1" bandRow="1">
                <a:tableStyleId>{5C22544A-7EE6-4342-B048-85BDC9FD1C3A}</a:tableStyleId>
              </a:tblPr>
              <a:tblGrid>
                <a:gridCol w="822434">
                  <a:extLst>
                    <a:ext uri="{9D8B030D-6E8A-4147-A177-3AD203B41FA5}">
                      <a16:colId xmlns="" xmlns:a16="http://schemas.microsoft.com/office/drawing/2014/main" val="20000"/>
                    </a:ext>
                  </a:extLst>
                </a:gridCol>
                <a:gridCol w="1020568">
                  <a:extLst>
                    <a:ext uri="{9D8B030D-6E8A-4147-A177-3AD203B41FA5}">
                      <a16:colId xmlns="" xmlns:a16="http://schemas.microsoft.com/office/drawing/2014/main" val="20001"/>
                    </a:ext>
                  </a:extLst>
                </a:gridCol>
                <a:gridCol w="863559">
                  <a:extLst>
                    <a:ext uri="{9D8B030D-6E8A-4147-A177-3AD203B41FA5}">
                      <a16:colId xmlns="" xmlns:a16="http://schemas.microsoft.com/office/drawing/2014/main" val="20002"/>
                    </a:ext>
                  </a:extLst>
                </a:gridCol>
                <a:gridCol w="1256085">
                  <a:extLst>
                    <a:ext uri="{9D8B030D-6E8A-4147-A177-3AD203B41FA5}">
                      <a16:colId xmlns="" xmlns:a16="http://schemas.microsoft.com/office/drawing/2014/main" val="20003"/>
                    </a:ext>
                  </a:extLst>
                </a:gridCol>
                <a:gridCol w="863559">
                  <a:extLst>
                    <a:ext uri="{9D8B030D-6E8A-4147-A177-3AD203B41FA5}">
                      <a16:colId xmlns="" xmlns:a16="http://schemas.microsoft.com/office/drawing/2014/main" val="20004"/>
                    </a:ext>
                  </a:extLst>
                </a:gridCol>
                <a:gridCol w="167478">
                  <a:extLst>
                    <a:ext uri="{9D8B030D-6E8A-4147-A177-3AD203B41FA5}">
                      <a16:colId xmlns="" xmlns:a16="http://schemas.microsoft.com/office/drawing/2014/main" val="20005"/>
                    </a:ext>
                  </a:extLst>
                </a:gridCol>
                <a:gridCol w="1088606">
                  <a:extLst>
                    <a:ext uri="{9D8B030D-6E8A-4147-A177-3AD203B41FA5}">
                      <a16:colId xmlns="" xmlns:a16="http://schemas.microsoft.com/office/drawing/2014/main" val="20006"/>
                    </a:ext>
                  </a:extLst>
                </a:gridCol>
                <a:gridCol w="863559">
                  <a:extLst>
                    <a:ext uri="{9D8B030D-6E8A-4147-A177-3AD203B41FA5}">
                      <a16:colId xmlns="" xmlns:a16="http://schemas.microsoft.com/office/drawing/2014/main" val="20007"/>
                    </a:ext>
                  </a:extLst>
                </a:gridCol>
                <a:gridCol w="1256085">
                  <a:extLst>
                    <a:ext uri="{9D8B030D-6E8A-4147-A177-3AD203B41FA5}">
                      <a16:colId xmlns="" xmlns:a16="http://schemas.microsoft.com/office/drawing/2014/main" val="20008"/>
                    </a:ext>
                  </a:extLst>
                </a:gridCol>
                <a:gridCol w="942067">
                  <a:extLst>
                    <a:ext uri="{9D8B030D-6E8A-4147-A177-3AD203B41FA5}">
                      <a16:colId xmlns="" xmlns:a16="http://schemas.microsoft.com/office/drawing/2014/main" val="20009"/>
                    </a:ext>
                  </a:extLst>
                </a:gridCol>
              </a:tblGrid>
              <a:tr h="486304">
                <a:tc rowSpan="2">
                  <a:txBody>
                    <a:bodyPr/>
                    <a:lstStyle/>
                    <a:p>
                      <a:pPr marL="0" marR="0" algn="ctr">
                        <a:lnSpc>
                          <a:spcPct val="115000"/>
                        </a:lnSpc>
                        <a:spcBef>
                          <a:spcPts val="600"/>
                        </a:spcBef>
                        <a:spcAft>
                          <a:spcPts val="0"/>
                        </a:spcAft>
                      </a:pPr>
                      <a:r>
                        <a:rPr lang="en-US" sz="1800" dirty="0">
                          <a:effectLst/>
                        </a:rPr>
                        <a:t> </a:t>
                      </a:r>
                    </a:p>
                    <a:p>
                      <a:pPr marL="0" marR="0">
                        <a:lnSpc>
                          <a:spcPct val="115000"/>
                        </a:lnSpc>
                        <a:spcBef>
                          <a:spcPts val="600"/>
                        </a:spcBef>
                        <a:spcAft>
                          <a:spcPts val="0"/>
                        </a:spcAft>
                      </a:pPr>
                      <a:r>
                        <a:rPr lang="en-US" sz="1800" dirty="0">
                          <a:effectLst/>
                        </a:rPr>
                        <a:t>Year/</a:t>
                      </a:r>
                      <a:r>
                        <a:rPr lang="en-US" sz="1800" dirty="0">
                          <a:effectLst/>
                          <a:sym typeface="Symbol"/>
                        </a:rPr>
                        <a:t></a:t>
                      </a:r>
                      <a:endParaRPr lang="en-US" sz="1800" dirty="0">
                        <a:effectLst/>
                        <a:latin typeface="Calibri"/>
                        <a:ea typeface="宋体"/>
                        <a:cs typeface="Times New Roman"/>
                      </a:endParaRPr>
                    </a:p>
                  </a:txBody>
                  <a:tcPr marL="68580" marR="68580" marT="0" marB="0"/>
                </a:tc>
                <a:tc gridSpan="4">
                  <a:txBody>
                    <a:bodyPr/>
                    <a:lstStyle/>
                    <a:p>
                      <a:pPr marL="0" marR="0" algn="ctr">
                        <a:lnSpc>
                          <a:spcPct val="115000"/>
                        </a:lnSpc>
                        <a:spcBef>
                          <a:spcPts val="600"/>
                        </a:spcBef>
                        <a:spcAft>
                          <a:spcPts val="0"/>
                        </a:spcAft>
                      </a:pPr>
                      <a:r>
                        <a:rPr lang="en-US" sz="1800" dirty="0">
                          <a:effectLst/>
                        </a:rPr>
                        <a:t>State 2-year Colleges</a:t>
                      </a:r>
                      <a:endParaRPr lang="en-US" sz="1800" dirty="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4">
                  <a:txBody>
                    <a:bodyPr/>
                    <a:lstStyle/>
                    <a:p>
                      <a:pPr marL="0" marR="0" algn="ctr">
                        <a:lnSpc>
                          <a:spcPct val="115000"/>
                        </a:lnSpc>
                        <a:spcBef>
                          <a:spcPts val="600"/>
                        </a:spcBef>
                        <a:spcAft>
                          <a:spcPts val="0"/>
                        </a:spcAft>
                      </a:pPr>
                      <a:r>
                        <a:rPr lang="en-US" sz="1800" dirty="0">
                          <a:effectLst/>
                        </a:rPr>
                        <a:t>North Texas 2-year Colleges</a:t>
                      </a:r>
                      <a:endParaRPr lang="en-US" sz="1800" dirty="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075390">
                <a:tc vMerge="1">
                  <a:txBody>
                    <a:bodyPr/>
                    <a:lstStyle/>
                    <a:p>
                      <a:endParaRPr lang="en-US"/>
                    </a:p>
                  </a:txBody>
                  <a:tcPr/>
                </a:tc>
                <a:tc>
                  <a:txBody>
                    <a:bodyPr/>
                    <a:lstStyle/>
                    <a:p>
                      <a:pPr marL="0" marR="0">
                        <a:lnSpc>
                          <a:spcPct val="115000"/>
                        </a:lnSpc>
                        <a:spcBef>
                          <a:spcPts val="200"/>
                        </a:spcBef>
                        <a:spcAft>
                          <a:spcPts val="0"/>
                        </a:spcAft>
                      </a:pPr>
                      <a:r>
                        <a:rPr lang="en-US" sz="1600" dirty="0">
                          <a:effectLst/>
                        </a:rPr>
                        <a:t>Total Graduates</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All Working</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4th </a:t>
                      </a:r>
                      <a:r>
                        <a:rPr lang="en-US" sz="1600" dirty="0" err="1">
                          <a:effectLst/>
                        </a:rPr>
                        <a:t>Qtr</a:t>
                      </a:r>
                      <a:r>
                        <a:rPr lang="en-US" sz="1600" dirty="0">
                          <a:effectLst/>
                        </a:rPr>
                        <a:t> </a:t>
                      </a:r>
                    </a:p>
                    <a:p>
                      <a:pPr marL="0" marR="0">
                        <a:lnSpc>
                          <a:spcPct val="115000"/>
                        </a:lnSpc>
                        <a:spcBef>
                          <a:spcPts val="200"/>
                        </a:spcBef>
                        <a:spcAft>
                          <a:spcPts val="0"/>
                        </a:spcAft>
                      </a:pPr>
                      <a:r>
                        <a:rPr lang="en-US" sz="1600" dirty="0">
                          <a:effectLst/>
                        </a:rPr>
                        <a:t>Employment Rate</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4th </a:t>
                      </a:r>
                      <a:r>
                        <a:rPr lang="en-US" sz="1600" dirty="0" err="1">
                          <a:effectLst/>
                        </a:rPr>
                        <a:t>Qtr</a:t>
                      </a:r>
                      <a:r>
                        <a:rPr lang="en-US" sz="1600" dirty="0">
                          <a:effectLst/>
                        </a:rPr>
                        <a:t> </a:t>
                      </a:r>
                    </a:p>
                    <a:p>
                      <a:pPr marL="0" marR="0">
                        <a:lnSpc>
                          <a:spcPct val="115000"/>
                        </a:lnSpc>
                        <a:spcBef>
                          <a:spcPts val="200"/>
                        </a:spcBef>
                        <a:spcAft>
                          <a:spcPts val="0"/>
                        </a:spcAft>
                      </a:pPr>
                      <a:r>
                        <a:rPr lang="en-US" sz="1600" dirty="0">
                          <a:effectLst/>
                        </a:rPr>
                        <a:t>Mean Wage </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 </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Total Graduates</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All Working</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4th </a:t>
                      </a:r>
                      <a:r>
                        <a:rPr lang="en-US" sz="1600" dirty="0" err="1">
                          <a:effectLst/>
                        </a:rPr>
                        <a:t>Qtr</a:t>
                      </a:r>
                      <a:r>
                        <a:rPr lang="en-US" sz="1600" dirty="0">
                          <a:effectLst/>
                        </a:rPr>
                        <a:t> </a:t>
                      </a:r>
                    </a:p>
                    <a:p>
                      <a:pPr marL="0" marR="0">
                        <a:lnSpc>
                          <a:spcPct val="115000"/>
                        </a:lnSpc>
                        <a:spcBef>
                          <a:spcPts val="200"/>
                        </a:spcBef>
                        <a:spcAft>
                          <a:spcPts val="0"/>
                        </a:spcAft>
                      </a:pPr>
                      <a:r>
                        <a:rPr lang="en-US" sz="1600" dirty="0">
                          <a:effectLst/>
                        </a:rPr>
                        <a:t>Employment Rate</a:t>
                      </a:r>
                      <a:endParaRPr lang="en-US" sz="16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600" dirty="0">
                          <a:effectLst/>
                        </a:rPr>
                        <a:t>4th </a:t>
                      </a:r>
                      <a:r>
                        <a:rPr lang="en-US" sz="1600" dirty="0" err="1">
                          <a:effectLst/>
                        </a:rPr>
                        <a:t>Qtr</a:t>
                      </a:r>
                      <a:r>
                        <a:rPr lang="en-US" sz="1600" dirty="0">
                          <a:effectLst/>
                        </a:rPr>
                        <a:t> </a:t>
                      </a:r>
                    </a:p>
                    <a:p>
                      <a:pPr marL="0" marR="0">
                        <a:lnSpc>
                          <a:spcPct val="115000"/>
                        </a:lnSpc>
                        <a:spcBef>
                          <a:spcPts val="200"/>
                        </a:spcBef>
                        <a:spcAft>
                          <a:spcPts val="600"/>
                        </a:spcAft>
                      </a:pPr>
                      <a:r>
                        <a:rPr lang="en-US" sz="1600" dirty="0">
                          <a:effectLst/>
                        </a:rPr>
                        <a:t>Mean Wage </a:t>
                      </a:r>
                      <a:endParaRPr lang="en-US" sz="16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1"/>
                  </a:ext>
                </a:extLst>
              </a:tr>
              <a:tr h="364629">
                <a:tc>
                  <a:txBody>
                    <a:bodyPr/>
                    <a:lstStyle/>
                    <a:p>
                      <a:pPr marL="0" marR="0">
                        <a:lnSpc>
                          <a:spcPct val="115000"/>
                        </a:lnSpc>
                        <a:spcBef>
                          <a:spcPts val="0"/>
                        </a:spcBef>
                        <a:spcAft>
                          <a:spcPts val="0"/>
                        </a:spcAft>
                      </a:pPr>
                      <a:r>
                        <a:rPr lang="en-US" sz="1800" dirty="0">
                          <a:effectLst/>
                        </a:rPr>
                        <a:t>2009</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61,155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42,614</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69.7%</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$7,541</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 </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10,393</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7,295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70.2%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$8,032</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563857852"/>
                  </a:ext>
                </a:extLst>
              </a:tr>
              <a:tr h="364629">
                <a:tc>
                  <a:txBody>
                    <a:bodyPr/>
                    <a:lstStyle/>
                    <a:p>
                      <a:pPr marL="0" marR="0">
                        <a:lnSpc>
                          <a:spcPct val="115000"/>
                        </a:lnSpc>
                        <a:spcBef>
                          <a:spcPts val="0"/>
                        </a:spcBef>
                        <a:spcAft>
                          <a:spcPts val="0"/>
                        </a:spcAft>
                      </a:pPr>
                      <a:r>
                        <a:rPr lang="en-US" sz="1800" dirty="0">
                          <a:effectLst/>
                        </a:rPr>
                        <a:t>2010</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70,209</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47,902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68.2%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$7,320</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 </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12,147</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8,315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68.5%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rPr>
                        <a:t>$7,804</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4"/>
                  </a:ext>
                </a:extLst>
              </a:tr>
              <a:tr h="364629">
                <a:tc>
                  <a:txBody>
                    <a:bodyPr/>
                    <a:lstStyle/>
                    <a:p>
                      <a:pPr marL="0" marR="0">
                        <a:lnSpc>
                          <a:spcPct val="115000"/>
                        </a:lnSpc>
                        <a:spcBef>
                          <a:spcPts val="600"/>
                        </a:spcBef>
                        <a:spcAft>
                          <a:spcPts val="0"/>
                        </a:spcAft>
                      </a:pPr>
                      <a:r>
                        <a:rPr lang="en-US" sz="1800" dirty="0">
                          <a:effectLst/>
                        </a:rPr>
                        <a:t>2011</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78,898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53,312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67.6%</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$7,093</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 </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12,505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8,570</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68.5%</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$7,535</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2567456454"/>
                  </a:ext>
                </a:extLst>
              </a:tr>
              <a:tr h="364629">
                <a:tc>
                  <a:txBody>
                    <a:bodyPr/>
                    <a:lstStyle/>
                    <a:p>
                      <a:pPr marL="0" marR="0">
                        <a:lnSpc>
                          <a:spcPct val="115000"/>
                        </a:lnSpc>
                        <a:spcBef>
                          <a:spcPts val="600"/>
                        </a:spcBef>
                        <a:spcAft>
                          <a:spcPts val="0"/>
                        </a:spcAft>
                      </a:pPr>
                      <a:r>
                        <a:rPr lang="en-US" sz="1800" dirty="0">
                          <a:effectLst/>
                        </a:rPr>
                        <a:t>2012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84,763</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57,488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67.8%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$7,188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 </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13,806</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9,368</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67.9%</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600"/>
                        </a:spcBef>
                        <a:spcAft>
                          <a:spcPts val="0"/>
                        </a:spcAft>
                      </a:pPr>
                      <a:r>
                        <a:rPr lang="en-US" sz="1800" dirty="0">
                          <a:effectLst/>
                        </a:rPr>
                        <a:t>$7,669</a:t>
                      </a:r>
                      <a:endParaRPr lang="en-US" sz="18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5"/>
                  </a:ext>
                </a:extLst>
              </a:tr>
              <a:tr h="364629">
                <a:tc>
                  <a:txBody>
                    <a:bodyPr/>
                    <a:lstStyle/>
                    <a:p>
                      <a:pPr marL="0" marR="0">
                        <a:lnSpc>
                          <a:spcPct val="115000"/>
                        </a:lnSpc>
                        <a:spcBef>
                          <a:spcPts val="0"/>
                        </a:spcBef>
                        <a:spcAft>
                          <a:spcPts val="0"/>
                        </a:spcAft>
                      </a:pPr>
                      <a:r>
                        <a:rPr lang="en-US" sz="1800" dirty="0">
                          <a:effectLst/>
                          <a:latin typeface="Calibri"/>
                          <a:ea typeface="宋体"/>
                          <a:cs typeface="Times New Roman"/>
                        </a:rPr>
                        <a:t>2013</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92,888</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65,545</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69.5%</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$7,779</a:t>
                      </a:r>
                    </a:p>
                  </a:txBody>
                  <a:tcPr marL="68580" marR="68580" marT="0" marB="0"/>
                </a:tc>
                <a:tc>
                  <a:txBody>
                    <a:bodyPr/>
                    <a:lstStyle/>
                    <a:p>
                      <a:pPr marL="0" marR="0" algn="r">
                        <a:lnSpc>
                          <a:spcPct val="115000"/>
                        </a:lnSpc>
                        <a:spcBef>
                          <a:spcPts val="0"/>
                        </a:spcBef>
                        <a:spcAft>
                          <a:spcPts val="0"/>
                        </a:spcAft>
                      </a:pP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18,962</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13,200</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69.6%</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$8,016</a:t>
                      </a:r>
                    </a:p>
                  </a:txBody>
                  <a:tcPr marL="68580" marR="68580" marT="0" marB="0"/>
                </a:tc>
                <a:extLst>
                  <a:ext uri="{0D108BD9-81ED-4DB2-BD59-A6C34878D82A}">
                    <a16:rowId xmlns="" xmlns:a16="http://schemas.microsoft.com/office/drawing/2014/main" val="3401526967"/>
                  </a:ext>
                </a:extLst>
              </a:tr>
              <a:tr h="364629">
                <a:tc>
                  <a:txBody>
                    <a:bodyPr/>
                    <a:lstStyle/>
                    <a:p>
                      <a:pPr marL="0" marR="0">
                        <a:lnSpc>
                          <a:spcPct val="115000"/>
                        </a:lnSpc>
                        <a:spcBef>
                          <a:spcPts val="0"/>
                        </a:spcBef>
                        <a:spcAft>
                          <a:spcPts val="0"/>
                        </a:spcAft>
                      </a:pPr>
                      <a:r>
                        <a:rPr lang="en-US" sz="1800" dirty="0">
                          <a:effectLst/>
                          <a:latin typeface="Calibri"/>
                          <a:ea typeface="宋体"/>
                          <a:cs typeface="Times New Roman"/>
                        </a:rPr>
                        <a:t>2014</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101,267</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69,925</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69.1%</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$8,079</a:t>
                      </a:r>
                    </a:p>
                  </a:txBody>
                  <a:tcPr marL="68580" marR="68580" marT="0" marB="0"/>
                </a:tc>
                <a:tc>
                  <a:txBody>
                    <a:bodyPr/>
                    <a:lstStyle/>
                    <a:p>
                      <a:pPr marL="0" marR="0" algn="r">
                        <a:lnSpc>
                          <a:spcPct val="115000"/>
                        </a:lnSpc>
                        <a:spcBef>
                          <a:spcPts val="0"/>
                        </a:spcBef>
                        <a:spcAft>
                          <a:spcPts val="0"/>
                        </a:spcAft>
                      </a:pP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20,676</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14,659</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70.9%</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$8,581</a:t>
                      </a:r>
                    </a:p>
                  </a:txBody>
                  <a:tcPr marL="68580" marR="68580" marT="0" marB="0"/>
                </a:tc>
                <a:extLst>
                  <a:ext uri="{0D108BD9-81ED-4DB2-BD59-A6C34878D82A}">
                    <a16:rowId xmlns="" xmlns:a16="http://schemas.microsoft.com/office/drawing/2014/main" val="2466860459"/>
                  </a:ext>
                </a:extLst>
              </a:tr>
              <a:tr h="364629">
                <a:tc>
                  <a:txBody>
                    <a:bodyPr/>
                    <a:lstStyle/>
                    <a:p>
                      <a:pPr marL="0" marR="0">
                        <a:lnSpc>
                          <a:spcPct val="115000"/>
                        </a:lnSpc>
                        <a:spcBef>
                          <a:spcPts val="0"/>
                        </a:spcBef>
                        <a:spcAft>
                          <a:spcPts val="0"/>
                        </a:spcAft>
                      </a:pPr>
                      <a:r>
                        <a:rPr lang="en-US" sz="1800" dirty="0">
                          <a:effectLst/>
                          <a:latin typeface="Calibri"/>
                          <a:ea typeface="宋体"/>
                          <a:cs typeface="Times New Roman"/>
                        </a:rPr>
                        <a:t>2015</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109,299</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75,189</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68.8%</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$7,724</a:t>
                      </a:r>
                    </a:p>
                  </a:txBody>
                  <a:tcPr marL="68580" marR="68580" marT="0" marB="0"/>
                </a:tc>
                <a:tc>
                  <a:txBody>
                    <a:bodyPr/>
                    <a:lstStyle/>
                    <a:p>
                      <a:pPr marL="0" marR="0" algn="r">
                        <a:lnSpc>
                          <a:spcPct val="115000"/>
                        </a:lnSpc>
                        <a:spcBef>
                          <a:spcPts val="0"/>
                        </a:spcBef>
                        <a:spcAft>
                          <a:spcPts val="0"/>
                        </a:spcAft>
                      </a:pP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21,846</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15,565</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71.2%</a:t>
                      </a:r>
                    </a:p>
                  </a:txBody>
                  <a:tcPr marL="68580" marR="68580" marT="0" marB="0"/>
                </a:tc>
                <a:tc>
                  <a:txBody>
                    <a:bodyPr/>
                    <a:lstStyle/>
                    <a:p>
                      <a:pPr marL="0" marR="0" algn="r">
                        <a:lnSpc>
                          <a:spcPct val="115000"/>
                        </a:lnSpc>
                        <a:spcBef>
                          <a:spcPts val="0"/>
                        </a:spcBef>
                        <a:spcAft>
                          <a:spcPts val="0"/>
                        </a:spcAft>
                      </a:pPr>
                      <a:r>
                        <a:rPr lang="en-US" sz="1800" dirty="0">
                          <a:effectLst/>
                          <a:latin typeface="Calibri"/>
                          <a:ea typeface="宋体"/>
                          <a:cs typeface="Times New Roman"/>
                        </a:rPr>
                        <a:t>$8,340</a:t>
                      </a:r>
                    </a:p>
                  </a:txBody>
                  <a:tcPr marL="68580" marR="68580" marT="0" marB="0"/>
                </a:tc>
                <a:extLst>
                  <a:ext uri="{0D108BD9-81ED-4DB2-BD59-A6C34878D82A}">
                    <a16:rowId xmlns="" xmlns:a16="http://schemas.microsoft.com/office/drawing/2014/main" val="4129161937"/>
                  </a:ext>
                </a:extLst>
              </a:tr>
              <a:tr h="441386">
                <a:tc>
                  <a:txBody>
                    <a:bodyPr/>
                    <a:lstStyle/>
                    <a:p>
                      <a:pPr marL="0" marR="0">
                        <a:lnSpc>
                          <a:spcPct val="115000"/>
                        </a:lnSpc>
                        <a:spcBef>
                          <a:spcPts val="0"/>
                        </a:spcBef>
                        <a:spcAft>
                          <a:spcPts val="0"/>
                        </a:spcAft>
                      </a:pPr>
                      <a:r>
                        <a:rPr lang="en-US" sz="1800" dirty="0">
                          <a:effectLst/>
                          <a:latin typeface="Calibri"/>
                          <a:ea typeface="宋体"/>
                          <a:cs typeface="Times New Roman"/>
                        </a:rPr>
                        <a:t>MARC</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14.6%</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14.9%</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0.03%</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1.4%</a:t>
                      </a:r>
                    </a:p>
                  </a:txBody>
                  <a:tcPr marL="68580" marR="68580" marT="0" marB="0"/>
                </a:tc>
                <a:tc>
                  <a:txBody>
                    <a:bodyPr/>
                    <a:lstStyle/>
                    <a:p>
                      <a:pPr marL="0" marR="0" algn="r">
                        <a:lnSpc>
                          <a:spcPct val="115000"/>
                        </a:lnSpc>
                        <a:spcBef>
                          <a:spcPts val="0"/>
                        </a:spcBef>
                        <a:spcAft>
                          <a:spcPts val="0"/>
                        </a:spcAft>
                      </a:pPr>
                      <a:endParaRPr lang="en-US" sz="18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21.9%</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30.2%</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0.2%</a:t>
                      </a:r>
                    </a:p>
                  </a:txBody>
                  <a:tcPr marL="68580" marR="68580" marT="0" marB="0"/>
                </a:tc>
                <a:tc>
                  <a:txBody>
                    <a:bodyPr/>
                    <a:lstStyle/>
                    <a:p>
                      <a:pPr marL="0" marR="0" algn="r">
                        <a:lnSpc>
                          <a:spcPct val="115000"/>
                        </a:lnSpc>
                        <a:spcBef>
                          <a:spcPts val="0"/>
                        </a:spcBef>
                        <a:spcAft>
                          <a:spcPts val="0"/>
                        </a:spcAft>
                      </a:pPr>
                      <a:r>
                        <a:rPr lang="en-US" sz="1800" dirty="0">
                          <a:solidFill>
                            <a:srgbClr val="00B050"/>
                          </a:solidFill>
                          <a:effectLst/>
                          <a:latin typeface="Calibri"/>
                          <a:ea typeface="宋体"/>
                          <a:cs typeface="Times New Roman"/>
                        </a:rPr>
                        <a:t>1.4%</a:t>
                      </a:r>
                    </a:p>
                  </a:txBody>
                  <a:tcPr marL="68580" marR="68580" marT="0" marB="0"/>
                </a:tc>
                <a:extLst>
                  <a:ext uri="{0D108BD9-81ED-4DB2-BD59-A6C34878D82A}">
                    <a16:rowId xmlns="" xmlns:a16="http://schemas.microsoft.com/office/drawing/2014/main" val="1999939979"/>
                  </a:ext>
                </a:extLst>
              </a:tr>
            </a:tbl>
          </a:graphicData>
        </a:graphic>
      </p:graphicFrame>
      <p:cxnSp>
        <p:nvCxnSpPr>
          <p:cNvPr id="10" name="Straight Arrow Connector 9"/>
          <p:cNvCxnSpPr/>
          <p:nvPr/>
        </p:nvCxnSpPr>
        <p:spPr>
          <a:xfrm flipV="1">
            <a:off x="1143000" y="5859816"/>
            <a:ext cx="0" cy="209550"/>
          </a:xfrm>
          <a:prstGeom prst="straightConnector1">
            <a:avLst/>
          </a:prstGeom>
          <a:noFill/>
          <a:ln w="28575" cap="flat" cmpd="sng" algn="ctr">
            <a:solidFill>
              <a:srgbClr val="0FDB53"/>
            </a:solidFill>
            <a:prstDash val="solid"/>
            <a:tailEnd type="arrow"/>
          </a:ln>
          <a:effectLst/>
        </p:spPr>
      </p:cxnSp>
      <p:cxnSp>
        <p:nvCxnSpPr>
          <p:cNvPr id="14" name="Straight Arrow Connector 13"/>
          <p:cNvCxnSpPr/>
          <p:nvPr/>
        </p:nvCxnSpPr>
        <p:spPr>
          <a:xfrm flipV="1">
            <a:off x="4244268" y="5840766"/>
            <a:ext cx="0" cy="209550"/>
          </a:xfrm>
          <a:prstGeom prst="straightConnector1">
            <a:avLst/>
          </a:prstGeom>
          <a:noFill/>
          <a:ln w="28575" cap="flat" cmpd="sng" algn="ctr">
            <a:solidFill>
              <a:srgbClr val="0FDB53"/>
            </a:solidFill>
            <a:prstDash val="solid"/>
            <a:tailEnd type="arrow"/>
          </a:ln>
          <a:effectLst/>
        </p:spPr>
      </p:cxnSp>
      <p:cxnSp>
        <p:nvCxnSpPr>
          <p:cNvPr id="16" name="Straight Arrow Connector 15"/>
          <p:cNvCxnSpPr/>
          <p:nvPr/>
        </p:nvCxnSpPr>
        <p:spPr>
          <a:xfrm flipV="1">
            <a:off x="6243224" y="5840766"/>
            <a:ext cx="0" cy="209550"/>
          </a:xfrm>
          <a:prstGeom prst="straightConnector1">
            <a:avLst/>
          </a:prstGeom>
          <a:noFill/>
          <a:ln w="28575" cap="flat" cmpd="sng" algn="ctr">
            <a:solidFill>
              <a:srgbClr val="0FDB53"/>
            </a:solidFill>
            <a:prstDash val="solid"/>
            <a:tailEnd type="arrow"/>
          </a:ln>
          <a:effectLst/>
        </p:spPr>
      </p:cxnSp>
      <p:cxnSp>
        <p:nvCxnSpPr>
          <p:cNvPr id="17" name="Straight Arrow Connector 16"/>
          <p:cNvCxnSpPr/>
          <p:nvPr/>
        </p:nvCxnSpPr>
        <p:spPr>
          <a:xfrm flipV="1">
            <a:off x="2007834" y="5840766"/>
            <a:ext cx="0" cy="209550"/>
          </a:xfrm>
          <a:prstGeom prst="straightConnector1">
            <a:avLst/>
          </a:prstGeom>
          <a:noFill/>
          <a:ln w="28575" cap="flat" cmpd="sng" algn="ctr">
            <a:solidFill>
              <a:srgbClr val="0FDB53"/>
            </a:solidFill>
            <a:prstDash val="solid"/>
            <a:tailEnd type="arrow"/>
          </a:ln>
          <a:effectLst/>
        </p:spPr>
      </p:cxnSp>
      <p:cxnSp>
        <p:nvCxnSpPr>
          <p:cNvPr id="21" name="Straight Arrow Connector 20"/>
          <p:cNvCxnSpPr/>
          <p:nvPr/>
        </p:nvCxnSpPr>
        <p:spPr>
          <a:xfrm flipV="1">
            <a:off x="5378390" y="5840766"/>
            <a:ext cx="0" cy="209550"/>
          </a:xfrm>
          <a:prstGeom prst="straightConnector1">
            <a:avLst/>
          </a:prstGeom>
          <a:noFill/>
          <a:ln w="28575" cap="flat" cmpd="sng" algn="ctr">
            <a:solidFill>
              <a:srgbClr val="0FDB53"/>
            </a:solidFill>
            <a:prstDash val="solid"/>
            <a:tailEnd type="arrow"/>
          </a:ln>
          <a:effectLst/>
        </p:spPr>
      </p:cxnSp>
      <p:sp>
        <p:nvSpPr>
          <p:cNvPr id="27" name="Rectangle 26"/>
          <p:cNvSpPr/>
          <p:nvPr/>
        </p:nvSpPr>
        <p:spPr>
          <a:xfrm>
            <a:off x="0" y="6231885"/>
            <a:ext cx="9220200" cy="584775"/>
          </a:xfrm>
          <a:prstGeom prst="rect">
            <a:avLst/>
          </a:prstGeom>
        </p:spPr>
        <p:txBody>
          <a:bodyPr wrap="square">
            <a:spAutoFit/>
          </a:bodyPr>
          <a:lstStyle/>
          <a:p>
            <a:r>
              <a:rPr lang="en-US" sz="1600" i="1" dirty="0"/>
              <a:t>Note</a:t>
            </a:r>
            <a:r>
              <a:rPr lang="en-US" sz="1600" dirty="0"/>
              <a:t>: </a:t>
            </a:r>
            <a:r>
              <a:rPr lang="en-US" sz="1600" dirty="0">
                <a:sym typeface="Symbol"/>
              </a:rPr>
              <a:t>MARC</a:t>
            </a:r>
            <a:r>
              <a:rPr lang="en-US" sz="1600" dirty="0"/>
              <a:t>  = Mean Annual Rate of Change, calculated as the ratio of the slope of the linear equation over the corresponding data in 2009. Graphs are omitted to save space.</a:t>
            </a:r>
          </a:p>
        </p:txBody>
      </p:sp>
      <p:cxnSp>
        <p:nvCxnSpPr>
          <p:cNvPr id="13" name="Straight Arrow Connector 12"/>
          <p:cNvCxnSpPr/>
          <p:nvPr/>
        </p:nvCxnSpPr>
        <p:spPr>
          <a:xfrm flipV="1">
            <a:off x="3244790" y="5840766"/>
            <a:ext cx="0" cy="209550"/>
          </a:xfrm>
          <a:prstGeom prst="straightConnector1">
            <a:avLst/>
          </a:prstGeom>
          <a:noFill/>
          <a:ln w="28575" cap="flat" cmpd="sng" algn="ctr">
            <a:solidFill>
              <a:srgbClr val="0FDB53"/>
            </a:solidFill>
            <a:prstDash val="solid"/>
            <a:tailEnd type="arrow"/>
          </a:ln>
          <a:effectLst/>
        </p:spPr>
      </p:cxnSp>
      <p:cxnSp>
        <p:nvCxnSpPr>
          <p:cNvPr id="15" name="Straight Arrow Connector 14"/>
          <p:cNvCxnSpPr/>
          <p:nvPr/>
        </p:nvCxnSpPr>
        <p:spPr>
          <a:xfrm flipV="1">
            <a:off x="7597068" y="5840766"/>
            <a:ext cx="0" cy="209550"/>
          </a:xfrm>
          <a:prstGeom prst="straightConnector1">
            <a:avLst/>
          </a:prstGeom>
          <a:noFill/>
          <a:ln w="28575" cap="flat" cmpd="sng" algn="ctr">
            <a:solidFill>
              <a:srgbClr val="0FDB53"/>
            </a:solidFill>
            <a:prstDash val="solid"/>
            <a:tailEnd type="arrow"/>
          </a:ln>
          <a:effectLst/>
        </p:spPr>
      </p:cxnSp>
      <p:cxnSp>
        <p:nvCxnSpPr>
          <p:cNvPr id="18" name="Straight Arrow Connector 17"/>
          <p:cNvCxnSpPr/>
          <p:nvPr/>
        </p:nvCxnSpPr>
        <p:spPr>
          <a:xfrm flipV="1">
            <a:off x="8561034" y="5840766"/>
            <a:ext cx="0" cy="209550"/>
          </a:xfrm>
          <a:prstGeom prst="straightConnector1">
            <a:avLst/>
          </a:prstGeom>
          <a:noFill/>
          <a:ln w="28575" cap="flat" cmpd="sng" algn="ctr">
            <a:solidFill>
              <a:srgbClr val="0FDB53"/>
            </a:solidFill>
            <a:prstDash val="solid"/>
            <a:tailEnd type="arrow"/>
          </a:ln>
          <a:effectLst/>
        </p:spPr>
      </p:cxnSp>
    </p:spTree>
    <p:extLst>
      <p:ext uri="{BB962C8B-B14F-4D97-AF65-F5344CB8AC3E}">
        <p14:creationId xmlns:p14="http://schemas.microsoft.com/office/powerpoint/2010/main" val="15418414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Employment Rate and Average Wage in 4th Quarter for First Time in College </a:t>
            </a:r>
            <a:r>
              <a:rPr lang="en-US" sz="2400" b="1" dirty="0" smtClean="0">
                <a:solidFill>
                  <a:sysClr val="windowText" lastClr="000000"/>
                </a:solidFill>
              </a:rPr>
              <a:t>Graduates </a:t>
            </a:r>
            <a:r>
              <a:rPr lang="en-US" sz="2400" b="1" dirty="0">
                <a:solidFill>
                  <a:sysClr val="windowText" lastClr="000000"/>
                </a:solidFill>
              </a:rPr>
              <a:t>of </a:t>
            </a:r>
            <a:r>
              <a:rPr lang="en-US" sz="2400" b="1" dirty="0">
                <a:solidFill>
                  <a:schemeClr val="bg1"/>
                </a:solidFill>
              </a:rPr>
              <a:t>2-year Colleges </a:t>
            </a:r>
            <a:r>
              <a:rPr lang="en-US" sz="2400" b="1" dirty="0">
                <a:solidFill>
                  <a:sysClr val="windowText" lastClr="000000"/>
                </a:solidFill>
              </a:rPr>
              <a:t>from </a:t>
            </a:r>
            <a:r>
              <a:rPr lang="en-US" sz="2400" b="1" dirty="0" smtClean="0">
                <a:solidFill>
                  <a:sysClr val="windowText" lastClr="000000"/>
                </a:solidFill>
              </a:rPr>
              <a:t>2009 </a:t>
            </a:r>
            <a:r>
              <a:rPr lang="en-US" sz="2400" b="1" dirty="0">
                <a:solidFill>
                  <a:sysClr val="windowText" lastClr="000000"/>
                </a:solidFill>
              </a:rPr>
              <a:t>to </a:t>
            </a:r>
            <a:r>
              <a:rPr lang="en-US" sz="2400" b="1" dirty="0" smtClean="0">
                <a:solidFill>
                  <a:sysClr val="windowText" lastClr="000000"/>
                </a:solidFill>
              </a:rPr>
              <a:t>2015                           in </a:t>
            </a:r>
            <a:r>
              <a:rPr lang="en-US" sz="2400" b="1" dirty="0">
                <a:solidFill>
                  <a:sysClr val="windowText" lastClr="000000"/>
                </a:solidFill>
              </a:rPr>
              <a:t>State and North Texas</a:t>
            </a:r>
          </a:p>
        </p:txBody>
      </p:sp>
      <p:graphicFrame>
        <p:nvGraphicFramePr>
          <p:cNvPr id="5" name="Chart 4">
            <a:extLst>
              <a:ext uri="{FF2B5EF4-FFF2-40B4-BE49-F238E27FC236}">
                <a16:creationId xmlns="" xmlns:a16="http://schemas.microsoft.com/office/drawing/2014/main" id="{00000000-0008-0000-0000-000007000000}"/>
              </a:ext>
            </a:extLst>
          </p:cNvPr>
          <p:cNvGraphicFramePr/>
          <p:nvPr>
            <p:extLst>
              <p:ext uri="{D42A27DB-BD31-4B8C-83A1-F6EECF244321}">
                <p14:modId xmlns:p14="http://schemas.microsoft.com/office/powerpoint/2010/main" val="1710132703"/>
              </p:ext>
            </p:extLst>
          </p:nvPr>
        </p:nvGraphicFramePr>
        <p:xfrm>
          <a:off x="152400" y="1885632"/>
          <a:ext cx="8839200" cy="48961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9902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400" b="1" dirty="0"/>
              <a:t>Employment Ratio and Average Wage in 4</a:t>
            </a:r>
            <a:r>
              <a:rPr lang="en-US" sz="2400" b="1" baseline="30000" dirty="0"/>
              <a:t>th</a:t>
            </a:r>
            <a:r>
              <a:rPr lang="en-US" sz="2400" b="1" dirty="0"/>
              <a:t> Quarter for First Time in College </a:t>
            </a:r>
            <a:r>
              <a:rPr lang="en-US" sz="2400" b="1" dirty="0" smtClean="0"/>
              <a:t>Graduates </a:t>
            </a:r>
            <a:r>
              <a:rPr lang="en-US" sz="2400" b="1" dirty="0"/>
              <a:t>of </a:t>
            </a:r>
            <a:r>
              <a:rPr lang="en-US" sz="2400" b="1" dirty="0">
                <a:solidFill>
                  <a:schemeClr val="bg1"/>
                </a:solidFill>
              </a:rPr>
              <a:t>4-year Colleges </a:t>
            </a:r>
            <a:r>
              <a:rPr lang="en-US" sz="2400" b="1" dirty="0" smtClean="0"/>
              <a:t>from </a:t>
            </a:r>
            <a:r>
              <a:rPr lang="en-US" sz="2400" b="1" dirty="0"/>
              <a:t>2009 to 2015 </a:t>
            </a:r>
            <a:r>
              <a:rPr lang="en-US" sz="2400" b="1" dirty="0" smtClean="0"/>
              <a:t>                         in </a:t>
            </a:r>
            <a:r>
              <a:rPr lang="en-US" sz="2400" b="1" dirty="0"/>
              <a:t>State and North Texas</a:t>
            </a:r>
          </a:p>
        </p:txBody>
      </p:sp>
      <p:graphicFrame>
        <p:nvGraphicFramePr>
          <p:cNvPr id="3" name="Table 2"/>
          <p:cNvGraphicFramePr>
            <a:graphicFrameLocks noGrp="1"/>
          </p:cNvGraphicFramePr>
          <p:nvPr>
            <p:extLst>
              <p:ext uri="{D42A27DB-BD31-4B8C-83A1-F6EECF244321}">
                <p14:modId xmlns:p14="http://schemas.microsoft.com/office/powerpoint/2010/main" val="842503511"/>
              </p:ext>
            </p:extLst>
          </p:nvPr>
        </p:nvGraphicFramePr>
        <p:xfrm>
          <a:off x="5444" y="1662545"/>
          <a:ext cx="9133111" cy="4504430"/>
        </p:xfrm>
        <a:graphic>
          <a:graphicData uri="http://schemas.openxmlformats.org/drawingml/2006/table">
            <a:tbl>
              <a:tblPr firstRow="1" firstCol="1" bandRow="1">
                <a:tableStyleId>{5C22544A-7EE6-4342-B048-85BDC9FD1C3A}</a:tableStyleId>
              </a:tblPr>
              <a:tblGrid>
                <a:gridCol w="821455">
                  <a:extLst>
                    <a:ext uri="{9D8B030D-6E8A-4147-A177-3AD203B41FA5}">
                      <a16:colId xmlns="" xmlns:a16="http://schemas.microsoft.com/office/drawing/2014/main" val="20000"/>
                    </a:ext>
                  </a:extLst>
                </a:gridCol>
                <a:gridCol w="1019354">
                  <a:extLst>
                    <a:ext uri="{9D8B030D-6E8A-4147-A177-3AD203B41FA5}">
                      <a16:colId xmlns="" xmlns:a16="http://schemas.microsoft.com/office/drawing/2014/main" val="20001"/>
                    </a:ext>
                  </a:extLst>
                </a:gridCol>
                <a:gridCol w="862530">
                  <a:extLst>
                    <a:ext uri="{9D8B030D-6E8A-4147-A177-3AD203B41FA5}">
                      <a16:colId xmlns="" xmlns:a16="http://schemas.microsoft.com/office/drawing/2014/main" val="20002"/>
                    </a:ext>
                  </a:extLst>
                </a:gridCol>
                <a:gridCol w="1182859">
                  <a:extLst>
                    <a:ext uri="{9D8B030D-6E8A-4147-A177-3AD203B41FA5}">
                      <a16:colId xmlns="" xmlns:a16="http://schemas.microsoft.com/office/drawing/2014/main" val="20003"/>
                    </a:ext>
                  </a:extLst>
                </a:gridCol>
                <a:gridCol w="1047079">
                  <a:extLst>
                    <a:ext uri="{9D8B030D-6E8A-4147-A177-3AD203B41FA5}">
                      <a16:colId xmlns="" xmlns:a16="http://schemas.microsoft.com/office/drawing/2014/main" val="20004"/>
                    </a:ext>
                  </a:extLst>
                </a:gridCol>
                <a:gridCol w="164786">
                  <a:extLst>
                    <a:ext uri="{9D8B030D-6E8A-4147-A177-3AD203B41FA5}">
                      <a16:colId xmlns="" xmlns:a16="http://schemas.microsoft.com/office/drawing/2014/main" val="20005"/>
                    </a:ext>
                  </a:extLst>
                </a:gridCol>
                <a:gridCol w="997935">
                  <a:extLst>
                    <a:ext uri="{9D8B030D-6E8A-4147-A177-3AD203B41FA5}">
                      <a16:colId xmlns="" xmlns:a16="http://schemas.microsoft.com/office/drawing/2014/main" val="20006"/>
                    </a:ext>
                  </a:extLst>
                </a:gridCol>
                <a:gridCol w="838200">
                  <a:extLst>
                    <a:ext uri="{9D8B030D-6E8A-4147-A177-3AD203B41FA5}">
                      <a16:colId xmlns="" xmlns:a16="http://schemas.microsoft.com/office/drawing/2014/main" val="20007"/>
                    </a:ext>
                  </a:extLst>
                </a:gridCol>
                <a:gridCol w="1257968">
                  <a:extLst>
                    <a:ext uri="{9D8B030D-6E8A-4147-A177-3AD203B41FA5}">
                      <a16:colId xmlns="" xmlns:a16="http://schemas.microsoft.com/office/drawing/2014/main" val="20008"/>
                    </a:ext>
                  </a:extLst>
                </a:gridCol>
                <a:gridCol w="940945">
                  <a:extLst>
                    <a:ext uri="{9D8B030D-6E8A-4147-A177-3AD203B41FA5}">
                      <a16:colId xmlns="" xmlns:a16="http://schemas.microsoft.com/office/drawing/2014/main" val="20009"/>
                    </a:ext>
                  </a:extLst>
                </a:gridCol>
              </a:tblGrid>
              <a:tr h="434508">
                <a:tc rowSpan="2">
                  <a:txBody>
                    <a:bodyPr/>
                    <a:lstStyle/>
                    <a:p>
                      <a:pPr marL="0" marR="0" algn="ctr">
                        <a:lnSpc>
                          <a:spcPct val="115000"/>
                        </a:lnSpc>
                        <a:spcBef>
                          <a:spcPts val="600"/>
                        </a:spcBef>
                        <a:spcAft>
                          <a:spcPts val="0"/>
                        </a:spcAft>
                      </a:pPr>
                      <a:r>
                        <a:rPr lang="en-US" sz="1800" dirty="0">
                          <a:effectLst/>
                        </a:rPr>
                        <a:t> </a:t>
                      </a:r>
                    </a:p>
                    <a:p>
                      <a:pPr marL="0" marR="0">
                        <a:lnSpc>
                          <a:spcPct val="115000"/>
                        </a:lnSpc>
                        <a:spcBef>
                          <a:spcPts val="600"/>
                        </a:spcBef>
                        <a:spcAft>
                          <a:spcPts val="0"/>
                        </a:spcAft>
                      </a:pPr>
                      <a:r>
                        <a:rPr lang="en-US" sz="1800" dirty="0">
                          <a:effectLst/>
                        </a:rPr>
                        <a:t>Year/</a:t>
                      </a:r>
                      <a:r>
                        <a:rPr lang="en-US" sz="1800" dirty="0">
                          <a:effectLst/>
                          <a:sym typeface="Symbol"/>
                        </a:rPr>
                        <a:t></a:t>
                      </a:r>
                      <a:endParaRPr lang="en-US" sz="1800" dirty="0">
                        <a:effectLst/>
                        <a:latin typeface="Calibri"/>
                        <a:ea typeface="宋体"/>
                        <a:cs typeface="Times New Roman"/>
                      </a:endParaRPr>
                    </a:p>
                  </a:txBody>
                  <a:tcPr marL="68580" marR="68580" marT="0" marB="0"/>
                </a:tc>
                <a:tc gridSpan="4">
                  <a:txBody>
                    <a:bodyPr/>
                    <a:lstStyle/>
                    <a:p>
                      <a:pPr marL="0" marR="0" algn="ctr">
                        <a:lnSpc>
                          <a:spcPct val="115000"/>
                        </a:lnSpc>
                        <a:spcBef>
                          <a:spcPts val="600"/>
                        </a:spcBef>
                        <a:spcAft>
                          <a:spcPts val="0"/>
                        </a:spcAft>
                      </a:pPr>
                      <a:r>
                        <a:rPr lang="en-US" sz="1800" dirty="0">
                          <a:effectLst/>
                        </a:rPr>
                        <a:t>State 4-year Colleges</a:t>
                      </a:r>
                      <a:endParaRPr lang="en-US" sz="1800" dirty="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600"/>
                        </a:spcBef>
                        <a:spcAft>
                          <a:spcPts val="0"/>
                        </a:spcAft>
                      </a:pPr>
                      <a:r>
                        <a:rPr lang="en-US" sz="1800">
                          <a:effectLst/>
                        </a:rPr>
                        <a:t> </a:t>
                      </a:r>
                      <a:endParaRPr lang="en-US" sz="1800">
                        <a:effectLst/>
                        <a:latin typeface="Calibri"/>
                        <a:ea typeface="宋体"/>
                        <a:cs typeface="Times New Roman"/>
                      </a:endParaRPr>
                    </a:p>
                  </a:txBody>
                  <a:tcPr marL="68580" marR="68580" marT="0" marB="0"/>
                </a:tc>
                <a:tc gridSpan="4">
                  <a:txBody>
                    <a:bodyPr/>
                    <a:lstStyle/>
                    <a:p>
                      <a:pPr marL="0" marR="0" algn="ctr">
                        <a:lnSpc>
                          <a:spcPct val="115000"/>
                        </a:lnSpc>
                        <a:spcBef>
                          <a:spcPts val="600"/>
                        </a:spcBef>
                        <a:spcAft>
                          <a:spcPts val="0"/>
                        </a:spcAft>
                      </a:pPr>
                      <a:r>
                        <a:rPr lang="en-US" sz="1800" dirty="0">
                          <a:effectLst/>
                        </a:rPr>
                        <a:t>North Texas 4-year Colleges</a:t>
                      </a:r>
                      <a:endParaRPr lang="en-US" sz="1800" dirty="0">
                        <a:effectLst/>
                        <a:latin typeface="Calibri"/>
                        <a:ea typeface="宋体"/>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960852">
                <a:tc vMerge="1">
                  <a:txBody>
                    <a:bodyPr/>
                    <a:lstStyle/>
                    <a:p>
                      <a:endParaRPr lang="en-US"/>
                    </a:p>
                  </a:txBody>
                  <a:tcPr/>
                </a:tc>
                <a:tc>
                  <a:txBody>
                    <a:bodyPr/>
                    <a:lstStyle/>
                    <a:p>
                      <a:pPr marL="0" marR="0">
                        <a:lnSpc>
                          <a:spcPct val="115000"/>
                        </a:lnSpc>
                        <a:spcBef>
                          <a:spcPts val="200"/>
                        </a:spcBef>
                        <a:spcAft>
                          <a:spcPts val="0"/>
                        </a:spcAft>
                      </a:pPr>
                      <a:r>
                        <a:rPr lang="en-US" sz="1500" dirty="0">
                          <a:effectLst/>
                        </a:rPr>
                        <a:t>Total Graduates</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All Working</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4th </a:t>
                      </a:r>
                      <a:r>
                        <a:rPr lang="en-US" sz="1500" dirty="0" err="1">
                          <a:effectLst/>
                        </a:rPr>
                        <a:t>Qtr</a:t>
                      </a:r>
                      <a:r>
                        <a:rPr lang="en-US" sz="1500" dirty="0">
                          <a:effectLst/>
                        </a:rPr>
                        <a:t> </a:t>
                      </a:r>
                    </a:p>
                    <a:p>
                      <a:pPr marL="0" marR="0">
                        <a:lnSpc>
                          <a:spcPct val="115000"/>
                        </a:lnSpc>
                        <a:spcBef>
                          <a:spcPts val="200"/>
                        </a:spcBef>
                        <a:spcAft>
                          <a:spcPts val="0"/>
                        </a:spcAft>
                      </a:pPr>
                      <a:r>
                        <a:rPr lang="en-US" sz="1500" dirty="0">
                          <a:effectLst/>
                        </a:rPr>
                        <a:t>Employment Rate</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4th </a:t>
                      </a:r>
                      <a:r>
                        <a:rPr lang="en-US" sz="1500" dirty="0" err="1">
                          <a:effectLst/>
                        </a:rPr>
                        <a:t>Qtr</a:t>
                      </a:r>
                      <a:r>
                        <a:rPr lang="en-US" sz="1500" dirty="0">
                          <a:effectLst/>
                        </a:rPr>
                        <a:t> </a:t>
                      </a:r>
                    </a:p>
                    <a:p>
                      <a:pPr marL="0" marR="0">
                        <a:lnSpc>
                          <a:spcPct val="115000"/>
                        </a:lnSpc>
                        <a:spcBef>
                          <a:spcPts val="200"/>
                        </a:spcBef>
                        <a:spcAft>
                          <a:spcPts val="0"/>
                        </a:spcAft>
                      </a:pPr>
                      <a:r>
                        <a:rPr lang="en-US" sz="1500" dirty="0">
                          <a:effectLst/>
                        </a:rPr>
                        <a:t>Mean Wage </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 </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Total Graduates</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All Working</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4th </a:t>
                      </a:r>
                      <a:r>
                        <a:rPr lang="en-US" sz="1500" dirty="0" err="1">
                          <a:effectLst/>
                        </a:rPr>
                        <a:t>Qtr</a:t>
                      </a:r>
                      <a:r>
                        <a:rPr lang="en-US" sz="1500" dirty="0">
                          <a:effectLst/>
                        </a:rPr>
                        <a:t> </a:t>
                      </a:r>
                    </a:p>
                    <a:p>
                      <a:pPr marL="0" marR="0">
                        <a:lnSpc>
                          <a:spcPct val="115000"/>
                        </a:lnSpc>
                        <a:spcBef>
                          <a:spcPts val="200"/>
                        </a:spcBef>
                        <a:spcAft>
                          <a:spcPts val="0"/>
                        </a:spcAft>
                      </a:pPr>
                      <a:r>
                        <a:rPr lang="en-US" sz="1500" dirty="0">
                          <a:effectLst/>
                        </a:rPr>
                        <a:t>Employment Rate</a:t>
                      </a:r>
                      <a:endParaRPr lang="en-US" sz="1500" dirty="0">
                        <a:effectLst/>
                        <a:latin typeface="Calibri"/>
                        <a:ea typeface="宋体"/>
                        <a:cs typeface="Times New Roman"/>
                      </a:endParaRPr>
                    </a:p>
                  </a:txBody>
                  <a:tcPr marL="68580" marR="68580" marT="0" marB="0"/>
                </a:tc>
                <a:tc>
                  <a:txBody>
                    <a:bodyPr/>
                    <a:lstStyle/>
                    <a:p>
                      <a:pPr marL="0" marR="0">
                        <a:lnSpc>
                          <a:spcPct val="115000"/>
                        </a:lnSpc>
                        <a:spcBef>
                          <a:spcPts val="200"/>
                        </a:spcBef>
                        <a:spcAft>
                          <a:spcPts val="0"/>
                        </a:spcAft>
                      </a:pPr>
                      <a:r>
                        <a:rPr lang="en-US" sz="1500" dirty="0">
                          <a:effectLst/>
                        </a:rPr>
                        <a:t>4th </a:t>
                      </a:r>
                      <a:r>
                        <a:rPr lang="en-US" sz="1500" dirty="0" err="1">
                          <a:effectLst/>
                        </a:rPr>
                        <a:t>Qtr</a:t>
                      </a:r>
                      <a:r>
                        <a:rPr lang="en-US" sz="1500" dirty="0">
                          <a:effectLst/>
                        </a:rPr>
                        <a:t> </a:t>
                      </a:r>
                    </a:p>
                    <a:p>
                      <a:pPr marL="0" marR="0">
                        <a:lnSpc>
                          <a:spcPct val="115000"/>
                        </a:lnSpc>
                        <a:spcBef>
                          <a:spcPts val="200"/>
                        </a:spcBef>
                        <a:spcAft>
                          <a:spcPts val="600"/>
                        </a:spcAft>
                      </a:pPr>
                      <a:r>
                        <a:rPr lang="en-US" sz="1500" dirty="0">
                          <a:effectLst/>
                        </a:rPr>
                        <a:t>Mean Wage </a:t>
                      </a:r>
                      <a:endParaRPr lang="en-US" sz="1500" dirty="0">
                        <a:effectLst/>
                        <a:latin typeface="Calibri"/>
                        <a:ea typeface="宋体"/>
                        <a:cs typeface="Times New Roman"/>
                      </a:endParaRPr>
                    </a:p>
                  </a:txBody>
                  <a:tcPr marL="68580" marR="68580" marT="0" marB="0"/>
                </a:tc>
                <a:extLst>
                  <a:ext uri="{0D108BD9-81ED-4DB2-BD59-A6C34878D82A}">
                    <a16:rowId xmlns="" xmlns:a16="http://schemas.microsoft.com/office/drawing/2014/main" val="10001"/>
                  </a:ext>
                </a:extLst>
              </a:tr>
              <a:tr h="337877">
                <a:tc>
                  <a:txBody>
                    <a:bodyPr/>
                    <a:lstStyle/>
                    <a:p>
                      <a:pPr marL="0" marR="0">
                        <a:lnSpc>
                          <a:spcPct val="115000"/>
                        </a:lnSpc>
                        <a:spcBef>
                          <a:spcPts val="0"/>
                        </a:spcBef>
                        <a:spcAft>
                          <a:spcPts val="0"/>
                        </a:spcAft>
                      </a:pPr>
                      <a:r>
                        <a:rPr lang="en-US" sz="1800" dirty="0">
                          <a:effectLst/>
                        </a:rPr>
                        <a:t>2009</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114,582</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82,831</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72.3%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$9,898</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 </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24,860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18,577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74.7%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$10,003</a:t>
                      </a:r>
                    </a:p>
                  </a:txBody>
                  <a:tcPr marL="68580" marR="68580" marT="0" marB="0"/>
                </a:tc>
                <a:extLst>
                  <a:ext uri="{0D108BD9-81ED-4DB2-BD59-A6C34878D82A}">
                    <a16:rowId xmlns="" xmlns:a16="http://schemas.microsoft.com/office/drawing/2014/main" val="2086937505"/>
                  </a:ext>
                </a:extLst>
              </a:tr>
              <a:tr h="337877">
                <a:tc>
                  <a:txBody>
                    <a:bodyPr/>
                    <a:lstStyle/>
                    <a:p>
                      <a:pPr marL="0" marR="0">
                        <a:lnSpc>
                          <a:spcPct val="115000"/>
                        </a:lnSpc>
                        <a:spcBef>
                          <a:spcPts val="0"/>
                        </a:spcBef>
                        <a:spcAft>
                          <a:spcPts val="0"/>
                        </a:spcAft>
                      </a:pPr>
                      <a:r>
                        <a:rPr lang="en-US" sz="1800" dirty="0">
                          <a:effectLst/>
                        </a:rPr>
                        <a:t>2010</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118,609</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84,832</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71.5%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$9,894</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 </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25,575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18,835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73.6%</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$10,141</a:t>
                      </a:r>
                    </a:p>
                  </a:txBody>
                  <a:tcPr marL="68580" marR="68580" marT="0" marB="0"/>
                </a:tc>
                <a:extLst>
                  <a:ext uri="{0D108BD9-81ED-4DB2-BD59-A6C34878D82A}">
                    <a16:rowId xmlns="" xmlns:a16="http://schemas.microsoft.com/office/drawing/2014/main" val="10003"/>
                  </a:ext>
                </a:extLst>
              </a:tr>
              <a:tr h="337877">
                <a:tc>
                  <a:txBody>
                    <a:bodyPr/>
                    <a:lstStyle/>
                    <a:p>
                      <a:pPr marL="0" marR="0">
                        <a:lnSpc>
                          <a:spcPct val="115000"/>
                        </a:lnSpc>
                        <a:spcBef>
                          <a:spcPts val="600"/>
                        </a:spcBef>
                        <a:spcAft>
                          <a:spcPts val="0"/>
                        </a:spcAft>
                      </a:pPr>
                      <a:r>
                        <a:rPr lang="en-US" sz="1800" dirty="0">
                          <a:effectLst/>
                        </a:rPr>
                        <a:t>2011</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123,998</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87,649</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70.7%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$9,857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 </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27,903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20,577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73.7%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$10,325</a:t>
                      </a:r>
                    </a:p>
                  </a:txBody>
                  <a:tcPr marL="68580" marR="68580" marT="0" marB="0"/>
                </a:tc>
                <a:extLst>
                  <a:ext uri="{0D108BD9-81ED-4DB2-BD59-A6C34878D82A}">
                    <a16:rowId xmlns="" xmlns:a16="http://schemas.microsoft.com/office/drawing/2014/main" val="3164197266"/>
                  </a:ext>
                </a:extLst>
              </a:tr>
              <a:tr h="337877">
                <a:tc>
                  <a:txBody>
                    <a:bodyPr/>
                    <a:lstStyle/>
                    <a:p>
                      <a:pPr marL="0" marR="0">
                        <a:lnSpc>
                          <a:spcPct val="115000"/>
                        </a:lnSpc>
                        <a:spcBef>
                          <a:spcPts val="600"/>
                        </a:spcBef>
                        <a:spcAft>
                          <a:spcPts val="0"/>
                        </a:spcAft>
                      </a:pPr>
                      <a:r>
                        <a:rPr lang="en-US" sz="1800" dirty="0">
                          <a:effectLst/>
                        </a:rPr>
                        <a:t>2012</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129,203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92,081</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71.3%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$10,484</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 </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30,200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22,106</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73.2%</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$10,894</a:t>
                      </a:r>
                    </a:p>
                  </a:txBody>
                  <a:tcPr marL="68580" marR="68580" marT="0" marB="0"/>
                </a:tc>
                <a:extLst>
                  <a:ext uri="{0D108BD9-81ED-4DB2-BD59-A6C34878D82A}">
                    <a16:rowId xmlns="" xmlns:a16="http://schemas.microsoft.com/office/drawing/2014/main" val="10005"/>
                  </a:ext>
                </a:extLst>
              </a:tr>
              <a:tr h="337877">
                <a:tc>
                  <a:txBody>
                    <a:bodyPr/>
                    <a:lstStyle/>
                    <a:p>
                      <a:pPr marL="0" marR="0">
                        <a:lnSpc>
                          <a:spcPct val="115000"/>
                        </a:lnSpc>
                        <a:spcBef>
                          <a:spcPts val="0"/>
                        </a:spcBef>
                        <a:spcAft>
                          <a:spcPts val="0"/>
                        </a:spcAft>
                      </a:pPr>
                      <a:r>
                        <a:rPr lang="en-US" sz="1800" dirty="0">
                          <a:effectLst/>
                          <a:latin typeface="Calibri"/>
                          <a:ea typeface="宋体"/>
                          <a:cs typeface="Times New Roman"/>
                        </a:rPr>
                        <a:t>2013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135,651</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97,714</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71.5%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$11,290</a:t>
                      </a:r>
                    </a:p>
                  </a:txBody>
                  <a:tcPr marL="68580" marR="68580" marT="0" marB="0"/>
                </a:tc>
                <a:tc>
                  <a:txBody>
                    <a:bodyPr/>
                    <a:lstStyle/>
                    <a:p>
                      <a:pPr marL="0" marR="0" algn="r">
                        <a:lnSpc>
                          <a:spcPct val="115000"/>
                        </a:lnSpc>
                        <a:spcBef>
                          <a:spcPts val="0"/>
                        </a:spcBef>
                        <a:spcAft>
                          <a:spcPts val="0"/>
                        </a:spcAft>
                      </a:pPr>
                      <a:endParaRPr lang="en-US" sz="1700" dirty="0">
                        <a:effectLst/>
                        <a:latin typeface="+mn-lt"/>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32,077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23,556</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73.4%</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$11,658</a:t>
                      </a:r>
                    </a:p>
                  </a:txBody>
                  <a:tcPr marL="68580" marR="68580" marT="0" marB="0"/>
                </a:tc>
                <a:extLst>
                  <a:ext uri="{0D108BD9-81ED-4DB2-BD59-A6C34878D82A}">
                    <a16:rowId xmlns="" xmlns:a16="http://schemas.microsoft.com/office/drawing/2014/main" val="2927420985"/>
                  </a:ext>
                </a:extLst>
              </a:tr>
              <a:tr h="279981">
                <a:tc>
                  <a:txBody>
                    <a:bodyPr/>
                    <a:lstStyle/>
                    <a:p>
                      <a:pPr marL="0" marR="0">
                        <a:lnSpc>
                          <a:spcPct val="115000"/>
                        </a:lnSpc>
                        <a:spcBef>
                          <a:spcPts val="0"/>
                        </a:spcBef>
                        <a:spcAft>
                          <a:spcPts val="0"/>
                        </a:spcAft>
                      </a:pPr>
                      <a:r>
                        <a:rPr lang="en-US" sz="1800" dirty="0">
                          <a:effectLst/>
                          <a:latin typeface="Calibri"/>
                          <a:ea typeface="宋体"/>
                          <a:cs typeface="Times New Roman"/>
                        </a:rPr>
                        <a:t>2014</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141,105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99,255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70.3%</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$11,633</a:t>
                      </a:r>
                    </a:p>
                  </a:txBody>
                  <a:tcPr marL="68580" marR="68580" marT="0" marB="0"/>
                </a:tc>
                <a:tc>
                  <a:txBody>
                    <a:bodyPr/>
                    <a:lstStyle/>
                    <a:p>
                      <a:pPr marL="0" marR="0" algn="r">
                        <a:lnSpc>
                          <a:spcPct val="115000"/>
                        </a:lnSpc>
                        <a:spcBef>
                          <a:spcPts val="0"/>
                        </a:spcBef>
                        <a:spcAft>
                          <a:spcPts val="0"/>
                        </a:spcAft>
                      </a:pPr>
                      <a:endParaRPr lang="en-US" sz="1700" dirty="0">
                        <a:effectLst/>
                        <a:latin typeface="+mn-lt"/>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32,990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23,992</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72.7%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$12,215</a:t>
                      </a:r>
                    </a:p>
                  </a:txBody>
                  <a:tcPr marL="68580" marR="68580" marT="0" marB="0"/>
                </a:tc>
                <a:extLst>
                  <a:ext uri="{0D108BD9-81ED-4DB2-BD59-A6C34878D82A}">
                    <a16:rowId xmlns="" xmlns:a16="http://schemas.microsoft.com/office/drawing/2014/main" val="3571015363"/>
                  </a:ext>
                </a:extLst>
              </a:tr>
              <a:tr h="279981">
                <a:tc>
                  <a:txBody>
                    <a:bodyPr/>
                    <a:lstStyle/>
                    <a:p>
                      <a:pPr marL="0" marR="0">
                        <a:lnSpc>
                          <a:spcPct val="115000"/>
                        </a:lnSpc>
                        <a:spcBef>
                          <a:spcPts val="0"/>
                        </a:spcBef>
                        <a:spcAft>
                          <a:spcPts val="0"/>
                        </a:spcAft>
                      </a:pPr>
                      <a:r>
                        <a:rPr lang="en-US" sz="1800" dirty="0">
                          <a:effectLst/>
                          <a:latin typeface="Calibri"/>
                          <a:ea typeface="宋体"/>
                          <a:cs typeface="Times New Roman"/>
                        </a:rPr>
                        <a:t>2015</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147,620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103,289</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70.0%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$11,429</a:t>
                      </a:r>
                    </a:p>
                  </a:txBody>
                  <a:tcPr marL="68580" marR="68580" marT="0" marB="0"/>
                </a:tc>
                <a:tc>
                  <a:txBody>
                    <a:bodyPr/>
                    <a:lstStyle/>
                    <a:p>
                      <a:pPr marL="0" marR="0" algn="r">
                        <a:lnSpc>
                          <a:spcPct val="115000"/>
                        </a:lnSpc>
                        <a:spcBef>
                          <a:spcPts val="0"/>
                        </a:spcBef>
                        <a:spcAft>
                          <a:spcPts val="0"/>
                        </a:spcAft>
                      </a:pPr>
                      <a:endParaRPr lang="en-US" sz="1700" dirty="0">
                        <a:effectLst/>
                        <a:latin typeface="+mn-lt"/>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35,677</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25,600</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71.8%</a:t>
                      </a:r>
                    </a:p>
                  </a:txBody>
                  <a:tcPr marL="68580" marR="68580" marT="0" marB="0"/>
                </a:tc>
                <a:tc>
                  <a:txBody>
                    <a:bodyPr/>
                    <a:lstStyle/>
                    <a:p>
                      <a:pPr marL="0" marR="0" algn="r">
                        <a:lnSpc>
                          <a:spcPct val="115000"/>
                        </a:lnSpc>
                        <a:spcBef>
                          <a:spcPts val="0"/>
                        </a:spcBef>
                        <a:spcAft>
                          <a:spcPts val="0"/>
                        </a:spcAft>
                      </a:pPr>
                      <a:r>
                        <a:rPr lang="en-US" sz="1700" dirty="0">
                          <a:effectLst/>
                          <a:latin typeface="+mn-lt"/>
                          <a:ea typeface="宋体"/>
                          <a:cs typeface="Times New Roman"/>
                        </a:rPr>
                        <a:t>$12,140</a:t>
                      </a:r>
                    </a:p>
                  </a:txBody>
                  <a:tcPr marL="68580" marR="68580" marT="0" marB="0"/>
                </a:tc>
                <a:extLst>
                  <a:ext uri="{0D108BD9-81ED-4DB2-BD59-A6C34878D82A}">
                    <a16:rowId xmlns="" xmlns:a16="http://schemas.microsoft.com/office/drawing/2014/main" val="1648150145"/>
                  </a:ext>
                </a:extLst>
              </a:tr>
              <a:tr h="788749">
                <a:tc>
                  <a:txBody>
                    <a:bodyPr/>
                    <a:lstStyle/>
                    <a:p>
                      <a:pPr marL="0" marR="0">
                        <a:lnSpc>
                          <a:spcPct val="115000"/>
                        </a:lnSpc>
                        <a:spcBef>
                          <a:spcPts val="0"/>
                        </a:spcBef>
                        <a:spcAft>
                          <a:spcPts val="0"/>
                        </a:spcAft>
                      </a:pPr>
                      <a:r>
                        <a:rPr lang="en-US" sz="1800" dirty="0">
                          <a:effectLst/>
                          <a:sym typeface="Symbol"/>
                        </a:rPr>
                        <a:t>MARC</a:t>
                      </a:r>
                      <a:endParaRPr lang="en-US" sz="18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5.2%</a:t>
                      </a:r>
                      <a:endParaRPr lang="en-US" sz="17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4.6%</a:t>
                      </a:r>
                      <a:endParaRPr lang="en-US" sz="17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FF0000"/>
                          </a:solidFill>
                          <a:effectLst/>
                        </a:rPr>
                        <a:t>   0.3%</a:t>
                      </a:r>
                      <a:endParaRPr lang="en-US" sz="1700" dirty="0">
                        <a:solidFill>
                          <a:srgbClr val="FF000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3.7%</a:t>
                      </a:r>
                      <a:endParaRPr lang="en-US" sz="17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effectLst/>
                        </a:rPr>
                        <a:t> </a:t>
                      </a:r>
                      <a:endParaRPr lang="en-US" sz="1700" dirty="0">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8.2%</a:t>
                      </a:r>
                      <a:endParaRPr lang="en-US" sz="17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7.2%</a:t>
                      </a:r>
                      <a:endParaRPr lang="en-US" sz="1700" dirty="0">
                        <a:solidFill>
                          <a:srgbClr val="00B05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a:t>
                      </a:r>
                      <a:r>
                        <a:rPr lang="en-US" sz="1700" dirty="0">
                          <a:solidFill>
                            <a:srgbClr val="FF3300"/>
                          </a:solidFill>
                          <a:effectLst/>
                        </a:rPr>
                        <a:t>0.4%</a:t>
                      </a:r>
                      <a:endParaRPr lang="en-US" sz="1700" dirty="0">
                        <a:solidFill>
                          <a:srgbClr val="FF3300"/>
                        </a:solidFill>
                        <a:effectLst/>
                        <a:latin typeface="Calibri"/>
                        <a:ea typeface="宋体"/>
                        <a:cs typeface="Times New Roman"/>
                      </a:endParaRPr>
                    </a:p>
                  </a:txBody>
                  <a:tcPr marL="68580" marR="68580" marT="0" marB="0"/>
                </a:tc>
                <a:tc>
                  <a:txBody>
                    <a:bodyPr/>
                    <a:lstStyle/>
                    <a:p>
                      <a:pPr marL="0" marR="0" algn="r">
                        <a:lnSpc>
                          <a:spcPct val="115000"/>
                        </a:lnSpc>
                        <a:spcBef>
                          <a:spcPts val="0"/>
                        </a:spcBef>
                        <a:spcAft>
                          <a:spcPts val="0"/>
                        </a:spcAft>
                      </a:pPr>
                      <a:r>
                        <a:rPr lang="en-US" sz="1700" dirty="0">
                          <a:solidFill>
                            <a:srgbClr val="00B050"/>
                          </a:solidFill>
                          <a:effectLst/>
                        </a:rPr>
                        <a:t>   4.5%</a:t>
                      </a:r>
                      <a:endParaRPr lang="en-US" sz="1700" dirty="0">
                        <a:solidFill>
                          <a:srgbClr val="00B050"/>
                        </a:solidFill>
                        <a:effectLst/>
                        <a:latin typeface="Calibri"/>
                        <a:ea typeface="宋体"/>
                        <a:cs typeface="Times New Roman"/>
                      </a:endParaRPr>
                    </a:p>
                  </a:txBody>
                  <a:tcPr marL="68580" marR="68580" marT="0" marB="0"/>
                </a:tc>
                <a:extLst>
                  <a:ext uri="{0D108BD9-81ED-4DB2-BD59-A6C34878D82A}">
                    <a16:rowId xmlns="" xmlns:a16="http://schemas.microsoft.com/office/drawing/2014/main" val="10006"/>
                  </a:ext>
                </a:extLst>
              </a:tr>
            </a:tbl>
          </a:graphicData>
        </a:graphic>
      </p:graphicFrame>
      <p:cxnSp>
        <p:nvCxnSpPr>
          <p:cNvPr id="18" name="Straight Arrow Connector 17"/>
          <p:cNvCxnSpPr/>
          <p:nvPr/>
        </p:nvCxnSpPr>
        <p:spPr>
          <a:xfrm flipV="1">
            <a:off x="8578790" y="5393738"/>
            <a:ext cx="0" cy="209550"/>
          </a:xfrm>
          <a:prstGeom prst="straightConnector1">
            <a:avLst/>
          </a:prstGeom>
          <a:noFill/>
          <a:ln w="28575" cap="flat" cmpd="sng" algn="ctr">
            <a:solidFill>
              <a:srgbClr val="0FDB53"/>
            </a:solidFill>
            <a:prstDash val="solid"/>
            <a:tailEnd type="arrow"/>
          </a:ln>
          <a:effectLst/>
        </p:spPr>
      </p:cxnSp>
      <p:sp>
        <p:nvSpPr>
          <p:cNvPr id="27" name="Rectangle 26"/>
          <p:cNvSpPr/>
          <p:nvPr/>
        </p:nvSpPr>
        <p:spPr>
          <a:xfrm>
            <a:off x="0" y="6231885"/>
            <a:ext cx="9220200" cy="584775"/>
          </a:xfrm>
          <a:prstGeom prst="rect">
            <a:avLst/>
          </a:prstGeom>
        </p:spPr>
        <p:txBody>
          <a:bodyPr wrap="square">
            <a:spAutoFit/>
          </a:bodyPr>
          <a:lstStyle/>
          <a:p>
            <a:r>
              <a:rPr lang="en-US" sz="1600" i="1" dirty="0"/>
              <a:t>Note</a:t>
            </a:r>
            <a:r>
              <a:rPr lang="en-US" sz="1600" dirty="0"/>
              <a:t>: </a:t>
            </a:r>
            <a:r>
              <a:rPr lang="en-US" sz="1600" dirty="0">
                <a:sym typeface="Symbol"/>
              </a:rPr>
              <a:t>MARC</a:t>
            </a:r>
            <a:r>
              <a:rPr lang="en-US" sz="1600" dirty="0"/>
              <a:t>  = Mean Annual Rate of Change, calculated as the ratio of the slope of the linear equation over the corresponding data in 2009. Graphs are omitted to save space.</a:t>
            </a:r>
          </a:p>
        </p:txBody>
      </p:sp>
      <p:cxnSp>
        <p:nvCxnSpPr>
          <p:cNvPr id="15" name="Straight Arrow Connector 14">
            <a:extLst>
              <a:ext uri="{FF2B5EF4-FFF2-40B4-BE49-F238E27FC236}">
                <a16:creationId xmlns="" xmlns:a16="http://schemas.microsoft.com/office/drawing/2014/main" id="{17DC0707-711F-455A-95B6-D13ABEFD77FC}"/>
              </a:ext>
            </a:extLst>
          </p:cNvPr>
          <p:cNvCxnSpPr/>
          <p:nvPr/>
        </p:nvCxnSpPr>
        <p:spPr>
          <a:xfrm flipV="1">
            <a:off x="1268766" y="5393738"/>
            <a:ext cx="0" cy="209550"/>
          </a:xfrm>
          <a:prstGeom prst="straightConnector1">
            <a:avLst/>
          </a:prstGeom>
          <a:noFill/>
          <a:ln w="28575" cap="flat" cmpd="sng" algn="ctr">
            <a:solidFill>
              <a:srgbClr val="0FDB53"/>
            </a:solidFill>
            <a:prstDash val="solid"/>
            <a:tailEnd type="arrow"/>
          </a:ln>
          <a:effectLst/>
        </p:spPr>
      </p:cxnSp>
      <p:cxnSp>
        <p:nvCxnSpPr>
          <p:cNvPr id="16" name="Straight Arrow Connector 15">
            <a:extLst>
              <a:ext uri="{FF2B5EF4-FFF2-40B4-BE49-F238E27FC236}">
                <a16:creationId xmlns="" xmlns:a16="http://schemas.microsoft.com/office/drawing/2014/main" id="{B9AAE1B8-D74E-444D-9702-F51073AD9EFD}"/>
              </a:ext>
            </a:extLst>
          </p:cNvPr>
          <p:cNvCxnSpPr/>
          <p:nvPr/>
        </p:nvCxnSpPr>
        <p:spPr>
          <a:xfrm flipV="1">
            <a:off x="2133600" y="5393738"/>
            <a:ext cx="0" cy="209550"/>
          </a:xfrm>
          <a:prstGeom prst="straightConnector1">
            <a:avLst/>
          </a:prstGeom>
          <a:noFill/>
          <a:ln w="28575" cap="flat" cmpd="sng" algn="ctr">
            <a:solidFill>
              <a:srgbClr val="0FDB53"/>
            </a:solidFill>
            <a:prstDash val="solid"/>
            <a:tailEnd type="arrow"/>
          </a:ln>
          <a:effectLst/>
        </p:spPr>
      </p:cxnSp>
      <p:cxnSp>
        <p:nvCxnSpPr>
          <p:cNvPr id="19" name="Straight Arrow Connector 18">
            <a:extLst>
              <a:ext uri="{FF2B5EF4-FFF2-40B4-BE49-F238E27FC236}">
                <a16:creationId xmlns="" xmlns:a16="http://schemas.microsoft.com/office/drawing/2014/main" id="{9A882A48-FDCD-4C11-B991-E92121E266C5}"/>
              </a:ext>
            </a:extLst>
          </p:cNvPr>
          <p:cNvCxnSpPr/>
          <p:nvPr/>
        </p:nvCxnSpPr>
        <p:spPr>
          <a:xfrm flipV="1">
            <a:off x="5518210" y="5393738"/>
            <a:ext cx="0" cy="209550"/>
          </a:xfrm>
          <a:prstGeom prst="straightConnector1">
            <a:avLst/>
          </a:prstGeom>
          <a:noFill/>
          <a:ln w="28575" cap="flat" cmpd="sng" algn="ctr">
            <a:solidFill>
              <a:srgbClr val="0FDB53"/>
            </a:solidFill>
            <a:prstDash val="solid"/>
            <a:tailEnd type="arrow"/>
          </a:ln>
          <a:effectLst/>
        </p:spPr>
      </p:cxnSp>
      <p:cxnSp>
        <p:nvCxnSpPr>
          <p:cNvPr id="20" name="Straight Arrow Connector 19">
            <a:extLst>
              <a:ext uri="{FF2B5EF4-FFF2-40B4-BE49-F238E27FC236}">
                <a16:creationId xmlns="" xmlns:a16="http://schemas.microsoft.com/office/drawing/2014/main" id="{5F41BA17-74FB-4D8F-B465-B2E69B263270}"/>
              </a:ext>
            </a:extLst>
          </p:cNvPr>
          <p:cNvCxnSpPr/>
          <p:nvPr/>
        </p:nvCxnSpPr>
        <p:spPr>
          <a:xfrm flipV="1">
            <a:off x="6365288" y="5393738"/>
            <a:ext cx="0" cy="209550"/>
          </a:xfrm>
          <a:prstGeom prst="straightConnector1">
            <a:avLst/>
          </a:prstGeom>
          <a:noFill/>
          <a:ln w="28575" cap="flat" cmpd="sng" algn="ctr">
            <a:solidFill>
              <a:srgbClr val="0FDB53"/>
            </a:solidFill>
            <a:prstDash val="solid"/>
            <a:tailEnd type="arrow"/>
          </a:ln>
          <a:effectLst/>
        </p:spPr>
      </p:cxnSp>
      <p:cxnSp>
        <p:nvCxnSpPr>
          <p:cNvPr id="22" name="Straight Arrow Connector 21">
            <a:extLst>
              <a:ext uri="{FF2B5EF4-FFF2-40B4-BE49-F238E27FC236}">
                <a16:creationId xmlns="" xmlns:a16="http://schemas.microsoft.com/office/drawing/2014/main" id="{EBD5FE6D-CB69-4C28-BCEE-3ABF8E76933D}"/>
              </a:ext>
            </a:extLst>
          </p:cNvPr>
          <p:cNvCxnSpPr/>
          <p:nvPr/>
        </p:nvCxnSpPr>
        <p:spPr>
          <a:xfrm flipV="1">
            <a:off x="4343400" y="5393738"/>
            <a:ext cx="0" cy="209550"/>
          </a:xfrm>
          <a:prstGeom prst="straightConnector1">
            <a:avLst/>
          </a:prstGeom>
          <a:noFill/>
          <a:ln w="28575" cap="flat" cmpd="sng" algn="ctr">
            <a:solidFill>
              <a:srgbClr val="0FDB53"/>
            </a:solidFill>
            <a:prstDash val="solid"/>
            <a:tailEnd type="arrow"/>
          </a:ln>
          <a:effectLst/>
        </p:spPr>
      </p:cxnSp>
      <p:cxnSp>
        <p:nvCxnSpPr>
          <p:cNvPr id="24" name="Straight Arrow Connector 23">
            <a:extLst>
              <a:ext uri="{FF2B5EF4-FFF2-40B4-BE49-F238E27FC236}">
                <a16:creationId xmlns="" xmlns:a16="http://schemas.microsoft.com/office/drawing/2014/main" id="{FBAF74C2-DAB5-4EB3-A77A-EC9CCC1CC286}"/>
              </a:ext>
            </a:extLst>
          </p:cNvPr>
          <p:cNvCxnSpPr/>
          <p:nvPr/>
        </p:nvCxnSpPr>
        <p:spPr>
          <a:xfrm>
            <a:off x="3308410" y="5393738"/>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 xmlns:a16="http://schemas.microsoft.com/office/drawing/2014/main" id="{1E23ED57-ADF2-499B-A8AA-8B9A04CDE2A7}"/>
              </a:ext>
            </a:extLst>
          </p:cNvPr>
          <p:cNvCxnSpPr/>
          <p:nvPr/>
        </p:nvCxnSpPr>
        <p:spPr>
          <a:xfrm>
            <a:off x="7620000" y="5393738"/>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106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14400"/>
          </a:xfrm>
          <a:solidFill>
            <a:srgbClr val="FF6600"/>
          </a:solidFill>
        </p:spPr>
        <p:txBody>
          <a:bodyPr/>
          <a:lstStyle/>
          <a:p>
            <a:pPr eaLnBrk="1" hangingPunct="1"/>
            <a:r>
              <a:rPr lang="en-US" sz="3600" b="1" dirty="0"/>
              <a:t>The Selected Indicators</a:t>
            </a:r>
          </a:p>
        </p:txBody>
      </p:sp>
      <p:graphicFrame>
        <p:nvGraphicFramePr>
          <p:cNvPr id="2" name="Table 1"/>
          <p:cNvGraphicFramePr>
            <a:graphicFrameLocks noGrp="1"/>
          </p:cNvGraphicFramePr>
          <p:nvPr>
            <p:extLst>
              <p:ext uri="{D42A27DB-BD31-4B8C-83A1-F6EECF244321}">
                <p14:modId xmlns:p14="http://schemas.microsoft.com/office/powerpoint/2010/main" val="3673378699"/>
              </p:ext>
            </p:extLst>
          </p:nvPr>
        </p:nvGraphicFramePr>
        <p:xfrm>
          <a:off x="228600" y="1143000"/>
          <a:ext cx="8763000" cy="5486400"/>
        </p:xfrm>
        <a:graphic>
          <a:graphicData uri="http://schemas.openxmlformats.org/drawingml/2006/table">
            <a:tbl>
              <a:tblPr>
                <a:tableStyleId>{5C22544A-7EE6-4342-B048-85BDC9FD1C3A}</a:tableStyleId>
              </a:tblPr>
              <a:tblGrid>
                <a:gridCol w="2171363">
                  <a:extLst>
                    <a:ext uri="{9D8B030D-6E8A-4147-A177-3AD203B41FA5}">
                      <a16:colId xmlns="" xmlns:a16="http://schemas.microsoft.com/office/drawing/2014/main" val="20000"/>
                    </a:ext>
                  </a:extLst>
                </a:gridCol>
                <a:gridCol w="6591637">
                  <a:extLst>
                    <a:ext uri="{9D8B030D-6E8A-4147-A177-3AD203B41FA5}">
                      <a16:colId xmlns="" xmlns:a16="http://schemas.microsoft.com/office/drawing/2014/main" val="20001"/>
                    </a:ext>
                  </a:extLst>
                </a:gridCol>
              </a:tblGrid>
              <a:tr h="688078">
                <a:tc>
                  <a:txBody>
                    <a:bodyPr/>
                    <a:lstStyle/>
                    <a:p>
                      <a:pPr marL="0" marR="0" algn="ctr">
                        <a:lnSpc>
                          <a:spcPct val="115000"/>
                        </a:lnSpc>
                        <a:spcBef>
                          <a:spcPts val="0"/>
                        </a:spcBef>
                        <a:spcAft>
                          <a:spcPts val="1000"/>
                        </a:spcAft>
                      </a:pPr>
                      <a:r>
                        <a:rPr lang="en-US" sz="2600" b="1" dirty="0">
                          <a:effectLst/>
                        </a:rPr>
                        <a:t>Category</a:t>
                      </a:r>
                      <a:endParaRPr lang="en-US" sz="2600" b="1" dirty="0">
                        <a:effectLst/>
                        <a:latin typeface="Calibri"/>
                        <a:ea typeface="宋体"/>
                        <a:cs typeface="Times New Roman"/>
                      </a:endParaRPr>
                    </a:p>
                  </a:txBody>
                  <a:tcPr marL="9525" marR="9525" marT="9525" marB="0"/>
                </a:tc>
                <a:tc>
                  <a:txBody>
                    <a:bodyPr/>
                    <a:lstStyle/>
                    <a:p>
                      <a:pPr marL="0" marR="0" algn="ctr">
                        <a:lnSpc>
                          <a:spcPct val="115000"/>
                        </a:lnSpc>
                        <a:spcBef>
                          <a:spcPts val="0"/>
                        </a:spcBef>
                        <a:spcAft>
                          <a:spcPts val="1000"/>
                        </a:spcAft>
                      </a:pPr>
                      <a:r>
                        <a:rPr lang="en-US" sz="2600" b="1" dirty="0">
                          <a:effectLst/>
                        </a:rPr>
                        <a:t>Indicators</a:t>
                      </a:r>
                      <a:endParaRPr lang="en-US" sz="2600" b="1" dirty="0">
                        <a:effectLst/>
                        <a:latin typeface="Calibri"/>
                        <a:ea typeface="宋体"/>
                        <a:cs typeface="Times New Roman"/>
                      </a:endParaRPr>
                    </a:p>
                  </a:txBody>
                  <a:tcPr marL="9525" marR="9525" marT="9525" marB="0"/>
                </a:tc>
                <a:extLst>
                  <a:ext uri="{0D108BD9-81ED-4DB2-BD59-A6C34878D82A}">
                    <a16:rowId xmlns="" xmlns:a16="http://schemas.microsoft.com/office/drawing/2014/main" val="10000"/>
                  </a:ext>
                </a:extLst>
              </a:tr>
              <a:tr h="4798322">
                <a:tc>
                  <a:txBody>
                    <a:bodyPr/>
                    <a:lstStyle/>
                    <a:p>
                      <a:pPr marL="0" marR="0" algn="l">
                        <a:lnSpc>
                          <a:spcPct val="115000"/>
                        </a:lnSpc>
                        <a:spcBef>
                          <a:spcPts val="0"/>
                        </a:spcBef>
                        <a:spcAft>
                          <a:spcPts val="1000"/>
                        </a:spcAft>
                      </a:pPr>
                      <a:r>
                        <a:rPr lang="en-US" sz="2200" b="1" dirty="0">
                          <a:effectLst/>
                        </a:rPr>
                        <a:t>College Readiness</a:t>
                      </a:r>
                      <a:endParaRPr lang="en-US" sz="2200" b="1" dirty="0">
                        <a:effectLst/>
                        <a:latin typeface="Calibri"/>
                        <a:ea typeface="宋体"/>
                        <a:cs typeface="Times New Roman"/>
                      </a:endParaRPr>
                    </a:p>
                  </a:txBody>
                  <a:tcPr marL="9525" marR="9525" marT="9525" marB="0"/>
                </a:tc>
                <a:tc>
                  <a:txBody>
                    <a:bodyPr/>
                    <a:lstStyle/>
                    <a:p>
                      <a:pPr marL="342900" marR="0" lvl="0" indent="-342900" algn="l">
                        <a:lnSpc>
                          <a:spcPct val="115000"/>
                        </a:lnSpc>
                        <a:spcBef>
                          <a:spcPts val="0"/>
                        </a:spcBef>
                        <a:spcAft>
                          <a:spcPts val="1000"/>
                        </a:spcAft>
                        <a:buFont typeface="+mj-lt"/>
                        <a:buAutoNum type="arabicPeriod"/>
                        <a:tabLst>
                          <a:tab pos="457200" algn="l"/>
                        </a:tabLst>
                      </a:pPr>
                      <a:r>
                        <a:rPr lang="en-US" sz="1800" b="1" dirty="0">
                          <a:effectLst/>
                        </a:rPr>
                        <a:t>College-Ready High School Graduates in English Language Arts, Mathematics, and/or Both </a:t>
                      </a:r>
                      <a:r>
                        <a:rPr lang="en-US" sz="1800" b="1" dirty="0" smtClean="0">
                          <a:effectLst/>
                        </a:rPr>
                        <a:t>Subjects </a:t>
                      </a:r>
                      <a:r>
                        <a:rPr lang="en-US" sz="1800" b="1" dirty="0">
                          <a:effectLst/>
                        </a:rPr>
                        <a:t>from 2006 to </a:t>
                      </a:r>
                      <a:r>
                        <a:rPr lang="en-US" sz="1800" b="1" dirty="0" smtClean="0">
                          <a:effectLst/>
                        </a:rPr>
                        <a:t>2015 </a:t>
                      </a:r>
                      <a:r>
                        <a:rPr lang="en-US" sz="1800" b="1" dirty="0">
                          <a:effectLst/>
                        </a:rPr>
                        <a:t>in State, ESC 10, and ESC 11 (by Ethnicity, by Gender</a:t>
                      </a:r>
                      <a:r>
                        <a:rPr lang="en-US" sz="1800" b="1" dirty="0" smtClean="0">
                          <a:effectLst/>
                        </a:rPr>
                        <a:t>)  </a:t>
                      </a:r>
                      <a:r>
                        <a:rPr lang="en-US" sz="1800" b="1" dirty="0" smtClean="0">
                          <a:solidFill>
                            <a:srgbClr val="FF0000"/>
                          </a:solidFill>
                          <a:effectLst/>
                        </a:rPr>
                        <a:t>(Mean Annual Rate of Change is excluded due</a:t>
                      </a:r>
                      <a:r>
                        <a:rPr lang="en-US" sz="1800" b="1" baseline="0" dirty="0" smtClean="0">
                          <a:solidFill>
                            <a:srgbClr val="FF0000"/>
                          </a:solidFill>
                          <a:effectLst/>
                        </a:rPr>
                        <a:t> to change in assessments.)</a:t>
                      </a:r>
                      <a:endParaRPr lang="en-US" sz="1800" b="1" dirty="0">
                        <a:solidFill>
                          <a:srgbClr val="FF0000"/>
                        </a:solidFill>
                        <a:effectLst/>
                      </a:endParaRPr>
                    </a:p>
                    <a:p>
                      <a:pPr marL="342900" marR="0" lvl="0" indent="-342900" algn="l">
                        <a:lnSpc>
                          <a:spcPct val="115000"/>
                        </a:lnSpc>
                        <a:spcBef>
                          <a:spcPts val="0"/>
                        </a:spcBef>
                        <a:spcAft>
                          <a:spcPts val="1000"/>
                        </a:spcAft>
                        <a:buFont typeface="+mj-lt"/>
                        <a:buAutoNum type="arabicPeriod"/>
                        <a:tabLst>
                          <a:tab pos="457200" algn="l"/>
                        </a:tabLst>
                      </a:pPr>
                      <a:r>
                        <a:rPr lang="en-US" sz="1800" b="1" dirty="0">
                          <a:effectLst/>
                        </a:rPr>
                        <a:t>SAT/ACT Results of High School Students </a:t>
                      </a:r>
                      <a:r>
                        <a:rPr lang="en-US" sz="1800" b="1" dirty="0" smtClean="0">
                          <a:effectLst/>
                        </a:rPr>
                        <a:t>and Mean Annual Rate of</a:t>
                      </a:r>
                      <a:r>
                        <a:rPr lang="en-US" sz="1800" b="1" baseline="0" dirty="0" smtClean="0">
                          <a:effectLst/>
                        </a:rPr>
                        <a:t> Change </a:t>
                      </a:r>
                      <a:r>
                        <a:rPr lang="en-US" sz="1800" b="1" dirty="0" smtClean="0">
                          <a:effectLst/>
                        </a:rPr>
                        <a:t>from </a:t>
                      </a:r>
                      <a:r>
                        <a:rPr lang="en-US" sz="1800" b="1" dirty="0">
                          <a:effectLst/>
                        </a:rPr>
                        <a:t>1996 to 2015 in State, ESC 10, and ESC 11</a:t>
                      </a:r>
                    </a:p>
                    <a:p>
                      <a:pPr marL="342900" marR="0" lvl="0" indent="-342900" algn="l">
                        <a:lnSpc>
                          <a:spcPct val="115000"/>
                        </a:lnSpc>
                        <a:spcBef>
                          <a:spcPts val="0"/>
                        </a:spcBef>
                        <a:spcAft>
                          <a:spcPts val="1000"/>
                        </a:spcAft>
                        <a:buFont typeface="+mj-lt"/>
                        <a:buAutoNum type="arabicPeriod"/>
                        <a:tabLst>
                          <a:tab pos="228600" algn="l"/>
                        </a:tabLst>
                      </a:pPr>
                      <a:r>
                        <a:rPr lang="en-US" sz="1800" b="1" dirty="0">
                          <a:effectLst/>
                        </a:rPr>
                        <a:t>Advanced Course/Dual Enrollment Completion of High School Students and Mean Annual Rate of Change from 2003 to 2015 in State, ESC 10, and ESC 11</a:t>
                      </a:r>
                    </a:p>
                    <a:p>
                      <a:pPr marL="342900" marR="0" lvl="0" indent="-342900" algn="l">
                        <a:lnSpc>
                          <a:spcPct val="115000"/>
                        </a:lnSpc>
                        <a:spcBef>
                          <a:spcPts val="0"/>
                        </a:spcBef>
                        <a:spcAft>
                          <a:spcPts val="1000"/>
                        </a:spcAft>
                        <a:buFont typeface="+mj-lt"/>
                        <a:buAutoNum type="arabicPeriod"/>
                        <a:tabLst>
                          <a:tab pos="228600" algn="l"/>
                        </a:tabLst>
                      </a:pPr>
                      <a:r>
                        <a:rPr lang="en-US" sz="1800" b="1" dirty="0">
                          <a:effectLst/>
                        </a:rPr>
                        <a:t>FAFSA Submission</a:t>
                      </a:r>
                      <a:r>
                        <a:rPr lang="en-US" sz="1800" b="1" baseline="0" dirty="0">
                          <a:effectLst/>
                        </a:rPr>
                        <a:t> and Completion Rates in 2015 and 2016 in State, ESC 10, and ESC 11</a:t>
                      </a:r>
                      <a:endParaRPr lang="en-US" sz="1800" b="1" dirty="0">
                        <a:effectLst/>
                      </a:endParaRPr>
                    </a:p>
                  </a:txBody>
                  <a:tcPr marL="9525" marR="9525" marT="9525"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97620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1676400"/>
          </a:xfrm>
          <a:solidFill>
            <a:srgbClr val="FF6600"/>
          </a:solidFill>
        </p:spPr>
        <p:txBody>
          <a:bodyPr/>
          <a:lstStyle/>
          <a:p>
            <a:pPr eaLnBrk="1" fontAlgn="auto" hangingPunct="1">
              <a:spcBef>
                <a:spcPts val="0"/>
              </a:spcBef>
              <a:spcAft>
                <a:spcPts val="0"/>
              </a:spcAft>
              <a:defRPr sz="1200" b="1" i="0" u="none" strike="noStrike" kern="1200" baseline="0">
                <a:solidFill>
                  <a:sysClr val="windowText" lastClr="000000"/>
                </a:solidFill>
                <a:latin typeface="+mn-lt"/>
                <a:ea typeface="+mn-ea"/>
                <a:cs typeface="+mn-cs"/>
              </a:defRPr>
            </a:pPr>
            <a:r>
              <a:rPr lang="en-US" sz="2400" b="1" dirty="0">
                <a:solidFill>
                  <a:sysClr val="windowText" lastClr="000000"/>
                </a:solidFill>
              </a:rPr>
              <a:t>Employment Rate and Average Wage in 4th Quarter for First </a:t>
            </a:r>
            <a:br>
              <a:rPr lang="en-US" sz="2400" b="1" dirty="0">
                <a:solidFill>
                  <a:sysClr val="windowText" lastClr="000000"/>
                </a:solidFill>
              </a:rPr>
            </a:br>
            <a:r>
              <a:rPr lang="en-US" sz="2400" b="1" dirty="0">
                <a:solidFill>
                  <a:sysClr val="windowText" lastClr="000000"/>
                </a:solidFill>
              </a:rPr>
              <a:t>Time in College (FTIC) Graduates of </a:t>
            </a:r>
            <a:r>
              <a:rPr lang="en-US" sz="2400" b="1" dirty="0">
                <a:solidFill>
                  <a:schemeClr val="bg1"/>
                </a:solidFill>
              </a:rPr>
              <a:t>4-year Colleges </a:t>
            </a:r>
            <a:br>
              <a:rPr lang="en-US" sz="2400" b="1" dirty="0">
                <a:solidFill>
                  <a:schemeClr val="bg1"/>
                </a:solidFill>
              </a:rPr>
            </a:br>
            <a:r>
              <a:rPr lang="en-US" sz="2400" b="1" dirty="0">
                <a:solidFill>
                  <a:sysClr val="windowText" lastClr="000000"/>
                </a:solidFill>
              </a:rPr>
              <a:t>from 2009 to 2015 in State and North Texas</a:t>
            </a:r>
          </a:p>
        </p:txBody>
      </p:sp>
      <p:graphicFrame>
        <p:nvGraphicFramePr>
          <p:cNvPr id="4" name="Chart 3">
            <a:extLst>
              <a:ext uri="{FF2B5EF4-FFF2-40B4-BE49-F238E27FC236}">
                <a16:creationId xmlns="" xmlns:a16="http://schemas.microsoft.com/office/drawing/2014/main" id="{00000000-0008-0000-0000-000007000000}"/>
              </a:ext>
            </a:extLst>
          </p:cNvPr>
          <p:cNvGraphicFramePr/>
          <p:nvPr>
            <p:extLst>
              <p:ext uri="{D42A27DB-BD31-4B8C-83A1-F6EECF244321}">
                <p14:modId xmlns:p14="http://schemas.microsoft.com/office/powerpoint/2010/main" val="1002385241"/>
              </p:ext>
            </p:extLst>
          </p:nvPr>
        </p:nvGraphicFramePr>
        <p:xfrm>
          <a:off x="152400" y="1676400"/>
          <a:ext cx="87630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8515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800" b="1" dirty="0"/>
              <a:t>Loans and First-year Wage of Completers in </a:t>
            </a:r>
            <a:r>
              <a:rPr lang="en-US" sz="2800" b="1" dirty="0">
                <a:solidFill>
                  <a:schemeClr val="bg1"/>
                </a:solidFill>
              </a:rPr>
              <a:t>2-year</a:t>
            </a:r>
            <a:r>
              <a:rPr lang="en-US" sz="2800" b="1" dirty="0"/>
              <a:t> Colleges in 2013 and 2014 in State and North Texas</a:t>
            </a:r>
          </a:p>
        </p:txBody>
      </p:sp>
      <p:sp>
        <p:nvSpPr>
          <p:cNvPr id="4" name="Rectangle 11"/>
          <p:cNvSpPr>
            <a:spLocks noChangeArrowheads="1"/>
          </p:cNvSpPr>
          <p:nvPr/>
        </p:nvSpPr>
        <p:spPr bwMode="auto">
          <a:xfrm>
            <a:off x="457200" y="2840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752456810"/>
              </p:ext>
            </p:extLst>
          </p:nvPr>
        </p:nvGraphicFramePr>
        <p:xfrm>
          <a:off x="0" y="1680839"/>
          <a:ext cx="9133115" cy="3124843"/>
        </p:xfrm>
        <a:graphic>
          <a:graphicData uri="http://schemas.openxmlformats.org/drawingml/2006/table">
            <a:tbl>
              <a:tblPr firstRow="1" firstCol="1" bandRow="1">
                <a:tableStyleId>{5C22544A-7EE6-4342-B048-85BDC9FD1C3A}</a:tableStyleId>
              </a:tblPr>
              <a:tblGrid>
                <a:gridCol w="644638">
                  <a:extLst>
                    <a:ext uri="{9D8B030D-6E8A-4147-A177-3AD203B41FA5}">
                      <a16:colId xmlns="" xmlns:a16="http://schemas.microsoft.com/office/drawing/2014/main" val="2569692206"/>
                    </a:ext>
                  </a:extLst>
                </a:gridCol>
                <a:gridCol w="896325">
                  <a:extLst>
                    <a:ext uri="{9D8B030D-6E8A-4147-A177-3AD203B41FA5}">
                      <a16:colId xmlns="" xmlns:a16="http://schemas.microsoft.com/office/drawing/2014/main" val="2786003164"/>
                    </a:ext>
                  </a:extLst>
                </a:gridCol>
                <a:gridCol w="1002321">
                  <a:extLst>
                    <a:ext uri="{9D8B030D-6E8A-4147-A177-3AD203B41FA5}">
                      <a16:colId xmlns="" xmlns:a16="http://schemas.microsoft.com/office/drawing/2014/main" val="2830014919"/>
                    </a:ext>
                  </a:extLst>
                </a:gridCol>
                <a:gridCol w="154204">
                  <a:extLst>
                    <a:ext uri="{9D8B030D-6E8A-4147-A177-3AD203B41FA5}">
                      <a16:colId xmlns="" xmlns:a16="http://schemas.microsoft.com/office/drawing/2014/main" val="4236603826"/>
                    </a:ext>
                  </a:extLst>
                </a:gridCol>
                <a:gridCol w="1002321">
                  <a:extLst>
                    <a:ext uri="{9D8B030D-6E8A-4147-A177-3AD203B41FA5}">
                      <a16:colId xmlns="" xmlns:a16="http://schemas.microsoft.com/office/drawing/2014/main" val="329387784"/>
                    </a:ext>
                  </a:extLst>
                </a:gridCol>
                <a:gridCol w="1176991">
                  <a:extLst>
                    <a:ext uri="{9D8B030D-6E8A-4147-A177-3AD203B41FA5}">
                      <a16:colId xmlns="" xmlns:a16="http://schemas.microsoft.com/office/drawing/2014/main" val="1756899055"/>
                    </a:ext>
                  </a:extLst>
                </a:gridCol>
                <a:gridCol w="228600">
                  <a:extLst>
                    <a:ext uri="{9D8B030D-6E8A-4147-A177-3AD203B41FA5}">
                      <a16:colId xmlns="" xmlns:a16="http://schemas.microsoft.com/office/drawing/2014/main" val="2096249262"/>
                    </a:ext>
                  </a:extLst>
                </a:gridCol>
                <a:gridCol w="762000">
                  <a:extLst>
                    <a:ext uri="{9D8B030D-6E8A-4147-A177-3AD203B41FA5}">
                      <a16:colId xmlns="" xmlns:a16="http://schemas.microsoft.com/office/drawing/2014/main" val="2561504101"/>
                    </a:ext>
                  </a:extLst>
                </a:gridCol>
                <a:gridCol w="990600">
                  <a:extLst>
                    <a:ext uri="{9D8B030D-6E8A-4147-A177-3AD203B41FA5}">
                      <a16:colId xmlns="" xmlns:a16="http://schemas.microsoft.com/office/drawing/2014/main" val="2755666369"/>
                    </a:ext>
                  </a:extLst>
                </a:gridCol>
                <a:gridCol w="152400">
                  <a:extLst>
                    <a:ext uri="{9D8B030D-6E8A-4147-A177-3AD203B41FA5}">
                      <a16:colId xmlns="" xmlns:a16="http://schemas.microsoft.com/office/drawing/2014/main" val="3016246812"/>
                    </a:ext>
                  </a:extLst>
                </a:gridCol>
                <a:gridCol w="1007102">
                  <a:extLst>
                    <a:ext uri="{9D8B030D-6E8A-4147-A177-3AD203B41FA5}">
                      <a16:colId xmlns="" xmlns:a16="http://schemas.microsoft.com/office/drawing/2014/main" val="1104260885"/>
                    </a:ext>
                  </a:extLst>
                </a:gridCol>
                <a:gridCol w="1115613">
                  <a:extLst>
                    <a:ext uri="{9D8B030D-6E8A-4147-A177-3AD203B41FA5}">
                      <a16:colId xmlns="" xmlns:a16="http://schemas.microsoft.com/office/drawing/2014/main" val="370910809"/>
                    </a:ext>
                  </a:extLst>
                </a:gridCol>
              </a:tblGrid>
              <a:tr h="440059">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State 2-year Colleges</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North Texas 2-year Colleges</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043416533"/>
                  </a:ext>
                </a:extLst>
              </a:tr>
              <a:tr h="1056132">
                <a:tc>
                  <a:txBody>
                    <a:bodyPr/>
                    <a:lstStyle/>
                    <a:p>
                      <a:pPr marL="0" marR="0">
                        <a:lnSpc>
                          <a:spcPct val="115000"/>
                        </a:lnSpc>
                        <a:spcBef>
                          <a:spcPts val="0"/>
                        </a:spcBef>
                        <a:spcAft>
                          <a:spcPts val="600"/>
                        </a:spcAft>
                      </a:pPr>
                      <a:r>
                        <a:rPr lang="en-US" sz="1800" dirty="0">
                          <a:effectLst/>
                        </a:rPr>
                        <a:t>Year</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Total Grad.</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loans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Year 1 Wages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Ratio of loan: 1</a:t>
                      </a:r>
                      <a:r>
                        <a:rPr lang="en-US" sz="1800" b="0" baseline="30000" dirty="0">
                          <a:effectLst/>
                        </a:rPr>
                        <a:t>st</a:t>
                      </a:r>
                      <a:r>
                        <a:rPr lang="en-US" sz="1800" b="0" dirty="0">
                          <a:effectLst/>
                        </a:rPr>
                        <a:t> </a:t>
                      </a:r>
                      <a:r>
                        <a:rPr lang="en-US" sz="1800" b="0" dirty="0" err="1">
                          <a:effectLst/>
                        </a:rPr>
                        <a:t>Yr</a:t>
                      </a:r>
                      <a:r>
                        <a:rPr lang="en-US" sz="1800" b="0" dirty="0">
                          <a:effectLst/>
                        </a:rPr>
                        <a:t> wage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Total Grad.</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loans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a:effectLst/>
                        </a:rPr>
                        <a:t> </a:t>
                      </a:r>
                      <a:endParaRPr lang="en-US" sz="1800" b="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Year 1 Wages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Ratio of loan: 1</a:t>
                      </a:r>
                      <a:r>
                        <a:rPr lang="en-US" sz="1800" b="0" baseline="30000" dirty="0">
                          <a:effectLst/>
                        </a:rPr>
                        <a:t>st</a:t>
                      </a:r>
                      <a:r>
                        <a:rPr lang="en-US" sz="1800" b="0" dirty="0">
                          <a:effectLst/>
                        </a:rPr>
                        <a:t> </a:t>
                      </a:r>
                      <a:r>
                        <a:rPr lang="en-US" sz="1800" b="0" dirty="0" err="1">
                          <a:effectLst/>
                        </a:rPr>
                        <a:t>Yr</a:t>
                      </a:r>
                      <a:r>
                        <a:rPr lang="en-US" sz="1800" b="0" dirty="0">
                          <a:effectLst/>
                        </a:rPr>
                        <a:t> wage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1276780314"/>
                  </a:ext>
                </a:extLst>
              </a:tr>
              <a:tr h="625371">
                <a:tc>
                  <a:txBody>
                    <a:bodyPr/>
                    <a:lstStyle/>
                    <a:p>
                      <a:pPr marL="0" marR="0" algn="r">
                        <a:lnSpc>
                          <a:spcPct val="115000"/>
                        </a:lnSpc>
                        <a:spcBef>
                          <a:spcPts val="1200"/>
                        </a:spcBef>
                        <a:spcAft>
                          <a:spcPts val="1000"/>
                        </a:spcAft>
                      </a:pPr>
                      <a:r>
                        <a:rPr lang="en-US" sz="1800" dirty="0">
                          <a:effectLst/>
                        </a:rPr>
                        <a:t>2014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85,377</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$15,361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$34,455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0.39:1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17,436</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$16,204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a:effectLst/>
                        </a:rPr>
                        <a:t> </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$35,148</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0.40:1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899101087"/>
                  </a:ext>
                </a:extLst>
              </a:tr>
              <a:tr h="625371">
                <a:tc>
                  <a:txBody>
                    <a:bodyPr/>
                    <a:lstStyle/>
                    <a:p>
                      <a:pPr marL="0" marR="0" algn="r">
                        <a:lnSpc>
                          <a:spcPct val="115000"/>
                        </a:lnSpc>
                        <a:spcBef>
                          <a:spcPts val="1200"/>
                        </a:spcBef>
                        <a:spcAft>
                          <a:spcPts val="1000"/>
                        </a:spcAft>
                      </a:pPr>
                      <a:r>
                        <a:rPr lang="en-US" sz="1800" dirty="0">
                          <a:effectLst/>
                        </a:rPr>
                        <a:t>2013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79,481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$14,548</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a:effectLst/>
                        </a:rPr>
                        <a:t> </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a:effectLst/>
                        </a:rPr>
                        <a:t>$33,654</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0.38:1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14,960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$14,703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a:effectLst/>
                        </a:rPr>
                        <a:t> </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a:effectLst/>
                        </a:rPr>
                        <a:t>$34,350</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0.38:1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182351530"/>
                  </a:ext>
                </a:extLst>
              </a:tr>
              <a:tr h="377910">
                <a:tc>
                  <a:txBody>
                    <a:bodyPr/>
                    <a:lstStyle/>
                    <a:p>
                      <a:pPr marL="0" marR="0" algn="r">
                        <a:lnSpc>
                          <a:spcPct val="115000"/>
                        </a:lnSpc>
                        <a:spcBef>
                          <a:spcPts val="0"/>
                        </a:spcBef>
                        <a:spcAft>
                          <a:spcPts val="1000"/>
                        </a:spcAft>
                      </a:pPr>
                      <a:r>
                        <a:rPr lang="en-US" sz="1800">
                          <a:effectLst/>
                          <a:sym typeface="Symbol" panose="05050102010706020507" pitchFamily="18" charset="2"/>
                        </a:rPr>
                        <a:t></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7.4%</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5.3%</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2.4%</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1%</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16.6%</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10.2%</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2.3%</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4284605829"/>
                  </a:ext>
                </a:extLst>
              </a:tr>
            </a:tbl>
          </a:graphicData>
        </a:graphic>
      </p:graphicFrame>
      <p:cxnSp>
        <p:nvCxnSpPr>
          <p:cNvPr id="55" name="Straight Arrow Connector 54"/>
          <p:cNvCxnSpPr/>
          <p:nvPr/>
        </p:nvCxnSpPr>
        <p:spPr>
          <a:xfrm flipV="1">
            <a:off x="5177941" y="4438650"/>
            <a:ext cx="0" cy="209550"/>
          </a:xfrm>
          <a:prstGeom prst="straightConnector1">
            <a:avLst/>
          </a:prstGeom>
          <a:noFill/>
          <a:ln w="28575" cap="flat" cmpd="sng" algn="ctr">
            <a:solidFill>
              <a:srgbClr val="0FDB53"/>
            </a:solidFill>
            <a:prstDash val="solid"/>
            <a:tailEnd type="arrow"/>
          </a:ln>
          <a:effectLst/>
        </p:spPr>
      </p:cxnSp>
      <p:sp>
        <p:nvSpPr>
          <p:cNvPr id="51" name="Rectangle 43"/>
          <p:cNvSpPr>
            <a:spLocks noChangeArrowheads="1"/>
          </p:cNvSpPr>
          <p:nvPr/>
        </p:nvSpPr>
        <p:spPr bwMode="auto">
          <a:xfrm>
            <a:off x="478712" y="182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2" name="Rectangle 44"/>
          <p:cNvSpPr>
            <a:spLocks noChangeArrowheads="1"/>
          </p:cNvSpPr>
          <p:nvPr/>
        </p:nvSpPr>
        <p:spPr bwMode="auto">
          <a:xfrm>
            <a:off x="-36779" y="4757104"/>
            <a:ext cx="8148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(Source: THECB – </a:t>
            </a:r>
            <a:r>
              <a:rPr kumimoji="0" lang="en-US" altLang="en-US" sz="1200" b="0" i="0" u="none" strike="noStrike" cap="none" normalizeH="0" baseline="0" dirty="0">
                <a:ln>
                  <a:noFill/>
                </a:ln>
                <a:solidFill>
                  <a:srgbClr val="000000"/>
                </a:solidFill>
                <a:effectLst/>
                <a:latin typeface="Arial" panose="020B0604020202020204" pitchFamily="34" charset="0"/>
                <a:ea typeface="等线" panose="02010600030101010101" pitchFamily="2" charset="-122"/>
                <a:cs typeface="Arial" panose="020B0604020202020204" pitchFamily="34" charset="0"/>
              </a:rPr>
              <a:t>The Texas Consumer Resource for Education and Workforce Statistic [TXCREWS])</a:t>
            </a:r>
            <a:r>
              <a:rPr kumimoji="0" lang="en-US" altLang="en-US" sz="1200" b="0" i="0" u="none" strike="noStrike" cap="none" normalizeH="0" baseline="0" dirty="0">
                <a:ln>
                  <a:noFill/>
                </a:ln>
                <a:solidFill>
                  <a:srgbClr val="FF0000"/>
                </a:solidFill>
                <a:effectLst/>
                <a:latin typeface="Tahoma" panose="020B0604030504040204" pitchFamily="34" charset="0"/>
                <a:ea typeface="等线" panose="02010600030101010101" pitchFamily="2" charset="-122"/>
                <a:cs typeface="Tahoma" panose="020B0604030504040204" pitchFamily="34" charset="0"/>
              </a:rPr>
              <a:t> </a:t>
            </a:r>
            <a:endParaRPr kumimoji="0" lang="en-US" altLang="en-US" sz="1200" b="0" i="0" u="none" strike="noStrike" cap="none" normalizeH="0" baseline="0" dirty="0">
              <a:ln>
                <a:noFill/>
              </a:ln>
              <a:solidFill>
                <a:schemeClr val="tx1"/>
              </a:solidFill>
              <a:effectLst/>
            </a:endParaRPr>
          </a:p>
        </p:txBody>
      </p:sp>
      <p:cxnSp>
        <p:nvCxnSpPr>
          <p:cNvPr id="84" name="Straight Arrow Connector 83"/>
          <p:cNvCxnSpPr/>
          <p:nvPr/>
        </p:nvCxnSpPr>
        <p:spPr>
          <a:xfrm flipV="1">
            <a:off x="961783" y="4438650"/>
            <a:ext cx="0" cy="209550"/>
          </a:xfrm>
          <a:prstGeom prst="straightConnector1">
            <a:avLst/>
          </a:prstGeom>
          <a:noFill/>
          <a:ln w="28575" cap="flat" cmpd="sng" algn="ctr">
            <a:solidFill>
              <a:srgbClr val="0FDB53"/>
            </a:solidFill>
            <a:prstDash val="solid"/>
            <a:tailEnd type="arrow"/>
          </a:ln>
          <a:effectLst/>
        </p:spPr>
      </p:cxnSp>
      <p:cxnSp>
        <p:nvCxnSpPr>
          <p:cNvPr id="86" name="Straight Arrow Connector 85"/>
          <p:cNvCxnSpPr/>
          <p:nvPr/>
        </p:nvCxnSpPr>
        <p:spPr>
          <a:xfrm flipV="1">
            <a:off x="1931634" y="4438650"/>
            <a:ext cx="0" cy="209550"/>
          </a:xfrm>
          <a:prstGeom prst="straightConnector1">
            <a:avLst/>
          </a:prstGeom>
          <a:noFill/>
          <a:ln w="28575" cap="flat" cmpd="sng" algn="ctr">
            <a:solidFill>
              <a:srgbClr val="0FDB53"/>
            </a:solidFill>
            <a:prstDash val="solid"/>
            <a:tailEnd type="arrow"/>
          </a:ln>
          <a:effectLst/>
        </p:spPr>
      </p:cxnSp>
      <p:cxnSp>
        <p:nvCxnSpPr>
          <p:cNvPr id="88" name="Straight Arrow Connector 87"/>
          <p:cNvCxnSpPr/>
          <p:nvPr/>
        </p:nvCxnSpPr>
        <p:spPr>
          <a:xfrm flipV="1">
            <a:off x="4454621" y="4438650"/>
            <a:ext cx="0" cy="209550"/>
          </a:xfrm>
          <a:prstGeom prst="straightConnector1">
            <a:avLst/>
          </a:prstGeom>
          <a:noFill/>
          <a:ln w="28575" cap="flat" cmpd="sng" algn="ctr">
            <a:solidFill>
              <a:srgbClr val="0FDB53"/>
            </a:solidFill>
            <a:prstDash val="solid"/>
            <a:tailEnd type="arrow"/>
          </a:ln>
          <a:effectLst/>
        </p:spPr>
      </p:cxnSp>
      <p:cxnSp>
        <p:nvCxnSpPr>
          <p:cNvPr id="90" name="Straight Arrow Connector 89"/>
          <p:cNvCxnSpPr/>
          <p:nvPr/>
        </p:nvCxnSpPr>
        <p:spPr>
          <a:xfrm flipV="1">
            <a:off x="6158180" y="4438650"/>
            <a:ext cx="0" cy="209550"/>
          </a:xfrm>
          <a:prstGeom prst="straightConnector1">
            <a:avLst/>
          </a:prstGeom>
          <a:noFill/>
          <a:ln w="28575" cap="flat" cmpd="sng" algn="ctr">
            <a:solidFill>
              <a:srgbClr val="0FDB53"/>
            </a:solidFill>
            <a:prstDash val="solid"/>
            <a:tailEnd type="arrow"/>
          </a:ln>
          <a:effectLst/>
        </p:spPr>
      </p:cxnSp>
      <p:cxnSp>
        <p:nvCxnSpPr>
          <p:cNvPr id="91" name="Straight Arrow Connector 90"/>
          <p:cNvCxnSpPr/>
          <p:nvPr/>
        </p:nvCxnSpPr>
        <p:spPr>
          <a:xfrm flipV="1">
            <a:off x="8724532" y="4438650"/>
            <a:ext cx="0" cy="209550"/>
          </a:xfrm>
          <a:prstGeom prst="straightConnector1">
            <a:avLst/>
          </a:prstGeom>
          <a:noFill/>
          <a:ln w="28575" cap="flat" cmpd="sng" algn="ctr">
            <a:solidFill>
              <a:srgbClr val="0FDB53"/>
            </a:solidFill>
            <a:prstDash val="solid"/>
            <a:tailEnd type="arrow"/>
          </a:ln>
          <a:effectLst/>
        </p:spPr>
      </p:cxnSp>
      <p:sp>
        <p:nvSpPr>
          <p:cNvPr id="94" name="Rectangle 44"/>
          <p:cNvSpPr>
            <a:spLocks noChangeArrowheads="1"/>
          </p:cNvSpPr>
          <p:nvPr/>
        </p:nvSpPr>
        <p:spPr bwMode="auto">
          <a:xfrm>
            <a:off x="160338" y="6148160"/>
            <a:ext cx="88312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Note 1</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 </a:t>
            </a:r>
            <a:r>
              <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rPr>
              <a:t></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ahoma" panose="020B0604030504040204" pitchFamily="34" charset="0"/>
              </a:rPr>
              <a:t> = Change from 2013 to 2014</a:t>
            </a:r>
            <a:endParaRPr kumimoji="0" lang="en-US" altLang="en-US" sz="600" b="0" i="0" u="none"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sym typeface="Symbol" panose="05050102010706020507" pitchFamily="18" charset="2"/>
              </a:rPr>
              <a:t>Note 2</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sym typeface="Symbol" panose="05050102010706020507" pitchFamily="18" charset="2"/>
              </a:rPr>
              <a:t>: The data in 2014 are the most recent ones by the time of this writing on August 29, 2017.</a:t>
            </a:r>
            <a:endPar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endParaRPr>
          </a:p>
        </p:txBody>
      </p:sp>
      <p:cxnSp>
        <p:nvCxnSpPr>
          <p:cNvPr id="16" name="Straight Arrow Connector 15">
            <a:extLst>
              <a:ext uri="{FF2B5EF4-FFF2-40B4-BE49-F238E27FC236}">
                <a16:creationId xmlns="" xmlns:a16="http://schemas.microsoft.com/office/drawing/2014/main" id="{BD4FF8CD-FB48-4CF1-97A9-2EE27B189625}"/>
              </a:ext>
            </a:extLst>
          </p:cNvPr>
          <p:cNvCxnSpPr/>
          <p:nvPr/>
        </p:nvCxnSpPr>
        <p:spPr>
          <a:xfrm flipV="1">
            <a:off x="3110182" y="4438650"/>
            <a:ext cx="0" cy="209550"/>
          </a:xfrm>
          <a:prstGeom prst="straightConnector1">
            <a:avLst/>
          </a:prstGeom>
          <a:noFill/>
          <a:ln w="28575" cap="flat" cmpd="sng" algn="ctr">
            <a:solidFill>
              <a:srgbClr val="0FDB53"/>
            </a:solidFill>
            <a:prstDash val="solid"/>
            <a:tailEnd type="arrow"/>
          </a:ln>
          <a:effectLst/>
        </p:spPr>
      </p:cxnSp>
      <p:cxnSp>
        <p:nvCxnSpPr>
          <p:cNvPr id="17" name="Straight Arrow Connector 16">
            <a:extLst>
              <a:ext uri="{FF2B5EF4-FFF2-40B4-BE49-F238E27FC236}">
                <a16:creationId xmlns="" xmlns:a16="http://schemas.microsoft.com/office/drawing/2014/main" id="{64B9FC07-47E6-4EA5-8B46-C47252D57358}"/>
              </a:ext>
            </a:extLst>
          </p:cNvPr>
          <p:cNvCxnSpPr/>
          <p:nvPr/>
        </p:nvCxnSpPr>
        <p:spPr>
          <a:xfrm flipV="1">
            <a:off x="7430648" y="4438650"/>
            <a:ext cx="0" cy="209550"/>
          </a:xfrm>
          <a:prstGeom prst="straightConnector1">
            <a:avLst/>
          </a:prstGeom>
          <a:noFill/>
          <a:ln w="28575" cap="flat" cmpd="sng" algn="ctr">
            <a:solidFill>
              <a:srgbClr val="0FDB53"/>
            </a:solidFill>
            <a:prstDash val="solid"/>
            <a:tailEnd type="arrow"/>
          </a:ln>
          <a:effectLst/>
        </p:spPr>
      </p:cxnSp>
    </p:spTree>
    <p:extLst>
      <p:ext uri="{BB962C8B-B14F-4D97-AF65-F5344CB8AC3E}">
        <p14:creationId xmlns:p14="http://schemas.microsoft.com/office/powerpoint/2010/main" val="26778191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10886" y="0"/>
            <a:ext cx="9144000" cy="1676400"/>
          </a:xfrm>
          <a:solidFill>
            <a:srgbClr val="FF6600"/>
          </a:solidFill>
        </p:spPr>
        <p:txBody>
          <a:bodyPr/>
          <a:lstStyle/>
          <a:p>
            <a:r>
              <a:rPr lang="en-US" sz="2800" b="1" dirty="0"/>
              <a:t>Loans and First-year Wage of Completers in </a:t>
            </a:r>
            <a:r>
              <a:rPr lang="en-US" sz="2800" b="1" dirty="0">
                <a:solidFill>
                  <a:schemeClr val="bg1"/>
                </a:solidFill>
              </a:rPr>
              <a:t>4-year</a:t>
            </a:r>
            <a:r>
              <a:rPr lang="en-US" sz="2800" b="1" dirty="0"/>
              <a:t> Colleges in 2013 and 2014 in State and North Texas</a:t>
            </a:r>
          </a:p>
        </p:txBody>
      </p:sp>
      <p:sp>
        <p:nvSpPr>
          <p:cNvPr id="4" name="Rectangle 11"/>
          <p:cNvSpPr>
            <a:spLocks noChangeArrowheads="1"/>
          </p:cNvSpPr>
          <p:nvPr/>
        </p:nvSpPr>
        <p:spPr bwMode="auto">
          <a:xfrm>
            <a:off x="457200" y="2840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501386001"/>
              </p:ext>
            </p:extLst>
          </p:nvPr>
        </p:nvGraphicFramePr>
        <p:xfrm>
          <a:off x="-10886" y="1676400"/>
          <a:ext cx="9133116" cy="3291602"/>
        </p:xfrm>
        <a:graphic>
          <a:graphicData uri="http://schemas.openxmlformats.org/drawingml/2006/table">
            <a:tbl>
              <a:tblPr firstRow="1" firstCol="1" bandRow="1">
                <a:tableStyleId>{5C22544A-7EE6-4342-B048-85BDC9FD1C3A}</a:tableStyleId>
              </a:tblPr>
              <a:tblGrid>
                <a:gridCol w="644639">
                  <a:extLst>
                    <a:ext uri="{9D8B030D-6E8A-4147-A177-3AD203B41FA5}">
                      <a16:colId xmlns="" xmlns:a16="http://schemas.microsoft.com/office/drawing/2014/main" val="2569692206"/>
                    </a:ext>
                  </a:extLst>
                </a:gridCol>
                <a:gridCol w="890247">
                  <a:extLst>
                    <a:ext uri="{9D8B030D-6E8A-4147-A177-3AD203B41FA5}">
                      <a16:colId xmlns="" xmlns:a16="http://schemas.microsoft.com/office/drawing/2014/main" val="2786003164"/>
                    </a:ext>
                  </a:extLst>
                </a:gridCol>
                <a:gridCol w="914400">
                  <a:extLst>
                    <a:ext uri="{9D8B030D-6E8A-4147-A177-3AD203B41FA5}">
                      <a16:colId xmlns="" xmlns:a16="http://schemas.microsoft.com/office/drawing/2014/main" val="2830014919"/>
                    </a:ext>
                  </a:extLst>
                </a:gridCol>
                <a:gridCol w="152400">
                  <a:extLst>
                    <a:ext uri="{9D8B030D-6E8A-4147-A177-3AD203B41FA5}">
                      <a16:colId xmlns="" xmlns:a16="http://schemas.microsoft.com/office/drawing/2014/main" val="4236603826"/>
                    </a:ext>
                  </a:extLst>
                </a:gridCol>
                <a:gridCol w="990600">
                  <a:extLst>
                    <a:ext uri="{9D8B030D-6E8A-4147-A177-3AD203B41FA5}">
                      <a16:colId xmlns="" xmlns:a16="http://schemas.microsoft.com/office/drawing/2014/main" val="329387784"/>
                    </a:ext>
                  </a:extLst>
                </a:gridCol>
                <a:gridCol w="1143000">
                  <a:extLst>
                    <a:ext uri="{9D8B030D-6E8A-4147-A177-3AD203B41FA5}">
                      <a16:colId xmlns="" xmlns:a16="http://schemas.microsoft.com/office/drawing/2014/main" val="1756899055"/>
                    </a:ext>
                  </a:extLst>
                </a:gridCol>
                <a:gridCol w="152400">
                  <a:extLst>
                    <a:ext uri="{9D8B030D-6E8A-4147-A177-3AD203B41FA5}">
                      <a16:colId xmlns="" xmlns:a16="http://schemas.microsoft.com/office/drawing/2014/main" val="2096249262"/>
                    </a:ext>
                  </a:extLst>
                </a:gridCol>
                <a:gridCol w="990600">
                  <a:extLst>
                    <a:ext uri="{9D8B030D-6E8A-4147-A177-3AD203B41FA5}">
                      <a16:colId xmlns="" xmlns:a16="http://schemas.microsoft.com/office/drawing/2014/main" val="2561504101"/>
                    </a:ext>
                  </a:extLst>
                </a:gridCol>
                <a:gridCol w="914400">
                  <a:extLst>
                    <a:ext uri="{9D8B030D-6E8A-4147-A177-3AD203B41FA5}">
                      <a16:colId xmlns="" xmlns:a16="http://schemas.microsoft.com/office/drawing/2014/main" val="2755666369"/>
                    </a:ext>
                  </a:extLst>
                </a:gridCol>
                <a:gridCol w="152400">
                  <a:extLst>
                    <a:ext uri="{9D8B030D-6E8A-4147-A177-3AD203B41FA5}">
                      <a16:colId xmlns="" xmlns:a16="http://schemas.microsoft.com/office/drawing/2014/main" val="3016246812"/>
                    </a:ext>
                  </a:extLst>
                </a:gridCol>
                <a:gridCol w="1066800">
                  <a:extLst>
                    <a:ext uri="{9D8B030D-6E8A-4147-A177-3AD203B41FA5}">
                      <a16:colId xmlns="" xmlns:a16="http://schemas.microsoft.com/office/drawing/2014/main" val="1104260885"/>
                    </a:ext>
                  </a:extLst>
                </a:gridCol>
                <a:gridCol w="1121230">
                  <a:extLst>
                    <a:ext uri="{9D8B030D-6E8A-4147-A177-3AD203B41FA5}">
                      <a16:colId xmlns="" xmlns:a16="http://schemas.microsoft.com/office/drawing/2014/main" val="370910809"/>
                    </a:ext>
                  </a:extLst>
                </a:gridCol>
              </a:tblGrid>
              <a:tr h="530618">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State 4-year Colleges</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600"/>
                        </a:spcAft>
                      </a:pPr>
                      <a:r>
                        <a:rPr lang="en-US" sz="1800">
                          <a:effectLst/>
                        </a:rPr>
                        <a:t> </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North Texas 4-year Colleges</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043416533"/>
                  </a:ext>
                </a:extLst>
              </a:tr>
              <a:tr h="1132332">
                <a:tc>
                  <a:txBody>
                    <a:bodyPr/>
                    <a:lstStyle/>
                    <a:p>
                      <a:pPr marL="0" marR="0">
                        <a:lnSpc>
                          <a:spcPct val="115000"/>
                        </a:lnSpc>
                        <a:spcBef>
                          <a:spcPts val="0"/>
                        </a:spcBef>
                        <a:spcAft>
                          <a:spcPts val="600"/>
                        </a:spcAft>
                      </a:pPr>
                      <a:r>
                        <a:rPr lang="en-US" sz="1800" dirty="0">
                          <a:effectLst/>
                        </a:rPr>
                        <a:t>Year</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Total Grad.</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loans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Year 1 Wages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Ratio of loan: 1</a:t>
                      </a:r>
                      <a:r>
                        <a:rPr lang="en-US" sz="1800" b="0" baseline="30000" dirty="0">
                          <a:effectLst/>
                        </a:rPr>
                        <a:t>st</a:t>
                      </a:r>
                      <a:r>
                        <a:rPr lang="en-US" sz="1800" b="0" dirty="0">
                          <a:effectLst/>
                        </a:rPr>
                        <a:t> </a:t>
                      </a:r>
                      <a:r>
                        <a:rPr lang="en-US" sz="1800" b="0" dirty="0" err="1">
                          <a:effectLst/>
                        </a:rPr>
                        <a:t>Yr</a:t>
                      </a:r>
                      <a:r>
                        <a:rPr lang="en-US" sz="1800" b="0" dirty="0">
                          <a:effectLst/>
                        </a:rPr>
                        <a:t> wage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Total Grad.</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loans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a:effectLst/>
                        </a:rPr>
                        <a:t> </a:t>
                      </a:r>
                      <a:endParaRPr lang="en-US" sz="1800" b="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rPr>
                        <a:t>Ave </a:t>
                      </a:r>
                      <a:r>
                        <a:rPr lang="en-US" sz="1800" b="0" dirty="0">
                          <a:effectLst/>
                        </a:rPr>
                        <a:t>Year 1 Wages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Ratio of loan: 1</a:t>
                      </a:r>
                      <a:r>
                        <a:rPr lang="en-US" sz="1800" b="0" baseline="30000" dirty="0">
                          <a:effectLst/>
                        </a:rPr>
                        <a:t>st</a:t>
                      </a:r>
                      <a:r>
                        <a:rPr lang="en-US" sz="1800" b="0" dirty="0">
                          <a:effectLst/>
                        </a:rPr>
                        <a:t> </a:t>
                      </a:r>
                      <a:r>
                        <a:rPr lang="en-US" sz="1800" b="0" dirty="0" err="1">
                          <a:effectLst/>
                        </a:rPr>
                        <a:t>Yr</a:t>
                      </a:r>
                      <a:r>
                        <a:rPr lang="en-US" sz="1800" b="0" dirty="0">
                          <a:effectLst/>
                        </a:rPr>
                        <a:t> wage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1276780314"/>
                  </a:ext>
                </a:extLst>
              </a:tr>
              <a:tr h="625371">
                <a:tc>
                  <a:txBody>
                    <a:bodyPr/>
                    <a:lstStyle/>
                    <a:p>
                      <a:pPr marL="0" marR="0" algn="r">
                        <a:lnSpc>
                          <a:spcPct val="115000"/>
                        </a:lnSpc>
                        <a:spcBef>
                          <a:spcPts val="1200"/>
                        </a:spcBef>
                        <a:spcAft>
                          <a:spcPts val="1000"/>
                        </a:spcAft>
                      </a:pPr>
                      <a:r>
                        <a:rPr lang="en-US" sz="1800" dirty="0">
                          <a:effectLst/>
                        </a:rPr>
                        <a:t>2014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126,939</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$34,894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$47,857</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0.71:1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31,112</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$34,437</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$50,941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0.68:1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899101087"/>
                  </a:ext>
                </a:extLst>
              </a:tr>
              <a:tr h="625371">
                <a:tc>
                  <a:txBody>
                    <a:bodyPr/>
                    <a:lstStyle/>
                    <a:p>
                      <a:pPr marL="0" marR="0" algn="r">
                        <a:lnSpc>
                          <a:spcPct val="115000"/>
                        </a:lnSpc>
                        <a:spcBef>
                          <a:spcPts val="1200"/>
                        </a:spcBef>
                        <a:spcAft>
                          <a:spcPts val="1000"/>
                        </a:spcAft>
                      </a:pPr>
                      <a:r>
                        <a:rPr lang="en-US" sz="1800" dirty="0">
                          <a:effectLst/>
                        </a:rPr>
                        <a:t>2013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124,521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$34,098</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$46,875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0.71:1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30,926</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$33,746</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$49,563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a:effectLst/>
                        </a:rPr>
                        <a:t>0.70:1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extLst>
                  <a:ext uri="{0D108BD9-81ED-4DB2-BD59-A6C34878D82A}">
                    <a16:rowId xmlns="" xmlns:a16="http://schemas.microsoft.com/office/drawing/2014/main" val="2182351530"/>
                  </a:ext>
                </a:extLst>
              </a:tr>
              <a:tr h="377910">
                <a:tc>
                  <a:txBody>
                    <a:bodyPr/>
                    <a:lstStyle/>
                    <a:p>
                      <a:pPr marL="0" marR="0" algn="r">
                        <a:lnSpc>
                          <a:spcPct val="115000"/>
                        </a:lnSpc>
                        <a:spcBef>
                          <a:spcPts val="0"/>
                        </a:spcBef>
                        <a:spcAft>
                          <a:spcPts val="1000"/>
                        </a:spcAft>
                      </a:pPr>
                      <a:r>
                        <a:rPr lang="en-US" sz="1800">
                          <a:effectLst/>
                          <a:sym typeface="Symbol" panose="05050102010706020507" pitchFamily="18" charset="2"/>
                        </a:rPr>
                        <a:t></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1.9%</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2.3%</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2.1%</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lvl="0" indent="0" algn="r" defTabSz="914400" rtl="0" eaLnBrk="1" fontAlgn="auto" latinLnBrk="0" hangingPunct="1">
                        <a:lnSpc>
                          <a:spcPct val="115000"/>
                        </a:lnSpc>
                        <a:spcBef>
                          <a:spcPts val="0"/>
                        </a:spcBef>
                        <a:spcAft>
                          <a:spcPts val="1000"/>
                        </a:spcAft>
                        <a:buClrTx/>
                        <a:buSzTx/>
                        <a:buFontTx/>
                        <a:buNone/>
                        <a:tabLst/>
                        <a:defRPr/>
                      </a:pPr>
                      <a:r>
                        <a:rPr lang="en-US" altLang="zh-CN" sz="1800" b="1" dirty="0">
                          <a:solidFill>
                            <a:srgbClr val="00B0F0"/>
                          </a:solidFill>
                          <a:effectLst/>
                          <a:latin typeface="Calibri" panose="020F0502020204030204" pitchFamily="34" charset="0"/>
                          <a:ea typeface="等线" panose="02010600030101010101" pitchFamily="2" charset="-122"/>
                          <a:cs typeface="Times New Roman" panose="02020603050405020304" pitchFamily="18" charset="0"/>
                        </a:rPr>
                        <a:t>no change</a:t>
                      </a: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0.6%</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2.0%</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rgbClr val="00B050"/>
                          </a:solidFill>
                          <a:effectLst/>
                        </a:rPr>
                        <a:t> </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lvl="0" indent="0" algn="r" defTabSz="914400" rtl="0" eaLnBrk="1" fontAlgn="auto" latinLnBrk="0" hangingPunct="1">
                        <a:lnSpc>
                          <a:spcPct val="115000"/>
                        </a:lnSpc>
                        <a:spcBef>
                          <a:spcPts val="0"/>
                        </a:spcBef>
                        <a:spcAft>
                          <a:spcPts val="1000"/>
                        </a:spcAft>
                        <a:buClrTx/>
                        <a:buSzTx/>
                        <a:buFontTx/>
                        <a:buNone/>
                        <a:tabLst/>
                        <a:defRPr/>
                      </a:pPr>
                      <a:r>
                        <a:rPr lang="en-US" sz="1800" dirty="0">
                          <a:solidFill>
                            <a:srgbClr val="00B050"/>
                          </a:solidFill>
                          <a:effectLst/>
                        </a:rPr>
                        <a:t>2.7%</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lvl="0" indent="0" algn="r" defTabSz="914400" rtl="0" eaLnBrk="1" fontAlgn="auto" latinLnBrk="0" hangingPunct="1">
                        <a:lnSpc>
                          <a:spcPct val="115000"/>
                        </a:lnSpc>
                        <a:spcBef>
                          <a:spcPts val="0"/>
                        </a:spcBef>
                        <a:spcAft>
                          <a:spcPts val="1000"/>
                        </a:spcAft>
                        <a:buClrTx/>
                        <a:buSzTx/>
                        <a:buFontTx/>
                        <a:buNone/>
                        <a:tabLst/>
                        <a:defRPr/>
                      </a:pPr>
                      <a:r>
                        <a:rPr lang="en-US" sz="1800" b="1" dirty="0">
                          <a:solidFill>
                            <a:srgbClr val="FF0000"/>
                          </a:solidFill>
                          <a:effectLst/>
                          <a:latin typeface="Calibri" panose="020F0502020204030204" pitchFamily="34" charset="0"/>
                          <a:ea typeface="等线" panose="02010600030101010101" pitchFamily="2" charset="-122"/>
                          <a:cs typeface="Times New Roman" panose="02020603050405020304" pitchFamily="18" charset="0"/>
                        </a:rPr>
                        <a:t>2%</a:t>
                      </a:r>
                    </a:p>
                  </a:txBody>
                  <a:tcPr marL="60744" marR="60744" marT="0" marB="0"/>
                </a:tc>
                <a:extLst>
                  <a:ext uri="{0D108BD9-81ED-4DB2-BD59-A6C34878D82A}">
                    <a16:rowId xmlns="" xmlns:a16="http://schemas.microsoft.com/office/drawing/2014/main" val="4284605829"/>
                  </a:ext>
                </a:extLst>
              </a:tr>
            </a:tbl>
          </a:graphicData>
        </a:graphic>
      </p:graphicFrame>
      <p:cxnSp>
        <p:nvCxnSpPr>
          <p:cNvPr id="55" name="Straight Arrow Connector 54"/>
          <p:cNvCxnSpPr/>
          <p:nvPr/>
        </p:nvCxnSpPr>
        <p:spPr>
          <a:xfrm flipV="1">
            <a:off x="5268901" y="4648200"/>
            <a:ext cx="0" cy="209550"/>
          </a:xfrm>
          <a:prstGeom prst="straightConnector1">
            <a:avLst/>
          </a:prstGeom>
          <a:noFill/>
          <a:ln w="28575" cap="flat" cmpd="sng" algn="ctr">
            <a:solidFill>
              <a:srgbClr val="0FDB53"/>
            </a:solidFill>
            <a:prstDash val="solid"/>
            <a:tailEnd type="arrow"/>
          </a:ln>
          <a:effectLst/>
        </p:spPr>
      </p:cxnSp>
      <p:sp>
        <p:nvSpPr>
          <p:cNvPr id="51" name="Rectangle 43"/>
          <p:cNvSpPr>
            <a:spLocks noChangeArrowheads="1"/>
          </p:cNvSpPr>
          <p:nvPr/>
        </p:nvSpPr>
        <p:spPr bwMode="auto">
          <a:xfrm>
            <a:off x="478712" y="182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2" name="Rectangle 44"/>
          <p:cNvSpPr>
            <a:spLocks noChangeArrowheads="1"/>
          </p:cNvSpPr>
          <p:nvPr/>
        </p:nvSpPr>
        <p:spPr bwMode="auto">
          <a:xfrm>
            <a:off x="-10886" y="4981902"/>
            <a:ext cx="8148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(Source: THECB – </a:t>
            </a:r>
            <a:r>
              <a:rPr kumimoji="0" lang="en-US" altLang="en-US" sz="1200" b="0" i="0" u="none" strike="noStrike" cap="none" normalizeH="0" baseline="0" dirty="0">
                <a:ln>
                  <a:noFill/>
                </a:ln>
                <a:solidFill>
                  <a:srgbClr val="000000"/>
                </a:solidFill>
                <a:effectLst/>
                <a:latin typeface="Arial" panose="020B0604020202020204" pitchFamily="34" charset="0"/>
                <a:ea typeface="等线" panose="02010600030101010101" pitchFamily="2" charset="-122"/>
                <a:cs typeface="Arial" panose="020B0604020202020204" pitchFamily="34" charset="0"/>
              </a:rPr>
              <a:t>The Texas Consumer Resource for Education and Workforce Statistic [TXCREWS])</a:t>
            </a:r>
            <a:r>
              <a:rPr kumimoji="0" lang="en-US" altLang="en-US" sz="1200" b="0" i="0" u="none" strike="noStrike" cap="none" normalizeH="0" baseline="0" dirty="0">
                <a:ln>
                  <a:noFill/>
                </a:ln>
                <a:solidFill>
                  <a:srgbClr val="FF0000"/>
                </a:solidFill>
                <a:effectLst/>
                <a:latin typeface="Tahoma" panose="020B0604030504040204" pitchFamily="34" charset="0"/>
                <a:ea typeface="等线" panose="02010600030101010101" pitchFamily="2" charset="-122"/>
                <a:cs typeface="Tahoma" panose="020B0604030504040204" pitchFamily="34" charset="0"/>
              </a:rPr>
              <a:t> </a:t>
            </a:r>
            <a:endParaRPr kumimoji="0" lang="en-US" altLang="en-US" sz="1200" b="0" i="0" u="none" strike="noStrike" cap="none" normalizeH="0" baseline="0" dirty="0">
              <a:ln>
                <a:noFill/>
              </a:ln>
              <a:solidFill>
                <a:schemeClr val="tx1"/>
              </a:solidFill>
              <a:effectLst/>
            </a:endParaRPr>
          </a:p>
        </p:txBody>
      </p:sp>
      <p:cxnSp>
        <p:nvCxnSpPr>
          <p:cNvPr id="84" name="Straight Arrow Connector 83"/>
          <p:cNvCxnSpPr/>
          <p:nvPr/>
        </p:nvCxnSpPr>
        <p:spPr>
          <a:xfrm flipV="1">
            <a:off x="941034" y="4648200"/>
            <a:ext cx="0" cy="209550"/>
          </a:xfrm>
          <a:prstGeom prst="straightConnector1">
            <a:avLst/>
          </a:prstGeom>
          <a:noFill/>
          <a:ln w="28575" cap="flat" cmpd="sng" algn="ctr">
            <a:solidFill>
              <a:srgbClr val="0FDB53"/>
            </a:solidFill>
            <a:prstDash val="solid"/>
            <a:tailEnd type="arrow"/>
          </a:ln>
          <a:effectLst/>
        </p:spPr>
      </p:cxnSp>
      <p:cxnSp>
        <p:nvCxnSpPr>
          <p:cNvPr id="86" name="Straight Arrow Connector 85"/>
          <p:cNvCxnSpPr/>
          <p:nvPr/>
        </p:nvCxnSpPr>
        <p:spPr>
          <a:xfrm flipV="1">
            <a:off x="1850258" y="4648200"/>
            <a:ext cx="0" cy="209550"/>
          </a:xfrm>
          <a:prstGeom prst="straightConnector1">
            <a:avLst/>
          </a:prstGeom>
          <a:noFill/>
          <a:ln w="28575" cap="flat" cmpd="sng" algn="ctr">
            <a:solidFill>
              <a:srgbClr val="0FDB53"/>
            </a:solidFill>
            <a:prstDash val="solid"/>
            <a:tailEnd type="arrow"/>
          </a:ln>
          <a:effectLst/>
        </p:spPr>
      </p:cxnSp>
      <p:cxnSp>
        <p:nvCxnSpPr>
          <p:cNvPr id="90" name="Straight Arrow Connector 89"/>
          <p:cNvCxnSpPr/>
          <p:nvPr/>
        </p:nvCxnSpPr>
        <p:spPr>
          <a:xfrm flipV="1">
            <a:off x="6183299" y="4648200"/>
            <a:ext cx="0" cy="209550"/>
          </a:xfrm>
          <a:prstGeom prst="straightConnector1">
            <a:avLst/>
          </a:prstGeom>
          <a:noFill/>
          <a:ln w="28575" cap="flat" cmpd="sng" algn="ctr">
            <a:solidFill>
              <a:srgbClr val="0FDB53"/>
            </a:solidFill>
            <a:prstDash val="solid"/>
            <a:tailEnd type="arrow"/>
          </a:ln>
          <a:effectLst/>
        </p:spPr>
      </p:cxnSp>
      <p:sp>
        <p:nvSpPr>
          <p:cNvPr id="94" name="Rectangle 44"/>
          <p:cNvSpPr>
            <a:spLocks noChangeArrowheads="1"/>
          </p:cNvSpPr>
          <p:nvPr/>
        </p:nvSpPr>
        <p:spPr bwMode="auto">
          <a:xfrm>
            <a:off x="160338" y="6148160"/>
            <a:ext cx="88312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Note 1</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 </a:t>
            </a:r>
            <a:r>
              <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rPr>
              <a:t></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ahoma" panose="020B0604030504040204" pitchFamily="34" charset="0"/>
              </a:rPr>
              <a:t> = Change from 2013 to 2014</a:t>
            </a:r>
            <a:endParaRPr kumimoji="0" lang="en-US" altLang="en-US" sz="600" b="0" i="0" u="none" strike="noStrike" cap="none" normalizeH="0" baseline="0" dirty="0">
              <a:ln>
                <a:noFill/>
              </a:ln>
              <a:solidFill>
                <a:schemeClr val="tx1"/>
              </a:solidFill>
              <a:effectLst/>
              <a:sym typeface="Symbol" panose="05050102010706020507"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sym typeface="Symbol" panose="05050102010706020507" pitchFamily="18" charset="2"/>
              </a:rPr>
              <a:t>Note 2</a:t>
            </a:r>
            <a:r>
              <a:rPr kumimoji="0" lang="en-US" altLang="en-US" sz="1400" b="0" i="0" u="none" strike="noStrike" cap="none" normalizeH="0" baseline="0" dirty="0">
                <a:ln>
                  <a:noFill/>
                </a:ln>
                <a:solidFill>
                  <a:schemeClr val="tx1"/>
                </a:solidFill>
                <a:effectLst/>
                <a:latin typeface="Calibri" panose="020F0502020204030204" pitchFamily="34" charset="0"/>
                <a:ea typeface="等线" panose="02010600030101010101" pitchFamily="2" charset="-122"/>
                <a:cs typeface="Times New Roman" panose="02020603050405020304" pitchFamily="18" charset="0"/>
                <a:sym typeface="Symbol" panose="05050102010706020507" pitchFamily="18" charset="2"/>
              </a:rPr>
              <a:t>: The data in 2014 are the most recent ones by the time of this writing on August 29, 2017.</a:t>
            </a:r>
            <a:endParaRPr kumimoji="0" lang="en-US" altLang="en-US" sz="1400" b="0" i="0" u="none" strike="noStrike" cap="none" normalizeH="0" baseline="0" dirty="0">
              <a:ln>
                <a:noFill/>
              </a:ln>
              <a:solidFill>
                <a:schemeClr val="tx1"/>
              </a:solidFill>
              <a:effectLst/>
              <a:latin typeface="Tahoma" panose="020B0604030504040204" pitchFamily="34" charset="0"/>
              <a:ea typeface="等线" panose="02010600030101010101" pitchFamily="2" charset="-122"/>
              <a:cs typeface="Tahoma" panose="020B0604030504040204" pitchFamily="34" charset="0"/>
              <a:sym typeface="Symbol" panose="05050102010706020507" pitchFamily="18" charset="2"/>
            </a:endParaRPr>
          </a:p>
        </p:txBody>
      </p:sp>
      <p:cxnSp>
        <p:nvCxnSpPr>
          <p:cNvPr id="16" name="Straight Arrow Connector 15"/>
          <p:cNvCxnSpPr/>
          <p:nvPr/>
        </p:nvCxnSpPr>
        <p:spPr>
          <a:xfrm flipV="1">
            <a:off x="7406197" y="4648200"/>
            <a:ext cx="0" cy="209550"/>
          </a:xfrm>
          <a:prstGeom prst="straightConnector1">
            <a:avLst/>
          </a:prstGeom>
          <a:noFill/>
          <a:ln w="28575" cap="flat" cmpd="sng" algn="ctr">
            <a:solidFill>
              <a:srgbClr val="0FDB53"/>
            </a:solidFill>
            <a:prstDash val="solid"/>
            <a:tailEnd type="arrow"/>
          </a:ln>
          <a:effectLst/>
        </p:spPr>
      </p:cxnSp>
      <p:cxnSp>
        <p:nvCxnSpPr>
          <p:cNvPr id="15" name="Straight Arrow Connector 14">
            <a:extLst>
              <a:ext uri="{FF2B5EF4-FFF2-40B4-BE49-F238E27FC236}">
                <a16:creationId xmlns="" xmlns:a16="http://schemas.microsoft.com/office/drawing/2014/main" id="{3671BF87-8FBA-44AE-877C-C878532A5C2A}"/>
              </a:ext>
            </a:extLst>
          </p:cNvPr>
          <p:cNvCxnSpPr/>
          <p:nvPr/>
        </p:nvCxnSpPr>
        <p:spPr>
          <a:xfrm flipV="1">
            <a:off x="2979198" y="4648200"/>
            <a:ext cx="0" cy="209550"/>
          </a:xfrm>
          <a:prstGeom prst="straightConnector1">
            <a:avLst/>
          </a:prstGeom>
          <a:noFill/>
          <a:ln w="28575" cap="flat" cmpd="sng" algn="ctr">
            <a:solidFill>
              <a:srgbClr val="0FDB53"/>
            </a:solidFill>
            <a:prstDash val="solid"/>
            <a:tailEnd type="arrow"/>
          </a:ln>
          <a:effectLst/>
        </p:spPr>
      </p:cxnSp>
      <p:cxnSp>
        <p:nvCxnSpPr>
          <p:cNvPr id="17" name="Straight Arrow Connector 16">
            <a:extLst>
              <a:ext uri="{FF2B5EF4-FFF2-40B4-BE49-F238E27FC236}">
                <a16:creationId xmlns="" xmlns:a16="http://schemas.microsoft.com/office/drawing/2014/main" id="{B38CA4AA-E756-4CFC-B74D-B42AC8DD09E8}"/>
              </a:ext>
            </a:extLst>
          </p:cNvPr>
          <p:cNvCxnSpPr/>
          <p:nvPr/>
        </p:nvCxnSpPr>
        <p:spPr>
          <a:xfrm>
            <a:off x="8697900" y="4648200"/>
            <a:ext cx="0" cy="2095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14400" y="4648200"/>
            <a:ext cx="0" cy="209550"/>
          </a:xfrm>
          <a:prstGeom prst="straightConnector1">
            <a:avLst/>
          </a:prstGeom>
          <a:noFill/>
          <a:ln w="28575" cap="flat" cmpd="sng" algn="ctr">
            <a:solidFill>
              <a:srgbClr val="0FDB53"/>
            </a:solidFill>
            <a:prstDash val="solid"/>
            <a:tailEnd type="arrow"/>
          </a:ln>
          <a:effectLst/>
        </p:spPr>
      </p:cxnSp>
    </p:spTree>
    <p:extLst>
      <p:ext uri="{BB962C8B-B14F-4D97-AF65-F5344CB8AC3E}">
        <p14:creationId xmlns:p14="http://schemas.microsoft.com/office/powerpoint/2010/main" val="3354251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2963"/>
            <a:ext cx="9144000" cy="784221"/>
          </a:xfrm>
          <a:prstGeom prst="rect">
            <a:avLst/>
          </a:prstGeom>
          <a:solidFill>
            <a:srgbClr val="F6B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bg1"/>
                </a:solidFill>
                <a:latin typeface="+mj-lt"/>
              </a:rPr>
              <a:t>Completion</a:t>
            </a:r>
          </a:p>
        </p:txBody>
      </p:sp>
      <p:graphicFrame>
        <p:nvGraphicFramePr>
          <p:cNvPr id="4" name="Table 3"/>
          <p:cNvGraphicFramePr>
            <a:graphicFrameLocks noGrp="1"/>
          </p:cNvGraphicFramePr>
          <p:nvPr>
            <p:extLst/>
          </p:nvPr>
        </p:nvGraphicFramePr>
        <p:xfrm>
          <a:off x="457199" y="1480881"/>
          <a:ext cx="8445500" cy="4201316"/>
        </p:xfrm>
        <a:graphic>
          <a:graphicData uri="http://schemas.openxmlformats.org/drawingml/2006/table">
            <a:tbl>
              <a:tblPr/>
              <a:tblGrid>
                <a:gridCol w="925092">
                  <a:extLst>
                    <a:ext uri="{9D8B030D-6E8A-4147-A177-3AD203B41FA5}">
                      <a16:colId xmlns="" xmlns:a16="http://schemas.microsoft.com/office/drawing/2014/main" val="4247362796"/>
                    </a:ext>
                  </a:extLst>
                </a:gridCol>
                <a:gridCol w="2394679">
                  <a:extLst>
                    <a:ext uri="{9D8B030D-6E8A-4147-A177-3AD203B41FA5}">
                      <a16:colId xmlns="" xmlns:a16="http://schemas.microsoft.com/office/drawing/2014/main" val="2343151601"/>
                    </a:ext>
                  </a:extLst>
                </a:gridCol>
                <a:gridCol w="1121596">
                  <a:extLst>
                    <a:ext uri="{9D8B030D-6E8A-4147-A177-3AD203B41FA5}">
                      <a16:colId xmlns="" xmlns:a16="http://schemas.microsoft.com/office/drawing/2014/main" val="492909874"/>
                    </a:ext>
                  </a:extLst>
                </a:gridCol>
                <a:gridCol w="1334711">
                  <a:extLst>
                    <a:ext uri="{9D8B030D-6E8A-4147-A177-3AD203B41FA5}">
                      <a16:colId xmlns="" xmlns:a16="http://schemas.microsoft.com/office/drawing/2014/main" val="2619312585"/>
                    </a:ext>
                  </a:extLst>
                </a:gridCol>
                <a:gridCol w="1334711">
                  <a:extLst>
                    <a:ext uri="{9D8B030D-6E8A-4147-A177-3AD203B41FA5}">
                      <a16:colId xmlns="" xmlns:a16="http://schemas.microsoft.com/office/drawing/2014/main" val="3137481461"/>
                    </a:ext>
                  </a:extLst>
                </a:gridCol>
                <a:gridCol w="1334711">
                  <a:extLst>
                    <a:ext uri="{9D8B030D-6E8A-4147-A177-3AD203B41FA5}">
                      <a16:colId xmlns="" xmlns:a16="http://schemas.microsoft.com/office/drawing/2014/main" val="3620185996"/>
                    </a:ext>
                  </a:extLst>
                </a:gridCol>
              </a:tblGrid>
              <a:tr h="457200">
                <a:tc gridSpan="6">
                  <a:txBody>
                    <a:bodyPr/>
                    <a:lstStyle/>
                    <a:p>
                      <a:pPr algn="l" fontAlgn="b"/>
                      <a:r>
                        <a:rPr lang="en-US" sz="1800" b="1" i="0" u="none" strike="noStrike" dirty="0">
                          <a:solidFill>
                            <a:srgbClr val="000000"/>
                          </a:solidFill>
                          <a:effectLst/>
                          <a:latin typeface="Tahoma" panose="020B0604030504040204" pitchFamily="34" charset="0"/>
                        </a:rPr>
                        <a:t>Number of students</a:t>
                      </a:r>
                      <a:r>
                        <a:rPr lang="en-US" sz="1800" b="1" i="0" u="none" strike="noStrike" baseline="0" dirty="0">
                          <a:solidFill>
                            <a:srgbClr val="000000"/>
                          </a:solidFill>
                          <a:effectLst/>
                          <a:latin typeface="Tahoma" panose="020B0604030504040204" pitchFamily="34" charset="0"/>
                        </a:rPr>
                        <a:t> completing a certificate or associate, bachelor’s, or master’s degree (CABM)</a:t>
                      </a:r>
                      <a:endParaRPr lang="en-US" sz="18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28190905"/>
                  </a:ext>
                </a:extLst>
              </a:tr>
              <a:tr h="281940">
                <a:tc gridSpan="2">
                  <a:txBody>
                    <a:bodyPr/>
                    <a:lstStyle/>
                    <a:p>
                      <a:pPr algn="l" fontAlgn="b"/>
                      <a:r>
                        <a:rPr lang="en-US" sz="1800" b="1" i="0" u="none" strike="noStrike" dirty="0">
                          <a:solidFill>
                            <a:srgbClr val="000000"/>
                          </a:solidFill>
                          <a:effectLst/>
                          <a:latin typeface="Tahoma" panose="020B0604030504040204" pitchFamily="34" charset="0"/>
                        </a:rPr>
                        <a:t>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1" i="0" u="none" strike="noStrike" dirty="0">
                          <a:solidFill>
                            <a:srgbClr val="000000"/>
                          </a:solidFill>
                          <a:effectLst/>
                          <a:latin typeface="Tahoma" panose="020B0604030504040204" pitchFamily="34" charset="0"/>
                        </a:rPr>
                        <a:t> 2016</a:t>
                      </a:r>
                    </a:p>
                    <a:p>
                      <a:pPr algn="ctr" fontAlgn="b"/>
                      <a:r>
                        <a:rPr lang="en-US" sz="1400" b="0" i="0" u="none" strike="noStrike" dirty="0">
                          <a:solidFill>
                            <a:srgbClr val="000000"/>
                          </a:solidFill>
                          <a:effectLst/>
                          <a:latin typeface="Tahoma" panose="020B0604030504040204" pitchFamily="34" charset="0"/>
                        </a:rPr>
                        <a:t>(actual)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 2020</a:t>
                      </a:r>
                    </a:p>
                    <a:p>
                      <a:pPr algn="ctr" fontAlgn="b"/>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2025 </a:t>
                      </a:r>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2030 </a:t>
                      </a:r>
                      <a:r>
                        <a:rPr lang="en-US" sz="1400" b="0" i="0" u="none" strike="noStrike" dirty="0">
                          <a:solidFill>
                            <a:srgbClr val="000000"/>
                          </a:solidFill>
                          <a:effectLst/>
                          <a:latin typeface="Tahoma" panose="020B0604030504040204" pitchFamily="34" charset="0"/>
                        </a:rPr>
                        <a:t>(projection)</a:t>
                      </a:r>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0965167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9E4C"/>
                    </a:solidFill>
                  </a:tcPr>
                </a:tc>
                <a:tc>
                  <a:txBody>
                    <a:bodyPr/>
                    <a:lstStyle/>
                    <a:p>
                      <a:pPr algn="l" fontAlgn="ctr"/>
                      <a:r>
                        <a:rPr lang="en-US" sz="1800" b="0" i="0" u="none" strike="noStrike" dirty="0">
                          <a:solidFill>
                            <a:srgbClr val="000000"/>
                          </a:solidFill>
                          <a:effectLst/>
                          <a:latin typeface="Tahoma" panose="020B0604030504040204" pitchFamily="34" charset="0"/>
                        </a:rPr>
                        <a:t>High Plains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15,891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18,803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22,754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27,509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5172658"/>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FE0"/>
                    </a:solidFill>
                  </a:tcPr>
                </a:tc>
                <a:tc>
                  <a:txBody>
                    <a:bodyPr/>
                    <a:lstStyle/>
                    <a:p>
                      <a:pPr algn="l" fontAlgn="ctr"/>
                      <a:r>
                        <a:rPr lang="en-US" sz="1800" b="0" i="0" u="none" strike="noStrike" dirty="0">
                          <a:solidFill>
                            <a:srgbClr val="000000"/>
                          </a:solidFill>
                          <a:effectLst/>
                          <a:latin typeface="Tahoma" panose="020B0604030504040204" pitchFamily="34" charset="0"/>
                        </a:rPr>
                        <a:t>Northwest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5,220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6,497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7,863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9,506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01436004"/>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92DE"/>
                    </a:solidFill>
                  </a:tcPr>
                </a:tc>
                <a:tc>
                  <a:txBody>
                    <a:bodyPr/>
                    <a:lstStyle/>
                    <a:p>
                      <a:pPr algn="l" fontAlgn="ctr"/>
                      <a:r>
                        <a:rPr lang="en-US" sz="1800" b="0" i="0" u="none" strike="noStrike" dirty="0">
                          <a:solidFill>
                            <a:srgbClr val="000000"/>
                          </a:solidFill>
                          <a:effectLst/>
                          <a:latin typeface="Tahoma" panose="020B0604030504040204" pitchFamily="34" charset="0"/>
                        </a:rPr>
                        <a:t>Metroplex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73,774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93,552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113,213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136,870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52881269"/>
                  </a:ext>
                </a:extLst>
              </a:tr>
              <a:tr h="286502">
                <a:tc>
                  <a:txBody>
                    <a:bodyPr/>
                    <a:lstStyle/>
                    <a:p>
                      <a:pPr algn="l" fontAlgn="ctr"/>
                      <a:r>
                        <a:rPr lang="en-US" sz="1800" b="0" i="0" u="none" strike="noStrike" dirty="0">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BD3D"/>
                    </a:solidFill>
                  </a:tcPr>
                </a:tc>
                <a:tc>
                  <a:txBody>
                    <a:bodyPr/>
                    <a:lstStyle/>
                    <a:p>
                      <a:pPr algn="l" fontAlgn="ctr"/>
                      <a:r>
                        <a:rPr lang="en-US" sz="1800" b="0" i="0" u="none" strike="noStrike" dirty="0">
                          <a:solidFill>
                            <a:srgbClr val="000000"/>
                          </a:solidFill>
                          <a:effectLst/>
                          <a:latin typeface="Tahoma" panose="020B0604030504040204" pitchFamily="34" charset="0"/>
                        </a:rPr>
                        <a:t>Upper 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12,600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14,206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17,192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20,784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8960200"/>
                  </a:ext>
                </a:extLst>
              </a:tr>
              <a:tr h="317240">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E0B2"/>
                    </a:solidFill>
                  </a:tcPr>
                </a:tc>
                <a:tc>
                  <a:txBody>
                    <a:bodyPr/>
                    <a:lstStyle/>
                    <a:p>
                      <a:pPr algn="l" fontAlgn="ctr"/>
                      <a:r>
                        <a:rPr lang="en-US" sz="1800" b="0" i="0" u="none" strike="noStrike" dirty="0">
                          <a:solidFill>
                            <a:srgbClr val="000000"/>
                          </a:solidFill>
                          <a:effectLst/>
                          <a:latin typeface="Tahoma" panose="020B0604030504040204" pitchFamily="34" charset="0"/>
                        </a:rPr>
                        <a:t>Southeast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8,814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9,760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11,811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14,278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471934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B5FF"/>
                    </a:solidFill>
                  </a:tcPr>
                </a:tc>
                <a:tc>
                  <a:txBody>
                    <a:bodyPr/>
                    <a:lstStyle/>
                    <a:p>
                      <a:pPr algn="l" fontAlgn="ctr"/>
                      <a:r>
                        <a:rPr lang="en-US" sz="1800" b="0" i="0" u="none" strike="noStrike" dirty="0">
                          <a:solidFill>
                            <a:srgbClr val="000000"/>
                          </a:solidFill>
                          <a:effectLst/>
                          <a:latin typeface="Tahoma" panose="020B0604030504040204" pitchFamily="34" charset="0"/>
                        </a:rPr>
                        <a:t>Gulf Coast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56,762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80,866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97,861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118,310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16065719"/>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3"/>
                    </a:solidFill>
                  </a:tcPr>
                </a:tc>
                <a:tc>
                  <a:txBody>
                    <a:bodyPr/>
                    <a:lstStyle/>
                    <a:p>
                      <a:pPr algn="l" fontAlgn="ctr"/>
                      <a:r>
                        <a:rPr lang="en-US" sz="1800" b="0" i="0" u="none" strike="noStrike" dirty="0">
                          <a:solidFill>
                            <a:srgbClr val="000000"/>
                          </a:solidFill>
                          <a:effectLst/>
                          <a:latin typeface="Tahoma" panose="020B0604030504040204" pitchFamily="34" charset="0"/>
                        </a:rPr>
                        <a:t>Central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54,410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68,273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82,622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99,887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244552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ACA9"/>
                    </a:solidFill>
                  </a:tcPr>
                </a:tc>
                <a:tc>
                  <a:txBody>
                    <a:bodyPr/>
                    <a:lstStyle/>
                    <a:p>
                      <a:pPr algn="l" fontAlgn="ctr"/>
                      <a:r>
                        <a:rPr lang="en-US" sz="1800" b="0" i="0" u="none" strike="noStrike" dirty="0">
                          <a:solidFill>
                            <a:srgbClr val="000000"/>
                          </a:solidFill>
                          <a:effectLst/>
                          <a:latin typeface="Tahoma" panose="020B0604030504040204" pitchFamily="34" charset="0"/>
                        </a:rPr>
                        <a:t>South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49,621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63,644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77,020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93,113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09219217"/>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ctr"/>
                      <a:r>
                        <a:rPr lang="en-US" sz="1800" b="0" i="0" u="none" strike="noStrike" dirty="0">
                          <a:solidFill>
                            <a:srgbClr val="000000"/>
                          </a:solidFill>
                          <a:effectLst/>
                          <a:latin typeface="Tahoma" panose="020B0604030504040204" pitchFamily="34" charset="0"/>
                        </a:rPr>
                        <a:t>West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4,745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6,880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8,304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9,965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45773401"/>
                  </a:ext>
                </a:extLst>
              </a:tr>
              <a:tr h="290494">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61"/>
                    </a:solidFill>
                  </a:tcPr>
                </a:tc>
                <a:tc>
                  <a:txBody>
                    <a:bodyPr/>
                    <a:lstStyle/>
                    <a:p>
                      <a:pPr algn="l" fontAlgn="ctr"/>
                      <a:r>
                        <a:rPr lang="en-US" sz="1800" b="0" i="0" u="none" strike="noStrike" dirty="0">
                          <a:solidFill>
                            <a:srgbClr val="000000"/>
                          </a:solidFill>
                          <a:effectLst/>
                          <a:latin typeface="Tahoma" panose="020B0604030504040204" pitchFamily="34" charset="0"/>
                        </a:rPr>
                        <a:t>Upper Rio Grande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        9,507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13,519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16,360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    19,778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07094134"/>
                  </a:ext>
                </a:extLst>
              </a:tr>
              <a:tr h="243887">
                <a:tc gridSpan="2">
                  <a:txBody>
                    <a:bodyPr/>
                    <a:lstStyle/>
                    <a:p>
                      <a:pPr algn="l" fontAlgn="b"/>
                      <a:r>
                        <a:rPr lang="en-US" sz="1800" b="1" i="0" u="none" strike="noStrike" dirty="0">
                          <a:solidFill>
                            <a:srgbClr val="000000"/>
                          </a:solidFill>
                          <a:effectLst/>
                          <a:latin typeface="Tahoma" panose="020B0604030504040204" pitchFamily="34" charset="0"/>
                        </a:rPr>
                        <a:t>Statewide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800" b="1" i="0" u="none" strike="noStrike" dirty="0">
                          <a:solidFill>
                            <a:srgbClr val="000000"/>
                          </a:solidFill>
                          <a:effectLst/>
                          <a:latin typeface="Calibri" panose="020F0502020204030204" pitchFamily="34" charset="0"/>
                        </a:rPr>
                        <a:t>321,410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376,000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455,000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550,000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0129982"/>
                  </a:ext>
                </a:extLst>
              </a:tr>
            </a:tbl>
          </a:graphicData>
        </a:graphic>
      </p:graphicFrame>
      <p:sp>
        <p:nvSpPr>
          <p:cNvPr id="6" name="TextBox 5"/>
          <p:cNvSpPr txBox="1"/>
          <p:nvPr/>
        </p:nvSpPr>
        <p:spPr>
          <a:xfrm>
            <a:off x="1559795" y="6334780"/>
            <a:ext cx="6024410" cy="369332"/>
          </a:xfrm>
          <a:prstGeom prst="rect">
            <a:avLst/>
          </a:prstGeom>
          <a:noFill/>
        </p:spPr>
        <p:txBody>
          <a:bodyPr wrap="square" rtlCol="0">
            <a:spAutoFit/>
          </a:bodyPr>
          <a:lstStyle/>
          <a:p>
            <a:r>
              <a:rPr lang="en-US" dirty="0">
                <a:solidFill>
                  <a:schemeClr val="bg1"/>
                </a:solidFill>
              </a:rPr>
              <a:t>Regional Target, THECB estimations</a:t>
            </a:r>
          </a:p>
        </p:txBody>
      </p:sp>
      <p:sp>
        <p:nvSpPr>
          <p:cNvPr id="2" name="Slide Number Placeholder 1">
            <a:extLst>
              <a:ext uri="{FF2B5EF4-FFF2-40B4-BE49-F238E27FC236}">
                <a16:creationId xmlns="" xmlns:a16="http://schemas.microsoft.com/office/drawing/2014/main" id="{D5F2AF2E-C035-4EC2-A531-4459DDCD6F8B}"/>
              </a:ext>
            </a:extLst>
          </p:cNvPr>
          <p:cNvSpPr>
            <a:spLocks noGrp="1"/>
          </p:cNvSpPr>
          <p:nvPr>
            <p:ph type="sldNum" sz="quarter" idx="12"/>
          </p:nvPr>
        </p:nvSpPr>
        <p:spPr/>
        <p:txBody>
          <a:bodyPr/>
          <a:lstStyle/>
          <a:p>
            <a:fld id="{42B960B7-1A5D-4A40-9C6E-0A7BBAA5F990}" type="slidenum">
              <a:rPr lang="en-US" smtClean="0"/>
              <a:t>53</a:t>
            </a:fld>
            <a:endParaRPr lang="en-US"/>
          </a:p>
        </p:txBody>
      </p:sp>
      <p:sp>
        <p:nvSpPr>
          <p:cNvPr id="7" name="TextBox 6"/>
          <p:cNvSpPr txBox="1"/>
          <p:nvPr/>
        </p:nvSpPr>
        <p:spPr>
          <a:xfrm>
            <a:off x="533400" y="5862330"/>
            <a:ext cx="7772400" cy="461665"/>
          </a:xfrm>
          <a:prstGeom prst="rect">
            <a:avLst/>
          </a:prstGeom>
          <a:noFill/>
        </p:spPr>
        <p:txBody>
          <a:bodyPr wrap="square" rtlCol="0">
            <a:spAutoFit/>
          </a:bodyPr>
          <a:lstStyle/>
          <a:p>
            <a:r>
              <a:rPr lang="en-US" sz="1200" dirty="0" smtClean="0"/>
              <a:t>Source: Hege, J. C. (April 3, 2018). Regional Targets for Selected 60x30TX Goals and Targets. Presented at CTC and University Accountability Meeting.</a:t>
            </a:r>
            <a:endParaRPr lang="en-US" sz="1200" dirty="0"/>
          </a:p>
        </p:txBody>
      </p:sp>
    </p:spTree>
    <p:extLst>
      <p:ext uri="{BB962C8B-B14F-4D97-AF65-F5344CB8AC3E}">
        <p14:creationId xmlns:p14="http://schemas.microsoft.com/office/powerpoint/2010/main" val="20163662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0"/>
            <a:ext cx="9067800" cy="1524000"/>
          </a:xfrm>
          <a:solidFill>
            <a:schemeClr val="accent6">
              <a:lumMod val="75000"/>
            </a:schemeClr>
          </a:solidFill>
        </p:spPr>
        <p:txBody>
          <a:bodyPr/>
          <a:lstStyle/>
          <a:p>
            <a:r>
              <a:rPr lang="en-US" sz="2400" b="1" dirty="0" smtClean="0"/>
              <a:t>Number Completing a Certificate, Associate, Bachelor’s or Master’s in the State and the </a:t>
            </a:r>
            <a:r>
              <a:rPr lang="en-US" sz="2400" b="1" dirty="0" err="1" smtClean="0"/>
              <a:t>Metroplex</a:t>
            </a:r>
            <a:r>
              <a:rPr lang="en-US" sz="2400" b="1" dirty="0" smtClean="0"/>
              <a:t> Region in 2016 and 2017                          and Mean Rate of Change</a:t>
            </a:r>
            <a:endParaRPr lang="en-US" sz="2400"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r>
            <a:br>
              <a:rPr lang="en-US" dirty="0"/>
            </a:br>
            <a:endParaRPr lang="en-US" dirty="0"/>
          </a:p>
        </p:txBody>
      </p:sp>
      <p:graphicFrame>
        <p:nvGraphicFramePr>
          <p:cNvPr id="5" name="Table 4"/>
          <p:cNvGraphicFramePr>
            <a:graphicFrameLocks noGrp="1"/>
          </p:cNvGraphicFramePr>
          <p:nvPr>
            <p:extLst/>
          </p:nvPr>
        </p:nvGraphicFramePr>
        <p:xfrm>
          <a:off x="-39572" y="1600200"/>
          <a:ext cx="9133115" cy="3502753"/>
        </p:xfrm>
        <a:graphic>
          <a:graphicData uri="http://schemas.openxmlformats.org/drawingml/2006/table">
            <a:tbl>
              <a:tblPr firstRow="1" firstCol="1" bandRow="1">
                <a:tableStyleId>{5C22544A-7EE6-4342-B048-85BDC9FD1C3A}</a:tableStyleId>
              </a:tblPr>
              <a:tblGrid>
                <a:gridCol w="725372"/>
                <a:gridCol w="815591"/>
                <a:gridCol w="1002321"/>
                <a:gridCol w="154204"/>
                <a:gridCol w="1152084"/>
                <a:gridCol w="1027228"/>
                <a:gridCol w="152400"/>
                <a:gridCol w="838200"/>
                <a:gridCol w="1030172"/>
                <a:gridCol w="152400"/>
                <a:gridCol w="1143000"/>
                <a:gridCol w="940143"/>
              </a:tblGrid>
              <a:tr h="440059">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State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600"/>
                        </a:spcAft>
                      </a:pPr>
                      <a:r>
                        <a:rPr lang="en-US" sz="1800" dirty="0">
                          <a:effectLst/>
                        </a:rPr>
                        <a:t>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gridSpan="5">
                  <a:txBody>
                    <a:bodyPr/>
                    <a:lstStyle/>
                    <a:p>
                      <a:pPr marL="0" marR="0" algn="ctr">
                        <a:lnSpc>
                          <a:spcPct val="115000"/>
                        </a:lnSpc>
                        <a:spcBef>
                          <a:spcPts val="0"/>
                        </a:spcBef>
                        <a:spcAft>
                          <a:spcPts val="600"/>
                        </a:spcAft>
                      </a:pPr>
                      <a:r>
                        <a:rPr lang="en-US" sz="1800" dirty="0">
                          <a:effectLst/>
                        </a:rPr>
                        <a:t>North Texas </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56132">
                <a:tc>
                  <a:txBody>
                    <a:bodyPr/>
                    <a:lstStyle/>
                    <a:p>
                      <a:pPr marL="0" marR="0">
                        <a:lnSpc>
                          <a:spcPct val="115000"/>
                        </a:lnSpc>
                        <a:spcBef>
                          <a:spcPts val="0"/>
                        </a:spcBef>
                        <a:spcAft>
                          <a:spcPts val="600"/>
                        </a:spcAft>
                      </a:pPr>
                      <a:r>
                        <a:rPr lang="en-US" sz="1800" dirty="0">
                          <a:effectLst/>
                        </a:rPr>
                        <a:t>Year</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err="1" smtClean="0">
                          <a:effectLst/>
                          <a:latin typeface="Calibri" panose="020F0502020204030204" pitchFamily="34" charset="0"/>
                          <a:ea typeface="等线" panose="02010600030101010101" pitchFamily="2" charset="-122"/>
                          <a:cs typeface="Times New Roman" panose="02020603050405020304" pitchFamily="18" charset="0"/>
                        </a:rPr>
                        <a:t>Certifi</a:t>
                      </a: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-cate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Associate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Bachelor’s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Masters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a:effectLst/>
                        </a:rPr>
                        <a:t> </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err="1" smtClean="0">
                          <a:effectLst/>
                          <a:latin typeface="Calibri" panose="020F0502020204030204" pitchFamily="34" charset="0"/>
                          <a:ea typeface="等线" panose="02010600030101010101" pitchFamily="2" charset="-122"/>
                          <a:cs typeface="Times New Roman" panose="02020603050405020304" pitchFamily="18" charset="0"/>
                        </a:rPr>
                        <a:t>Certifi</a:t>
                      </a: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-cate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Associate</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Bachelor’s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ctr">
                        <a:lnSpc>
                          <a:spcPct val="115000"/>
                        </a:lnSpc>
                        <a:spcBef>
                          <a:spcPts val="0"/>
                        </a:spcBef>
                        <a:spcAft>
                          <a:spcPts val="600"/>
                        </a:spcAft>
                      </a:pPr>
                      <a:r>
                        <a:rPr lang="en-US" sz="1800" b="0" dirty="0" smtClean="0">
                          <a:effectLst/>
                          <a:latin typeface="Calibri" panose="020F0502020204030204" pitchFamily="34" charset="0"/>
                          <a:ea typeface="等线" panose="02010600030101010101" pitchFamily="2" charset="-122"/>
                          <a:cs typeface="Times New Roman" panose="02020603050405020304" pitchFamily="18" charset="0"/>
                        </a:rPr>
                        <a:t>Masters</a:t>
                      </a:r>
                      <a:endParaRPr lang="en-US" sz="1800" b="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r>
              <a:tr h="625371">
                <a:tc>
                  <a:txBody>
                    <a:bodyPr/>
                    <a:lstStyle/>
                    <a:p>
                      <a:pPr marL="0" marR="0" algn="r">
                        <a:lnSpc>
                          <a:spcPct val="115000"/>
                        </a:lnSpc>
                        <a:spcBef>
                          <a:spcPts val="1200"/>
                        </a:spcBef>
                        <a:spcAft>
                          <a:spcPts val="1000"/>
                        </a:spcAft>
                      </a:pPr>
                      <a:r>
                        <a:rPr lang="en-US" sz="1800" dirty="0" smtClean="0">
                          <a:effectLst/>
                        </a:rPr>
                        <a:t>2016</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51,565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87,423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129,043</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53,379</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16,500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36,000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18,000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7,484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r>
              <a:tr h="625371">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2015</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50,641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81,151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127,177</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52,371</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16,000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33,500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17,500</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120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6,774</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r>
              <a:tr h="377910">
                <a:tc>
                  <a:txBody>
                    <a:bodyPr/>
                    <a:lstStyle/>
                    <a:p>
                      <a:pPr marL="0" marR="0" algn="r">
                        <a:lnSpc>
                          <a:spcPct val="115000"/>
                        </a:lnSpc>
                        <a:spcBef>
                          <a:spcPts val="0"/>
                        </a:spcBef>
                        <a:spcAft>
                          <a:spcPts val="1000"/>
                        </a:spcAft>
                      </a:pPr>
                      <a:r>
                        <a:rPr lang="en-US" sz="1800">
                          <a:effectLst/>
                          <a:sym typeface="Symbol" panose="05050102010706020507" pitchFamily="18" charset="2"/>
                        </a:rPr>
                        <a:t></a:t>
                      </a:r>
                      <a:endParaRPr lang="en-US" sz="180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1,000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6,272</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2,000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1,000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500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2,500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500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chemeClr val="tx1"/>
                          </a:solidFill>
                          <a:effectLst/>
                          <a:latin typeface="Calibri" panose="020F0502020204030204" pitchFamily="34" charset="0"/>
                          <a:ea typeface="等线" panose="02010600030101010101" pitchFamily="2" charset="-122"/>
                          <a:cs typeface="Times New Roman" panose="02020603050405020304" pitchFamily="18" charset="0"/>
                        </a:rPr>
                        <a:t>710</a:t>
                      </a:r>
                      <a:endParaRPr lang="en-US" sz="1800" dirty="0">
                        <a:solidFill>
                          <a:schemeClr val="tx1"/>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r>
              <a:tr h="377910">
                <a:tc>
                  <a:txBody>
                    <a:bodyPr/>
                    <a:lstStyle/>
                    <a:p>
                      <a:pPr marL="0" marR="0" algn="r">
                        <a:lnSpc>
                          <a:spcPct val="115000"/>
                        </a:lnSpc>
                        <a:spcBef>
                          <a:spcPts val="0"/>
                        </a:spcBef>
                        <a:spcAft>
                          <a:spcPts val="1000"/>
                        </a:spcAft>
                      </a:pPr>
                      <a:r>
                        <a:rPr lang="en-US" sz="1800" dirty="0" smtClean="0">
                          <a:effectLst/>
                          <a:latin typeface="Calibri" panose="020F0502020204030204" pitchFamily="34" charset="0"/>
                          <a:ea typeface="等线" panose="02010600030101010101" pitchFamily="2" charset="-122"/>
                          <a:cs typeface="Times New Roman" panose="02020603050405020304" pitchFamily="18" charset="0"/>
                        </a:rPr>
                        <a:t>MARC</a:t>
                      </a:r>
                      <a:endParaRPr lang="en-US" sz="1800" dirty="0">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2.0%</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7.7%</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1.6%</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2.0%</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3.1%</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7.4%</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2.8%</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c>
                  <a:txBody>
                    <a:bodyPr/>
                    <a:lstStyle/>
                    <a:p>
                      <a:pPr marL="0" marR="0" algn="r">
                        <a:lnSpc>
                          <a:spcPct val="115000"/>
                        </a:lnSpc>
                        <a:spcBef>
                          <a:spcPts val="0"/>
                        </a:spcBef>
                        <a:spcAft>
                          <a:spcPts val="1000"/>
                        </a:spcAft>
                      </a:pPr>
                      <a:r>
                        <a:rPr lang="en-US" sz="1800" dirty="0" smtClean="0">
                          <a:solidFill>
                            <a:srgbClr val="00B050"/>
                          </a:solidFill>
                          <a:effectLst/>
                          <a:latin typeface="Calibri" panose="020F0502020204030204" pitchFamily="34" charset="0"/>
                          <a:ea typeface="等线" panose="02010600030101010101" pitchFamily="2" charset="-122"/>
                          <a:cs typeface="Times New Roman" panose="02020603050405020304" pitchFamily="18" charset="0"/>
                        </a:rPr>
                        <a:t>10.5%</a:t>
                      </a:r>
                      <a:endParaRPr lang="en-US" sz="1800" dirty="0">
                        <a:solidFill>
                          <a:srgbClr val="00B050"/>
                        </a:solidFill>
                        <a:effectLst/>
                        <a:latin typeface="Calibri" panose="020F0502020204030204" pitchFamily="34" charset="0"/>
                        <a:ea typeface="等线" panose="02010600030101010101" pitchFamily="2" charset="-122"/>
                        <a:cs typeface="Times New Roman" panose="02020603050405020304" pitchFamily="18" charset="0"/>
                      </a:endParaRPr>
                    </a:p>
                  </a:txBody>
                  <a:tcPr marL="60744" marR="60744" marT="0" marB="0"/>
                </a:tc>
              </a:tr>
            </a:tbl>
          </a:graphicData>
        </a:graphic>
      </p:graphicFrame>
      <p:sp>
        <p:nvSpPr>
          <p:cNvPr id="6" name="TextBox 5"/>
          <p:cNvSpPr txBox="1"/>
          <p:nvPr/>
        </p:nvSpPr>
        <p:spPr>
          <a:xfrm>
            <a:off x="364834" y="6017697"/>
            <a:ext cx="7940966" cy="369332"/>
          </a:xfrm>
          <a:prstGeom prst="rect">
            <a:avLst/>
          </a:prstGeom>
          <a:noFill/>
        </p:spPr>
        <p:txBody>
          <a:bodyPr wrap="square" rtlCol="0">
            <a:spAutoFit/>
          </a:bodyPr>
          <a:lstStyle/>
          <a:p>
            <a:r>
              <a:rPr lang="en-US" dirty="0" smtClean="0"/>
              <a:t>Source: 60X30TX Progress Report, July 2018, Completion</a:t>
            </a:r>
            <a:endParaRPr lang="en-US" dirty="0"/>
          </a:p>
        </p:txBody>
      </p:sp>
      <p:sp>
        <p:nvSpPr>
          <p:cNvPr id="14" name="Up Arrow 13"/>
          <p:cNvSpPr/>
          <p:nvPr/>
        </p:nvSpPr>
        <p:spPr>
          <a:xfrm flipH="1">
            <a:off x="903173" y="4783978"/>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flipH="1">
            <a:off x="6233161" y="4786182"/>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flipH="1">
            <a:off x="7543800" y="4811733"/>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flipH="1">
            <a:off x="5234940" y="4808837"/>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flipH="1">
            <a:off x="8305800" y="4771342"/>
            <a:ext cx="60033" cy="2150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flipH="1">
            <a:off x="3194838" y="4771342"/>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flipH="1">
            <a:off x="1904999" y="4786181"/>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flipH="1">
            <a:off x="5236999" y="4808837"/>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flipH="1">
            <a:off x="4191000" y="4808838"/>
            <a:ext cx="45719" cy="1897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3381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2963"/>
            <a:ext cx="9144000" cy="784221"/>
          </a:xfrm>
          <a:prstGeom prst="rect">
            <a:avLst/>
          </a:prstGeom>
          <a:solidFill>
            <a:srgbClr val="F6B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bg1"/>
                </a:solidFill>
                <a:latin typeface="+mj-lt"/>
              </a:rPr>
              <a:t>60x30 Educated Population</a:t>
            </a:r>
          </a:p>
        </p:txBody>
      </p:sp>
      <p:sp>
        <p:nvSpPr>
          <p:cNvPr id="21" name="TextBox 20"/>
          <p:cNvSpPr txBox="1"/>
          <p:nvPr/>
        </p:nvSpPr>
        <p:spPr>
          <a:xfrm>
            <a:off x="1559795" y="6334780"/>
            <a:ext cx="6024410" cy="369332"/>
          </a:xfrm>
          <a:prstGeom prst="rect">
            <a:avLst/>
          </a:prstGeom>
          <a:noFill/>
        </p:spPr>
        <p:txBody>
          <a:bodyPr wrap="square" rtlCol="0">
            <a:spAutoFit/>
          </a:bodyPr>
          <a:lstStyle/>
          <a:p>
            <a:r>
              <a:rPr lang="en-US" dirty="0">
                <a:solidFill>
                  <a:schemeClr val="bg1"/>
                </a:solidFill>
              </a:rPr>
              <a:t>Regional Target, THECB estimations</a:t>
            </a:r>
          </a:p>
        </p:txBody>
      </p:sp>
      <p:graphicFrame>
        <p:nvGraphicFramePr>
          <p:cNvPr id="4" name="Table 3"/>
          <p:cNvGraphicFramePr>
            <a:graphicFrameLocks noGrp="1"/>
          </p:cNvGraphicFramePr>
          <p:nvPr>
            <p:extLst/>
          </p:nvPr>
        </p:nvGraphicFramePr>
        <p:xfrm>
          <a:off x="901701" y="1346200"/>
          <a:ext cx="7632698" cy="4216867"/>
        </p:xfrm>
        <a:graphic>
          <a:graphicData uri="http://schemas.openxmlformats.org/drawingml/2006/table">
            <a:tbl>
              <a:tblPr/>
              <a:tblGrid>
                <a:gridCol w="836061">
                  <a:extLst>
                    <a:ext uri="{9D8B030D-6E8A-4147-A177-3AD203B41FA5}">
                      <a16:colId xmlns="" xmlns:a16="http://schemas.microsoft.com/office/drawing/2014/main" val="4247362796"/>
                    </a:ext>
                  </a:extLst>
                </a:gridCol>
                <a:gridCol w="1932538">
                  <a:extLst>
                    <a:ext uri="{9D8B030D-6E8A-4147-A177-3AD203B41FA5}">
                      <a16:colId xmlns="" xmlns:a16="http://schemas.microsoft.com/office/drawing/2014/main" val="2343151601"/>
                    </a:ext>
                  </a:extLst>
                </a:gridCol>
                <a:gridCol w="1245328">
                  <a:extLst>
                    <a:ext uri="{9D8B030D-6E8A-4147-A177-3AD203B41FA5}">
                      <a16:colId xmlns="" xmlns:a16="http://schemas.microsoft.com/office/drawing/2014/main" val="492909874"/>
                    </a:ext>
                  </a:extLst>
                </a:gridCol>
                <a:gridCol w="1206257">
                  <a:extLst>
                    <a:ext uri="{9D8B030D-6E8A-4147-A177-3AD203B41FA5}">
                      <a16:colId xmlns="" xmlns:a16="http://schemas.microsoft.com/office/drawing/2014/main" val="2619312585"/>
                    </a:ext>
                  </a:extLst>
                </a:gridCol>
                <a:gridCol w="1206257">
                  <a:extLst>
                    <a:ext uri="{9D8B030D-6E8A-4147-A177-3AD203B41FA5}">
                      <a16:colId xmlns="" xmlns:a16="http://schemas.microsoft.com/office/drawing/2014/main" val="3137481461"/>
                    </a:ext>
                  </a:extLst>
                </a:gridCol>
                <a:gridCol w="1206257">
                  <a:extLst>
                    <a:ext uri="{9D8B030D-6E8A-4147-A177-3AD203B41FA5}">
                      <a16:colId xmlns="" xmlns:a16="http://schemas.microsoft.com/office/drawing/2014/main" val="3620185996"/>
                    </a:ext>
                  </a:extLst>
                </a:gridCol>
              </a:tblGrid>
              <a:tr h="457200">
                <a:tc gridSpan="6">
                  <a:txBody>
                    <a:bodyPr/>
                    <a:lstStyle/>
                    <a:p>
                      <a:pPr algn="l" fontAlgn="b"/>
                      <a:r>
                        <a:rPr lang="en-US" sz="1800" b="1" i="0" u="none" strike="noStrike" dirty="0">
                          <a:solidFill>
                            <a:srgbClr val="000000"/>
                          </a:solidFill>
                          <a:effectLst/>
                          <a:latin typeface="Tahoma" panose="020B0604030504040204" pitchFamily="34" charset="0"/>
                        </a:rPr>
                        <a:t>Percent of Texans</a:t>
                      </a:r>
                      <a:r>
                        <a:rPr lang="en-US" sz="1800" b="1" i="0" u="none" strike="noStrike" baseline="0" dirty="0">
                          <a:solidFill>
                            <a:srgbClr val="000000"/>
                          </a:solidFill>
                          <a:effectLst/>
                          <a:latin typeface="Tahoma" panose="020B0604030504040204" pitchFamily="34" charset="0"/>
                        </a:rPr>
                        <a:t> ages 25-34 with a certificate or degree (attainment)</a:t>
                      </a:r>
                      <a:endParaRPr lang="en-US" sz="18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28190905"/>
                  </a:ext>
                </a:extLst>
              </a:tr>
              <a:tr h="345440">
                <a:tc gridSpan="2">
                  <a:txBody>
                    <a:bodyPr/>
                    <a:lstStyle/>
                    <a:p>
                      <a:pPr algn="l" fontAlgn="b"/>
                      <a:r>
                        <a:rPr lang="en-US" sz="1800" b="1" i="0" u="none" strike="noStrike" dirty="0">
                          <a:solidFill>
                            <a:srgbClr val="000000"/>
                          </a:solidFill>
                          <a:effectLst/>
                          <a:latin typeface="Tahoma" panose="020B0604030504040204" pitchFamily="34" charset="0"/>
                        </a:rPr>
                        <a:t>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1" i="0" u="none" strike="noStrike" dirty="0">
                          <a:solidFill>
                            <a:srgbClr val="000000"/>
                          </a:solidFill>
                          <a:effectLst/>
                          <a:latin typeface="Tahoma" panose="020B0604030504040204" pitchFamily="34" charset="0"/>
                        </a:rPr>
                        <a:t> 2015</a:t>
                      </a:r>
                    </a:p>
                    <a:p>
                      <a:pPr algn="ctr" fontAlgn="b"/>
                      <a:r>
                        <a:rPr lang="en-US" sz="1400" b="0" i="0" u="none" strike="noStrike" dirty="0">
                          <a:solidFill>
                            <a:srgbClr val="000000"/>
                          </a:solidFill>
                          <a:effectLst/>
                          <a:latin typeface="Tahoma" panose="020B0604030504040204" pitchFamily="34" charset="0"/>
                        </a:rPr>
                        <a:t>(actual)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 2020</a:t>
                      </a:r>
                    </a:p>
                    <a:p>
                      <a:pPr algn="ctr" fontAlgn="b"/>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2025 </a:t>
                      </a:r>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2030 </a:t>
                      </a:r>
                      <a:r>
                        <a:rPr lang="en-US" sz="1400" b="0" i="0" u="none" strike="noStrike" dirty="0">
                          <a:solidFill>
                            <a:srgbClr val="000000"/>
                          </a:solidFill>
                          <a:effectLst/>
                          <a:latin typeface="Tahoma" panose="020B0604030504040204" pitchFamily="34" charset="0"/>
                        </a:rPr>
                        <a:t>(projection)</a:t>
                      </a:r>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0965167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9E4C"/>
                    </a:solidFill>
                  </a:tcPr>
                </a:tc>
                <a:tc>
                  <a:txBody>
                    <a:bodyPr/>
                    <a:lstStyle/>
                    <a:p>
                      <a:pPr algn="l" fontAlgn="ctr"/>
                      <a:r>
                        <a:rPr lang="en-US" sz="1800" b="0" i="0" u="none" strike="noStrike" dirty="0">
                          <a:solidFill>
                            <a:srgbClr val="000000"/>
                          </a:solidFill>
                          <a:effectLst/>
                          <a:latin typeface="Tahoma" panose="020B0604030504040204" pitchFamily="34" charset="0"/>
                        </a:rPr>
                        <a:t>High Plains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effectLst/>
                          <a:latin typeface="Calibri" panose="020F0502020204030204" pitchFamily="34" charset="0"/>
                        </a:rPr>
                        <a:t>49%</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5172658"/>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FE0"/>
                    </a:solidFill>
                  </a:tcPr>
                </a:tc>
                <a:tc>
                  <a:txBody>
                    <a:bodyPr/>
                    <a:lstStyle/>
                    <a:p>
                      <a:pPr algn="l" fontAlgn="ctr"/>
                      <a:r>
                        <a:rPr lang="en-US" sz="1800" b="0" i="0" u="none" strike="noStrike" dirty="0">
                          <a:solidFill>
                            <a:srgbClr val="000000"/>
                          </a:solidFill>
                          <a:effectLst/>
                          <a:latin typeface="Tahoma" panose="020B0604030504040204" pitchFamily="34" charset="0"/>
                        </a:rPr>
                        <a:t>Northwest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01436004"/>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92DE"/>
                    </a:solidFill>
                  </a:tcPr>
                </a:tc>
                <a:tc>
                  <a:txBody>
                    <a:bodyPr/>
                    <a:lstStyle/>
                    <a:p>
                      <a:pPr algn="l" fontAlgn="ctr"/>
                      <a:r>
                        <a:rPr lang="en-US" sz="1800" b="0" i="0" u="none" strike="noStrike" dirty="0">
                          <a:solidFill>
                            <a:srgbClr val="000000"/>
                          </a:solidFill>
                          <a:effectLst/>
                          <a:latin typeface="Tahoma" panose="020B0604030504040204" pitchFamily="34" charset="0"/>
                        </a:rPr>
                        <a:t>Metroplex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52881269"/>
                  </a:ext>
                </a:extLst>
              </a:tr>
              <a:tr h="308512">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BD3D"/>
                    </a:solidFill>
                  </a:tcPr>
                </a:tc>
                <a:tc>
                  <a:txBody>
                    <a:bodyPr/>
                    <a:lstStyle/>
                    <a:p>
                      <a:pPr algn="l" fontAlgn="ctr"/>
                      <a:r>
                        <a:rPr lang="en-US" sz="1800" b="0" i="0" u="none" strike="noStrike" dirty="0">
                          <a:solidFill>
                            <a:srgbClr val="000000"/>
                          </a:solidFill>
                          <a:effectLst/>
                          <a:latin typeface="Tahoma" panose="020B0604030504040204" pitchFamily="34" charset="0"/>
                        </a:rPr>
                        <a:t>Upper 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8960200"/>
                  </a:ext>
                </a:extLst>
              </a:tr>
              <a:tr h="301451">
                <a:tc>
                  <a:txBody>
                    <a:bodyPr/>
                    <a:lstStyle/>
                    <a:p>
                      <a:pPr algn="l" fontAlgn="ctr"/>
                      <a:r>
                        <a:rPr lang="en-US" sz="1800" b="0" i="0" u="none" strike="noStrike" dirty="0">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E0B2"/>
                    </a:solidFill>
                  </a:tcPr>
                </a:tc>
                <a:tc>
                  <a:txBody>
                    <a:bodyPr/>
                    <a:lstStyle/>
                    <a:p>
                      <a:pPr algn="l" fontAlgn="ctr"/>
                      <a:r>
                        <a:rPr lang="en-US" sz="1800" b="0" i="0" u="none" strike="noStrike" dirty="0">
                          <a:solidFill>
                            <a:srgbClr val="000000"/>
                          </a:solidFill>
                          <a:effectLst/>
                          <a:latin typeface="Tahoma" panose="020B0604030504040204" pitchFamily="34" charset="0"/>
                        </a:rPr>
                        <a:t>Southeast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471934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B5FF"/>
                    </a:solidFill>
                  </a:tcPr>
                </a:tc>
                <a:tc>
                  <a:txBody>
                    <a:bodyPr/>
                    <a:lstStyle/>
                    <a:p>
                      <a:pPr algn="l" fontAlgn="ctr"/>
                      <a:r>
                        <a:rPr lang="en-US" sz="1800" b="0" i="0" u="none" strike="noStrike" dirty="0">
                          <a:solidFill>
                            <a:srgbClr val="000000"/>
                          </a:solidFill>
                          <a:effectLst/>
                          <a:latin typeface="Tahoma" panose="020B0604030504040204" pitchFamily="34" charset="0"/>
                        </a:rPr>
                        <a:t>Gulf Coast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16065719"/>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3"/>
                    </a:solidFill>
                  </a:tcPr>
                </a:tc>
                <a:tc>
                  <a:txBody>
                    <a:bodyPr/>
                    <a:lstStyle/>
                    <a:p>
                      <a:pPr algn="l" fontAlgn="ctr"/>
                      <a:r>
                        <a:rPr lang="en-US" sz="1800" b="0" i="0" u="none" strike="noStrike" dirty="0">
                          <a:solidFill>
                            <a:srgbClr val="000000"/>
                          </a:solidFill>
                          <a:effectLst/>
                          <a:latin typeface="Tahoma" panose="020B0604030504040204" pitchFamily="34" charset="0"/>
                        </a:rPr>
                        <a:t>Central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244552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ACA9"/>
                    </a:solidFill>
                  </a:tcPr>
                </a:tc>
                <a:tc>
                  <a:txBody>
                    <a:bodyPr/>
                    <a:lstStyle/>
                    <a:p>
                      <a:pPr algn="l" fontAlgn="ctr"/>
                      <a:r>
                        <a:rPr lang="en-US" sz="1800" b="0" i="0" u="none" strike="noStrike" dirty="0">
                          <a:solidFill>
                            <a:srgbClr val="000000"/>
                          </a:solidFill>
                          <a:effectLst/>
                          <a:latin typeface="Tahoma" panose="020B0604030504040204" pitchFamily="34" charset="0"/>
                        </a:rPr>
                        <a:t>South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09219217"/>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ctr"/>
                      <a:r>
                        <a:rPr lang="en-US" sz="1800" b="0" i="0" u="none" strike="noStrike" dirty="0">
                          <a:solidFill>
                            <a:srgbClr val="000000"/>
                          </a:solidFill>
                          <a:effectLst/>
                          <a:latin typeface="Tahoma" panose="020B0604030504040204" pitchFamily="34" charset="0"/>
                        </a:rPr>
                        <a:t>West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45773401"/>
                  </a:ext>
                </a:extLst>
              </a:tr>
              <a:tr h="299824">
                <a:tc>
                  <a:txBody>
                    <a:bodyPr/>
                    <a:lstStyle/>
                    <a:p>
                      <a:pPr algn="l" fontAlgn="ctr"/>
                      <a:r>
                        <a:rPr lang="en-US" sz="1800" b="0" i="0" u="none" strike="noStrike" dirty="0">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61"/>
                    </a:solidFill>
                  </a:tcPr>
                </a:tc>
                <a:tc>
                  <a:txBody>
                    <a:bodyPr/>
                    <a:lstStyle/>
                    <a:p>
                      <a:pPr algn="l" fontAlgn="ctr"/>
                      <a:r>
                        <a:rPr lang="en-US" sz="1800" b="0" i="0" u="none" strike="noStrike" dirty="0">
                          <a:solidFill>
                            <a:srgbClr val="000000"/>
                          </a:solidFill>
                          <a:effectLst/>
                          <a:latin typeface="Tahoma" panose="020B0604030504040204" pitchFamily="34" charset="0"/>
                        </a:rPr>
                        <a:t>Upper Rio Grande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07094134"/>
                  </a:ext>
                </a:extLst>
              </a:tr>
              <a:tr h="243887">
                <a:tc gridSpan="2">
                  <a:txBody>
                    <a:bodyPr/>
                    <a:lstStyle/>
                    <a:p>
                      <a:pPr algn="l" fontAlgn="b"/>
                      <a:r>
                        <a:rPr lang="en-US" sz="1800" b="1" i="0" u="none" strike="noStrike" dirty="0">
                          <a:solidFill>
                            <a:srgbClr val="000000"/>
                          </a:solidFill>
                          <a:effectLst/>
                          <a:latin typeface="Tahoma" panose="020B0604030504040204" pitchFamily="34" charset="0"/>
                        </a:rPr>
                        <a:t>Statewide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800" b="1" i="0" u="none" strike="noStrike" dirty="0">
                          <a:solidFill>
                            <a:srgbClr val="000000"/>
                          </a:solidFill>
                          <a:effectLst/>
                          <a:latin typeface="Calibri" panose="020F0502020204030204" pitchFamily="34" charset="0"/>
                        </a:rPr>
                        <a:t>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0129982"/>
                  </a:ext>
                </a:extLst>
              </a:tr>
            </a:tbl>
          </a:graphicData>
        </a:graphic>
      </p:graphicFrame>
      <p:sp>
        <p:nvSpPr>
          <p:cNvPr id="2" name="Slide Number Placeholder 1">
            <a:extLst>
              <a:ext uri="{FF2B5EF4-FFF2-40B4-BE49-F238E27FC236}">
                <a16:creationId xmlns="" xmlns:a16="http://schemas.microsoft.com/office/drawing/2014/main" id="{A65360E6-0E42-4AE3-B1E8-4E5445A3CE48}"/>
              </a:ext>
            </a:extLst>
          </p:cNvPr>
          <p:cNvSpPr>
            <a:spLocks noGrp="1"/>
          </p:cNvSpPr>
          <p:nvPr>
            <p:ph type="sldNum" sz="quarter" idx="12"/>
          </p:nvPr>
        </p:nvSpPr>
        <p:spPr/>
        <p:txBody>
          <a:bodyPr/>
          <a:lstStyle/>
          <a:p>
            <a:fld id="{42B960B7-1A5D-4A40-9C6E-0A7BBAA5F990}" type="slidenum">
              <a:rPr lang="en-US" smtClean="0"/>
              <a:t>55</a:t>
            </a:fld>
            <a:endParaRPr lang="en-US"/>
          </a:p>
        </p:txBody>
      </p:sp>
      <p:sp>
        <p:nvSpPr>
          <p:cNvPr id="5" name="Rectangle 4"/>
          <p:cNvSpPr/>
          <p:nvPr/>
        </p:nvSpPr>
        <p:spPr>
          <a:xfrm>
            <a:off x="918176" y="5657671"/>
            <a:ext cx="7540023" cy="584775"/>
          </a:xfrm>
          <a:prstGeom prst="rect">
            <a:avLst/>
          </a:prstGeom>
        </p:spPr>
        <p:txBody>
          <a:bodyPr wrap="square">
            <a:spAutoFit/>
          </a:bodyPr>
          <a:lstStyle/>
          <a:p>
            <a:r>
              <a:rPr lang="en-US" sz="1600" dirty="0"/>
              <a:t>Source: Hege, J. C. (April 3, 2018). Regional Targets for Selected 60x30TX Goals and Targets. Presented at CTC and University Accountability Meeting.</a:t>
            </a:r>
          </a:p>
        </p:txBody>
      </p:sp>
    </p:spTree>
    <p:extLst>
      <p:ext uri="{BB962C8B-B14F-4D97-AF65-F5344CB8AC3E}">
        <p14:creationId xmlns:p14="http://schemas.microsoft.com/office/powerpoint/2010/main" val="22912864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85BADD-A299-49FC-97E2-2959871BF85D}"/>
              </a:ext>
            </a:extLst>
          </p:cNvPr>
          <p:cNvSpPr>
            <a:spLocks noGrp="1"/>
          </p:cNvSpPr>
          <p:nvPr>
            <p:ph type="title"/>
          </p:nvPr>
        </p:nvSpPr>
        <p:spPr>
          <a:xfrm>
            <a:off x="628650" y="380366"/>
            <a:ext cx="7886700" cy="1325563"/>
          </a:xfrm>
        </p:spPr>
        <p:txBody>
          <a:bodyPr>
            <a:normAutofit fontScale="90000"/>
          </a:bodyPr>
          <a:lstStyle/>
          <a:p>
            <a:r>
              <a:rPr lang="en-US" dirty="0" err="1"/>
              <a:t>Metroplex</a:t>
            </a:r>
            <a:r>
              <a:rPr lang="en-US" dirty="0"/>
              <a:t>: 60x30 Educated Population Projections</a:t>
            </a:r>
          </a:p>
        </p:txBody>
      </p:sp>
      <p:pic>
        <p:nvPicPr>
          <p:cNvPr id="12" name="Picture 11"/>
          <p:cNvPicPr>
            <a:picLocks noChangeAspect="1"/>
          </p:cNvPicPr>
          <p:nvPr/>
        </p:nvPicPr>
        <p:blipFill>
          <a:blip r:embed="rId3"/>
          <a:stretch>
            <a:fillRect/>
          </a:stretch>
        </p:blipFill>
        <p:spPr>
          <a:xfrm>
            <a:off x="762001" y="1705929"/>
            <a:ext cx="8066314" cy="4023446"/>
          </a:xfrm>
          <a:prstGeom prst="rect">
            <a:avLst/>
          </a:prstGeom>
        </p:spPr>
      </p:pic>
      <p:sp>
        <p:nvSpPr>
          <p:cNvPr id="3" name="Slide Number Placeholder 2">
            <a:extLst>
              <a:ext uri="{FF2B5EF4-FFF2-40B4-BE49-F238E27FC236}">
                <a16:creationId xmlns="" xmlns:a16="http://schemas.microsoft.com/office/drawing/2014/main" id="{620D3492-6A84-4BD1-B75F-C7B50A81D74C}"/>
              </a:ext>
            </a:extLst>
          </p:cNvPr>
          <p:cNvSpPr>
            <a:spLocks noGrp="1"/>
          </p:cNvSpPr>
          <p:nvPr>
            <p:ph type="sldNum" sz="quarter" idx="12"/>
          </p:nvPr>
        </p:nvSpPr>
        <p:spPr/>
        <p:txBody>
          <a:bodyPr/>
          <a:lstStyle/>
          <a:p>
            <a:fld id="{42B960B7-1A5D-4A40-9C6E-0A7BBAA5F990}" type="slidenum">
              <a:rPr lang="en-US" smtClean="0"/>
              <a:t>56</a:t>
            </a:fld>
            <a:endParaRPr lang="en-US"/>
          </a:p>
        </p:txBody>
      </p:sp>
      <p:sp>
        <p:nvSpPr>
          <p:cNvPr id="4" name="Rectangle 3"/>
          <p:cNvSpPr/>
          <p:nvPr/>
        </p:nvSpPr>
        <p:spPr>
          <a:xfrm>
            <a:off x="782596" y="5729375"/>
            <a:ext cx="7523204" cy="584775"/>
          </a:xfrm>
          <a:prstGeom prst="rect">
            <a:avLst/>
          </a:prstGeom>
        </p:spPr>
        <p:txBody>
          <a:bodyPr wrap="square">
            <a:spAutoFit/>
          </a:bodyPr>
          <a:lstStyle/>
          <a:p>
            <a:r>
              <a:rPr lang="en-US" sz="1600" dirty="0"/>
              <a:t>Source: Hege, J. C. (April 3, 2018). Regional Targets for Selected 60x30TX Goals and Targets. Presented at CTC and University Accountability Meeting.</a:t>
            </a:r>
          </a:p>
        </p:txBody>
      </p:sp>
    </p:spTree>
    <p:extLst>
      <p:ext uri="{BB962C8B-B14F-4D97-AF65-F5344CB8AC3E}">
        <p14:creationId xmlns:p14="http://schemas.microsoft.com/office/powerpoint/2010/main" val="42287466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22963"/>
            <a:ext cx="9144000" cy="784221"/>
          </a:xfrm>
          <a:prstGeom prst="rect">
            <a:avLst/>
          </a:prstGeom>
          <a:solidFill>
            <a:srgbClr val="F6B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bg1"/>
                </a:solidFill>
                <a:latin typeface="+mj-lt"/>
              </a:rPr>
              <a:t>HS to HE Enrollment</a:t>
            </a:r>
          </a:p>
        </p:txBody>
      </p:sp>
      <p:graphicFrame>
        <p:nvGraphicFramePr>
          <p:cNvPr id="4" name="Table 3"/>
          <p:cNvGraphicFramePr>
            <a:graphicFrameLocks noGrp="1"/>
          </p:cNvGraphicFramePr>
          <p:nvPr>
            <p:extLst/>
          </p:nvPr>
        </p:nvGraphicFramePr>
        <p:xfrm>
          <a:off x="901701" y="1346200"/>
          <a:ext cx="7632698" cy="4198983"/>
        </p:xfrm>
        <a:graphic>
          <a:graphicData uri="http://schemas.openxmlformats.org/drawingml/2006/table">
            <a:tbl>
              <a:tblPr/>
              <a:tblGrid>
                <a:gridCol w="836061">
                  <a:extLst>
                    <a:ext uri="{9D8B030D-6E8A-4147-A177-3AD203B41FA5}">
                      <a16:colId xmlns="" xmlns:a16="http://schemas.microsoft.com/office/drawing/2014/main" val="4247362796"/>
                    </a:ext>
                  </a:extLst>
                </a:gridCol>
                <a:gridCol w="1932538">
                  <a:extLst>
                    <a:ext uri="{9D8B030D-6E8A-4147-A177-3AD203B41FA5}">
                      <a16:colId xmlns="" xmlns:a16="http://schemas.microsoft.com/office/drawing/2014/main" val="2343151601"/>
                    </a:ext>
                  </a:extLst>
                </a:gridCol>
                <a:gridCol w="1245328">
                  <a:extLst>
                    <a:ext uri="{9D8B030D-6E8A-4147-A177-3AD203B41FA5}">
                      <a16:colId xmlns="" xmlns:a16="http://schemas.microsoft.com/office/drawing/2014/main" val="492909874"/>
                    </a:ext>
                  </a:extLst>
                </a:gridCol>
                <a:gridCol w="1206257">
                  <a:extLst>
                    <a:ext uri="{9D8B030D-6E8A-4147-A177-3AD203B41FA5}">
                      <a16:colId xmlns="" xmlns:a16="http://schemas.microsoft.com/office/drawing/2014/main" val="2619312585"/>
                    </a:ext>
                  </a:extLst>
                </a:gridCol>
                <a:gridCol w="1206257">
                  <a:extLst>
                    <a:ext uri="{9D8B030D-6E8A-4147-A177-3AD203B41FA5}">
                      <a16:colId xmlns="" xmlns:a16="http://schemas.microsoft.com/office/drawing/2014/main" val="3137481461"/>
                    </a:ext>
                  </a:extLst>
                </a:gridCol>
                <a:gridCol w="1206257">
                  <a:extLst>
                    <a:ext uri="{9D8B030D-6E8A-4147-A177-3AD203B41FA5}">
                      <a16:colId xmlns="" xmlns:a16="http://schemas.microsoft.com/office/drawing/2014/main" val="3620185996"/>
                    </a:ext>
                  </a:extLst>
                </a:gridCol>
              </a:tblGrid>
              <a:tr h="457200">
                <a:tc gridSpan="6">
                  <a:txBody>
                    <a:bodyPr/>
                    <a:lstStyle/>
                    <a:p>
                      <a:pPr algn="l" fontAlgn="b"/>
                      <a:r>
                        <a:rPr lang="en-US" sz="1800" b="1" i="0" u="none" strike="noStrike" dirty="0">
                          <a:solidFill>
                            <a:srgbClr val="000000"/>
                          </a:solidFill>
                          <a:effectLst/>
                          <a:latin typeface="Tahoma" panose="020B0604030504040204" pitchFamily="34" charset="0"/>
                        </a:rPr>
                        <a:t>Percentage of TX</a:t>
                      </a:r>
                      <a:r>
                        <a:rPr lang="en-US" sz="1800" b="1" i="0" u="none" strike="noStrike" baseline="0" dirty="0">
                          <a:solidFill>
                            <a:srgbClr val="000000"/>
                          </a:solidFill>
                          <a:effectLst/>
                          <a:latin typeface="Tahoma" panose="020B0604030504040204" pitchFamily="34" charset="0"/>
                        </a:rPr>
                        <a:t> public high school graduates enrolling in an institution of higher education in Texas the first fall…</a:t>
                      </a:r>
                      <a:endParaRPr lang="en-US" sz="18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28190905"/>
                  </a:ext>
                </a:extLst>
              </a:tr>
              <a:tr h="345440">
                <a:tc gridSpan="2">
                  <a:txBody>
                    <a:bodyPr/>
                    <a:lstStyle/>
                    <a:p>
                      <a:pPr algn="l" fontAlgn="b"/>
                      <a:r>
                        <a:rPr lang="en-US" sz="1800" b="1" i="0" u="none" strike="noStrike" dirty="0">
                          <a:solidFill>
                            <a:srgbClr val="000000"/>
                          </a:solidFill>
                          <a:effectLst/>
                          <a:latin typeface="Tahoma" panose="020B0604030504040204" pitchFamily="34" charset="0"/>
                        </a:rPr>
                        <a:t>Region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1" i="0" u="none" strike="noStrike" dirty="0">
                          <a:solidFill>
                            <a:srgbClr val="000000"/>
                          </a:solidFill>
                          <a:effectLst/>
                          <a:latin typeface="Tahoma" panose="020B0604030504040204" pitchFamily="34" charset="0"/>
                        </a:rPr>
                        <a:t> 2016</a:t>
                      </a:r>
                    </a:p>
                    <a:p>
                      <a:pPr algn="ctr" fontAlgn="b"/>
                      <a:r>
                        <a:rPr lang="en-US" sz="1400" b="0" i="0" u="none" strike="noStrike" dirty="0">
                          <a:solidFill>
                            <a:srgbClr val="000000"/>
                          </a:solidFill>
                          <a:effectLst/>
                          <a:latin typeface="Tahoma" panose="020B0604030504040204" pitchFamily="34" charset="0"/>
                        </a:rPr>
                        <a:t>(actual)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 2020</a:t>
                      </a:r>
                    </a:p>
                    <a:p>
                      <a:pPr algn="ctr" fontAlgn="b"/>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2025 </a:t>
                      </a:r>
                      <a:r>
                        <a:rPr lang="en-US" sz="1400" b="0" i="0" u="none" strike="noStrike" dirty="0">
                          <a:solidFill>
                            <a:srgbClr val="000000"/>
                          </a:solidFill>
                          <a:effectLst/>
                          <a:latin typeface="Tahoma" panose="020B0604030504040204" pitchFamily="34" charset="0"/>
                        </a:rPr>
                        <a:t>(projection)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ahoma" panose="020B0604030504040204" pitchFamily="34" charset="0"/>
                        </a:rPr>
                        <a:t>2030 </a:t>
                      </a:r>
                      <a:r>
                        <a:rPr lang="en-US" sz="1400" b="0" i="0" u="none" strike="noStrike" dirty="0">
                          <a:solidFill>
                            <a:srgbClr val="000000"/>
                          </a:solidFill>
                          <a:effectLst/>
                          <a:latin typeface="Tahoma" panose="020B0604030504040204" pitchFamily="34" charset="0"/>
                        </a:rPr>
                        <a:t>(projection)</a:t>
                      </a:r>
                      <a:endParaRPr lang="en-US" sz="1400" b="1" i="0" u="none" strike="noStrike" dirty="0">
                        <a:solidFill>
                          <a:srgbClr val="000000"/>
                        </a:solidFill>
                        <a:effectLst/>
                        <a:latin typeface="Tahoma" panose="020B060403050404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0965167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9E4C"/>
                    </a:solidFill>
                  </a:tcPr>
                </a:tc>
                <a:tc>
                  <a:txBody>
                    <a:bodyPr/>
                    <a:lstStyle/>
                    <a:p>
                      <a:pPr algn="l" fontAlgn="ctr"/>
                      <a:r>
                        <a:rPr lang="en-US" sz="1800" b="0" i="0" u="none" strike="noStrike" dirty="0">
                          <a:solidFill>
                            <a:srgbClr val="000000"/>
                          </a:solidFill>
                          <a:effectLst/>
                          <a:latin typeface="Tahoma" panose="020B0604030504040204" pitchFamily="34" charset="0"/>
                        </a:rPr>
                        <a:t>High Plains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800" b="0" i="0" u="none" strike="noStrike">
                          <a:solidFill>
                            <a:srgbClr val="000000"/>
                          </a:solidFill>
                          <a:effectLst/>
                          <a:latin typeface="Calibri" panose="020F0502020204030204" pitchFamily="34" charset="0"/>
                        </a:rPr>
                        <a:t>60%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15172658"/>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DFE0"/>
                    </a:solidFill>
                  </a:tcPr>
                </a:tc>
                <a:tc>
                  <a:txBody>
                    <a:bodyPr/>
                    <a:lstStyle/>
                    <a:p>
                      <a:pPr algn="l" fontAlgn="ctr"/>
                      <a:r>
                        <a:rPr lang="en-US" sz="1800" b="0" i="0" u="none" strike="noStrike" dirty="0">
                          <a:solidFill>
                            <a:srgbClr val="000000"/>
                          </a:solidFill>
                          <a:effectLst/>
                          <a:latin typeface="Tahoma" panose="020B0604030504040204" pitchFamily="34" charset="0"/>
                        </a:rPr>
                        <a:t>Northwest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01436004"/>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92DE"/>
                    </a:solidFill>
                  </a:tcPr>
                </a:tc>
                <a:tc>
                  <a:txBody>
                    <a:bodyPr/>
                    <a:lstStyle/>
                    <a:p>
                      <a:pPr algn="l" fontAlgn="ctr"/>
                      <a:r>
                        <a:rPr lang="en-US" sz="1800" b="0" i="0" u="none" strike="noStrike" dirty="0">
                          <a:solidFill>
                            <a:srgbClr val="000000"/>
                          </a:solidFill>
                          <a:effectLst/>
                          <a:latin typeface="Tahoma" panose="020B0604030504040204" pitchFamily="34" charset="0"/>
                        </a:rPr>
                        <a:t>Metroplex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52881269"/>
                  </a:ext>
                </a:extLst>
              </a:tr>
              <a:tr h="292722">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DBD3D"/>
                    </a:solidFill>
                  </a:tcPr>
                </a:tc>
                <a:tc>
                  <a:txBody>
                    <a:bodyPr/>
                    <a:lstStyle/>
                    <a:p>
                      <a:pPr algn="l" fontAlgn="ctr"/>
                      <a:r>
                        <a:rPr lang="en-US" sz="1800" b="0" i="0" u="none" strike="noStrike" dirty="0">
                          <a:solidFill>
                            <a:srgbClr val="000000"/>
                          </a:solidFill>
                          <a:effectLst/>
                          <a:latin typeface="Tahoma" panose="020B0604030504040204" pitchFamily="34" charset="0"/>
                        </a:rPr>
                        <a:t>Upper 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8960200"/>
                  </a:ext>
                </a:extLst>
              </a:tr>
              <a:tr h="317241">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E0B2"/>
                    </a:solidFill>
                  </a:tcPr>
                </a:tc>
                <a:tc>
                  <a:txBody>
                    <a:bodyPr/>
                    <a:lstStyle/>
                    <a:p>
                      <a:pPr algn="l" fontAlgn="ctr"/>
                      <a:r>
                        <a:rPr lang="en-US" sz="1800" b="0" i="0" u="none" strike="noStrike" dirty="0">
                          <a:solidFill>
                            <a:srgbClr val="000000"/>
                          </a:solidFill>
                          <a:effectLst/>
                          <a:latin typeface="Tahoma" panose="020B0604030504040204" pitchFamily="34" charset="0"/>
                        </a:rPr>
                        <a:t>Southeast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471934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B5FF"/>
                    </a:solidFill>
                  </a:tcPr>
                </a:tc>
                <a:tc>
                  <a:txBody>
                    <a:bodyPr/>
                    <a:lstStyle/>
                    <a:p>
                      <a:pPr algn="l" fontAlgn="ctr"/>
                      <a:r>
                        <a:rPr lang="en-US" sz="1800" b="0" i="0" u="none" strike="noStrike" dirty="0">
                          <a:solidFill>
                            <a:srgbClr val="000000"/>
                          </a:solidFill>
                          <a:effectLst/>
                          <a:latin typeface="Tahoma" panose="020B0604030504040204" pitchFamily="34" charset="0"/>
                        </a:rPr>
                        <a:t>Gulf Coast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16065719"/>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3"/>
                    </a:solidFill>
                  </a:tcPr>
                </a:tc>
                <a:tc>
                  <a:txBody>
                    <a:bodyPr/>
                    <a:lstStyle/>
                    <a:p>
                      <a:pPr algn="l" fontAlgn="ctr"/>
                      <a:r>
                        <a:rPr lang="en-US" sz="1800" b="0" i="0" u="none" strike="noStrike" dirty="0">
                          <a:solidFill>
                            <a:srgbClr val="000000"/>
                          </a:solidFill>
                          <a:effectLst/>
                          <a:latin typeface="Tahoma" panose="020B0604030504040204" pitchFamily="34" charset="0"/>
                        </a:rPr>
                        <a:t>Central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2445522"/>
                  </a:ext>
                </a:extLst>
              </a:tr>
              <a:tr h="243887">
                <a:tc>
                  <a:txBody>
                    <a:bodyPr/>
                    <a:lstStyle/>
                    <a:p>
                      <a:pPr algn="l" fontAlgn="ctr"/>
                      <a:r>
                        <a:rPr lang="en-US" sz="1800" b="0" i="0" u="none" strike="noStrike">
                          <a:solidFill>
                            <a:srgbClr val="FFFFFF"/>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ACA9"/>
                    </a:solidFill>
                  </a:tcPr>
                </a:tc>
                <a:tc>
                  <a:txBody>
                    <a:bodyPr/>
                    <a:lstStyle/>
                    <a:p>
                      <a:pPr algn="l" fontAlgn="ctr"/>
                      <a:r>
                        <a:rPr lang="en-US" sz="1800" b="0" i="0" u="none" strike="noStrike" dirty="0">
                          <a:solidFill>
                            <a:srgbClr val="000000"/>
                          </a:solidFill>
                          <a:effectLst/>
                          <a:latin typeface="Tahoma" panose="020B0604030504040204" pitchFamily="34" charset="0"/>
                        </a:rPr>
                        <a:t>South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09219217"/>
                  </a:ext>
                </a:extLst>
              </a:tr>
              <a:tr h="243887">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l" fontAlgn="ctr"/>
                      <a:r>
                        <a:rPr lang="en-US" sz="1800" b="0" i="0" u="none" strike="noStrike" dirty="0">
                          <a:solidFill>
                            <a:srgbClr val="000000"/>
                          </a:solidFill>
                          <a:effectLst/>
                          <a:latin typeface="Tahoma" panose="020B0604030504040204" pitchFamily="34" charset="0"/>
                        </a:rPr>
                        <a:t>West Texas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45773401"/>
                  </a:ext>
                </a:extLst>
              </a:tr>
              <a:tr h="271832">
                <a:tc>
                  <a:txBody>
                    <a:bodyPr/>
                    <a:lstStyle/>
                    <a:p>
                      <a:pPr algn="l" fontAlgn="ctr"/>
                      <a:r>
                        <a:rPr lang="en-US" sz="1800" b="0" i="0" u="none" strike="noStrike">
                          <a:solidFill>
                            <a:srgbClr val="000000"/>
                          </a:solidFill>
                          <a:effectLst/>
                          <a:latin typeface="Tahoma" panose="020B060403050404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661"/>
                    </a:solidFill>
                  </a:tcPr>
                </a:tc>
                <a:tc>
                  <a:txBody>
                    <a:bodyPr/>
                    <a:lstStyle/>
                    <a:p>
                      <a:pPr algn="l" fontAlgn="ctr"/>
                      <a:r>
                        <a:rPr lang="en-US" sz="1800" b="0" i="0" u="none" strike="noStrike" dirty="0">
                          <a:solidFill>
                            <a:srgbClr val="000000"/>
                          </a:solidFill>
                          <a:effectLst/>
                          <a:latin typeface="Tahoma" panose="020B0604030504040204" pitchFamily="34" charset="0"/>
                        </a:rPr>
                        <a:t>Upper Rio Grande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07094134"/>
                  </a:ext>
                </a:extLst>
              </a:tr>
              <a:tr h="243887">
                <a:tc gridSpan="2">
                  <a:txBody>
                    <a:bodyPr/>
                    <a:lstStyle/>
                    <a:p>
                      <a:pPr algn="l" fontAlgn="b"/>
                      <a:r>
                        <a:rPr lang="en-US" sz="1800" b="1" i="0" u="none" strike="noStrike" dirty="0">
                          <a:solidFill>
                            <a:srgbClr val="000000"/>
                          </a:solidFill>
                          <a:effectLst/>
                          <a:latin typeface="Tahoma" panose="020B0604030504040204" pitchFamily="34" charset="0"/>
                        </a:rPr>
                        <a:t>Statewide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b"/>
                      <a:r>
                        <a:rPr lang="en-US" sz="1800" b="1" i="0" u="none" strike="noStrike">
                          <a:solidFill>
                            <a:srgbClr val="000000"/>
                          </a:solidFill>
                          <a:effectLst/>
                          <a:latin typeface="Calibri" panose="020F0502020204030204" pitchFamily="34" charset="0"/>
                        </a:rPr>
                        <a:t>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20129982"/>
                  </a:ext>
                </a:extLst>
              </a:tr>
            </a:tbl>
          </a:graphicData>
        </a:graphic>
      </p:graphicFrame>
      <p:sp>
        <p:nvSpPr>
          <p:cNvPr id="6" name="TextBox 5"/>
          <p:cNvSpPr txBox="1"/>
          <p:nvPr/>
        </p:nvSpPr>
        <p:spPr>
          <a:xfrm>
            <a:off x="1559795" y="6334780"/>
            <a:ext cx="6024410" cy="369332"/>
          </a:xfrm>
          <a:prstGeom prst="rect">
            <a:avLst/>
          </a:prstGeom>
          <a:noFill/>
        </p:spPr>
        <p:txBody>
          <a:bodyPr wrap="square" rtlCol="0">
            <a:spAutoFit/>
          </a:bodyPr>
          <a:lstStyle/>
          <a:p>
            <a:r>
              <a:rPr lang="en-US" dirty="0">
                <a:solidFill>
                  <a:schemeClr val="bg1"/>
                </a:solidFill>
              </a:rPr>
              <a:t>Regional Target, THECB estimations</a:t>
            </a:r>
          </a:p>
        </p:txBody>
      </p:sp>
      <p:sp>
        <p:nvSpPr>
          <p:cNvPr id="2" name="Slide Number Placeholder 1">
            <a:extLst>
              <a:ext uri="{FF2B5EF4-FFF2-40B4-BE49-F238E27FC236}">
                <a16:creationId xmlns="" xmlns:a16="http://schemas.microsoft.com/office/drawing/2014/main" id="{97CCFD6A-663C-46B7-AC7B-440791E99BDB}"/>
              </a:ext>
            </a:extLst>
          </p:cNvPr>
          <p:cNvSpPr>
            <a:spLocks noGrp="1"/>
          </p:cNvSpPr>
          <p:nvPr>
            <p:ph type="sldNum" sz="quarter" idx="12"/>
          </p:nvPr>
        </p:nvSpPr>
        <p:spPr/>
        <p:txBody>
          <a:bodyPr/>
          <a:lstStyle/>
          <a:p>
            <a:fld id="{42B960B7-1A5D-4A40-9C6E-0A7BBAA5F990}" type="slidenum">
              <a:rPr lang="en-US" smtClean="0"/>
              <a:t>57</a:t>
            </a:fld>
            <a:endParaRPr lang="en-US"/>
          </a:p>
        </p:txBody>
      </p:sp>
      <p:sp>
        <p:nvSpPr>
          <p:cNvPr id="7" name="Rectangle 6"/>
          <p:cNvSpPr/>
          <p:nvPr/>
        </p:nvSpPr>
        <p:spPr>
          <a:xfrm>
            <a:off x="870808" y="5657671"/>
            <a:ext cx="7434991" cy="584775"/>
          </a:xfrm>
          <a:prstGeom prst="rect">
            <a:avLst/>
          </a:prstGeom>
        </p:spPr>
        <p:txBody>
          <a:bodyPr wrap="square">
            <a:spAutoFit/>
          </a:bodyPr>
          <a:lstStyle/>
          <a:p>
            <a:r>
              <a:rPr lang="en-US" sz="1600" dirty="0"/>
              <a:t>Source: Hege, J. C. (April 3, 2018). Regional Targets for Selected 60x30TX Goals and Targets. Presented at CTC and University Accountability Meeting.</a:t>
            </a:r>
          </a:p>
        </p:txBody>
      </p:sp>
    </p:spTree>
    <p:extLst>
      <p:ext uri="{BB962C8B-B14F-4D97-AF65-F5344CB8AC3E}">
        <p14:creationId xmlns:p14="http://schemas.microsoft.com/office/powerpoint/2010/main" val="74305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14400"/>
          </a:xfrm>
          <a:solidFill>
            <a:srgbClr val="FF6600"/>
          </a:solidFill>
        </p:spPr>
        <p:txBody>
          <a:bodyPr/>
          <a:lstStyle/>
          <a:p>
            <a:pPr eaLnBrk="1" hangingPunct="1"/>
            <a:r>
              <a:rPr lang="en-US" sz="3600" b="1" dirty="0"/>
              <a:t>The Selected Indicators (continued)</a:t>
            </a:r>
          </a:p>
        </p:txBody>
      </p:sp>
      <p:graphicFrame>
        <p:nvGraphicFramePr>
          <p:cNvPr id="2" name="Table 1"/>
          <p:cNvGraphicFramePr>
            <a:graphicFrameLocks noGrp="1"/>
          </p:cNvGraphicFramePr>
          <p:nvPr>
            <p:extLst>
              <p:ext uri="{D42A27DB-BD31-4B8C-83A1-F6EECF244321}">
                <p14:modId xmlns:p14="http://schemas.microsoft.com/office/powerpoint/2010/main" val="3058087487"/>
              </p:ext>
            </p:extLst>
          </p:nvPr>
        </p:nvGraphicFramePr>
        <p:xfrm>
          <a:off x="76200" y="1076257"/>
          <a:ext cx="8915400" cy="5603875"/>
        </p:xfrm>
        <a:graphic>
          <a:graphicData uri="http://schemas.openxmlformats.org/drawingml/2006/table">
            <a:tbl>
              <a:tblPr>
                <a:tableStyleId>{5C22544A-7EE6-4342-B048-85BDC9FD1C3A}</a:tableStyleId>
              </a:tblPr>
              <a:tblGrid>
                <a:gridCol w="2266445">
                  <a:extLst>
                    <a:ext uri="{9D8B030D-6E8A-4147-A177-3AD203B41FA5}">
                      <a16:colId xmlns="" xmlns:a16="http://schemas.microsoft.com/office/drawing/2014/main" val="20000"/>
                    </a:ext>
                  </a:extLst>
                </a:gridCol>
                <a:gridCol w="6648955">
                  <a:extLst>
                    <a:ext uri="{9D8B030D-6E8A-4147-A177-3AD203B41FA5}">
                      <a16:colId xmlns="" xmlns:a16="http://schemas.microsoft.com/office/drawing/2014/main" val="20001"/>
                    </a:ext>
                  </a:extLst>
                </a:gridCol>
              </a:tblGrid>
              <a:tr h="456227">
                <a:tc>
                  <a:txBody>
                    <a:bodyPr/>
                    <a:lstStyle/>
                    <a:p>
                      <a:pPr marL="0" marR="0" algn="ctr">
                        <a:lnSpc>
                          <a:spcPct val="115000"/>
                        </a:lnSpc>
                        <a:spcBef>
                          <a:spcPts val="0"/>
                        </a:spcBef>
                        <a:spcAft>
                          <a:spcPts val="1000"/>
                        </a:spcAft>
                      </a:pPr>
                      <a:r>
                        <a:rPr lang="en-US" sz="2600" b="1" dirty="0">
                          <a:effectLst/>
                        </a:rPr>
                        <a:t>Category</a:t>
                      </a:r>
                      <a:endParaRPr lang="en-US" sz="2600" b="1" dirty="0">
                        <a:effectLst/>
                        <a:latin typeface="Calibri"/>
                        <a:ea typeface="宋体"/>
                        <a:cs typeface="Times New Roman"/>
                      </a:endParaRPr>
                    </a:p>
                  </a:txBody>
                  <a:tcPr marL="9525" marR="9525" marT="9525" marB="0"/>
                </a:tc>
                <a:tc>
                  <a:txBody>
                    <a:bodyPr/>
                    <a:lstStyle/>
                    <a:p>
                      <a:pPr marL="0" marR="0" algn="ctr">
                        <a:lnSpc>
                          <a:spcPct val="115000"/>
                        </a:lnSpc>
                        <a:spcBef>
                          <a:spcPts val="0"/>
                        </a:spcBef>
                        <a:spcAft>
                          <a:spcPts val="1000"/>
                        </a:spcAft>
                      </a:pPr>
                      <a:r>
                        <a:rPr lang="en-US" sz="2600" b="1" dirty="0">
                          <a:effectLst/>
                        </a:rPr>
                        <a:t>Indicators</a:t>
                      </a:r>
                      <a:endParaRPr lang="en-US" sz="2600" b="1" dirty="0">
                        <a:effectLst/>
                        <a:latin typeface="Calibri"/>
                        <a:ea typeface="宋体"/>
                        <a:cs typeface="Times New Roman"/>
                      </a:endParaRPr>
                    </a:p>
                  </a:txBody>
                  <a:tcPr marL="9525" marR="9525" marT="9525" marB="0"/>
                </a:tc>
                <a:extLst>
                  <a:ext uri="{0D108BD9-81ED-4DB2-BD59-A6C34878D82A}">
                    <a16:rowId xmlns="" xmlns:a16="http://schemas.microsoft.com/office/drawing/2014/main" val="10000"/>
                  </a:ext>
                </a:extLst>
              </a:tr>
              <a:tr h="1658942">
                <a:tc>
                  <a:txBody>
                    <a:bodyPr/>
                    <a:lstStyle/>
                    <a:p>
                      <a:pPr marL="0" marR="0" algn="l">
                        <a:lnSpc>
                          <a:spcPct val="115000"/>
                        </a:lnSpc>
                        <a:spcBef>
                          <a:spcPts val="0"/>
                        </a:spcBef>
                        <a:spcAft>
                          <a:spcPts val="1000"/>
                        </a:spcAft>
                      </a:pPr>
                      <a:r>
                        <a:rPr lang="en-US" sz="2000" b="1" kern="1200" dirty="0">
                          <a:solidFill>
                            <a:schemeClr val="dk1"/>
                          </a:solidFill>
                          <a:effectLst/>
                          <a:latin typeface="+mn-lt"/>
                          <a:ea typeface="+mn-ea"/>
                          <a:cs typeface="+mn-cs"/>
                        </a:rPr>
                        <a:t>Higher Education Enrollment </a:t>
                      </a:r>
                      <a:endParaRPr lang="en-US" sz="2000" b="1" dirty="0">
                        <a:effectLst/>
                        <a:latin typeface="Calibri"/>
                        <a:ea typeface="宋体"/>
                        <a:cs typeface="Times New Roman"/>
                      </a:endParaRPr>
                    </a:p>
                  </a:txBody>
                  <a:tcPr marL="9525" marR="9525" marT="9525" marB="0"/>
                </a:tc>
                <a:tc>
                  <a:txBody>
                    <a:bodyPr/>
                    <a:lstStyle/>
                    <a:p>
                      <a:pPr marL="342900" indent="-342900">
                        <a:buFont typeface="+mj-lt"/>
                        <a:buAutoNum type="arabicPeriod"/>
                      </a:pPr>
                      <a:r>
                        <a:rPr lang="en-US" sz="1800" b="1" kern="1200" dirty="0">
                          <a:solidFill>
                            <a:schemeClr val="dk1"/>
                          </a:solidFill>
                          <a:effectLst/>
                          <a:latin typeface="+mn-lt"/>
                          <a:ea typeface="+mn-ea"/>
                          <a:cs typeface="+mn-cs"/>
                        </a:rPr>
                        <a:t>High School Graduates Enrolled in Higher Education and Mean Annual Rate of Change from 1996 to 2016 in Four North Texas Counties </a:t>
                      </a:r>
                      <a:r>
                        <a:rPr lang="en-US" sz="1800" b="1" kern="1200" dirty="0" smtClean="0">
                          <a:solidFill>
                            <a:schemeClr val="dk1"/>
                          </a:solidFill>
                          <a:effectLst/>
                          <a:latin typeface="+mn-lt"/>
                          <a:ea typeface="+mn-ea"/>
                          <a:cs typeface="+mn-cs"/>
                        </a:rPr>
                        <a:t> (b</a:t>
                      </a:r>
                      <a:r>
                        <a:rPr lang="en-US" altLang="zh-CN" sz="1800" b="1" kern="1200" dirty="0" smtClean="0">
                          <a:solidFill>
                            <a:schemeClr val="dk1"/>
                          </a:solidFill>
                          <a:effectLst/>
                          <a:latin typeface="+mn-lt"/>
                          <a:ea typeface="+mn-ea"/>
                          <a:cs typeface="+mn-cs"/>
                        </a:rPr>
                        <a:t>oth </a:t>
                      </a:r>
                      <a:r>
                        <a:rPr lang="en-US" altLang="zh-CN" sz="1800" b="1" kern="1200" dirty="0">
                          <a:solidFill>
                            <a:schemeClr val="dk1"/>
                          </a:solidFill>
                          <a:effectLst/>
                          <a:latin typeface="+mn-lt"/>
                          <a:ea typeface="+mn-ea"/>
                          <a:cs typeface="+mn-cs"/>
                        </a:rPr>
                        <a:t>aggregate </a:t>
                      </a:r>
                      <a:r>
                        <a:rPr lang="en-US" sz="1800" b="1" kern="1200" dirty="0">
                          <a:solidFill>
                            <a:schemeClr val="dk1"/>
                          </a:solidFill>
                          <a:effectLst/>
                          <a:latin typeface="+mn-lt"/>
                          <a:ea typeface="+mn-ea"/>
                          <a:cs typeface="+mn-cs"/>
                        </a:rPr>
                        <a:t>and individual)</a:t>
                      </a:r>
                    </a:p>
                    <a:p>
                      <a:pPr marL="342900" indent="-342900">
                        <a:buFont typeface="+mj-lt"/>
                        <a:buAutoNum type="arabicPeriod"/>
                      </a:pPr>
                      <a:endParaRPr lang="en-US" sz="1800" b="1" kern="1200" dirty="0">
                        <a:solidFill>
                          <a:schemeClr val="dk1"/>
                        </a:solidFill>
                        <a:effectLst/>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b="1" kern="1200" dirty="0">
                          <a:solidFill>
                            <a:schemeClr val="dk1"/>
                          </a:solidFill>
                          <a:effectLst/>
                          <a:latin typeface="+mn-lt"/>
                          <a:ea typeface="+mn-ea"/>
                          <a:cs typeface="+mn-cs"/>
                        </a:rPr>
                        <a:t>College-Going Rate of High School Graduates Enrolled in Texas Postsecondary Education and Mean Annual Rate of Change from 2004 to 2016 in State, ESC 10, and ESC 11 </a:t>
                      </a:r>
                      <a:r>
                        <a:rPr lang="en-US" sz="1800" b="1" kern="1200" dirty="0" smtClean="0">
                          <a:solidFill>
                            <a:schemeClr val="dk1"/>
                          </a:solidFill>
                          <a:effectLst/>
                          <a:latin typeface="+mn-lt"/>
                          <a:ea typeface="+mn-ea"/>
                          <a:cs typeface="+mn-cs"/>
                        </a:rPr>
                        <a:t>(by Ethnicity, by </a:t>
                      </a:r>
                      <a:r>
                        <a:rPr lang="en-US" sz="1800" b="1" kern="1200" dirty="0">
                          <a:solidFill>
                            <a:schemeClr val="dk1"/>
                          </a:solidFill>
                          <a:effectLst/>
                          <a:latin typeface="+mn-lt"/>
                          <a:ea typeface="+mn-ea"/>
                          <a:cs typeface="+mn-cs"/>
                        </a:rPr>
                        <a:t>Gender, and by Economically Disadvantaged Status)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800" b="1" kern="1200" dirty="0">
                        <a:solidFill>
                          <a:schemeClr val="dk1"/>
                        </a:solidFill>
                        <a:effectLst/>
                        <a:latin typeface="+mn-lt"/>
                        <a:ea typeface="+mn-ea"/>
                        <a:cs typeface="+mn-cs"/>
                      </a:endParaRPr>
                    </a:p>
                  </a:txBody>
                  <a:tcPr marL="9525" marR="9525" marT="9525" marB="0"/>
                </a:tc>
                <a:extLst>
                  <a:ext uri="{0D108BD9-81ED-4DB2-BD59-A6C34878D82A}">
                    <a16:rowId xmlns="" xmlns:a16="http://schemas.microsoft.com/office/drawing/2014/main" val="10001"/>
                  </a:ext>
                </a:extLst>
              </a:tr>
              <a:tr h="2163880">
                <a:tc>
                  <a:txBody>
                    <a:bodyPr/>
                    <a:lstStyle/>
                    <a:p>
                      <a:pPr marL="0" marR="0" algn="l">
                        <a:lnSpc>
                          <a:spcPct val="115000"/>
                        </a:lnSpc>
                        <a:spcBef>
                          <a:spcPts val="0"/>
                        </a:spcBef>
                        <a:spcAft>
                          <a:spcPts val="1000"/>
                        </a:spcAft>
                      </a:pPr>
                      <a:r>
                        <a:rPr lang="en-US" sz="2000" b="1" kern="1200" dirty="0">
                          <a:solidFill>
                            <a:schemeClr val="dk1"/>
                          </a:solidFill>
                          <a:effectLst/>
                          <a:latin typeface="+mn-lt"/>
                          <a:ea typeface="+mn-ea"/>
                          <a:cs typeface="+mn-cs"/>
                        </a:rPr>
                        <a:t>Developmental Education </a:t>
                      </a:r>
                      <a:endParaRPr lang="en-US" sz="2000" b="1" dirty="0">
                        <a:effectLst/>
                        <a:latin typeface="Calibri"/>
                        <a:ea typeface="宋体"/>
                        <a:cs typeface="Times New Roman"/>
                      </a:endParaRPr>
                    </a:p>
                  </a:txBody>
                  <a:tcPr marL="9525" marR="9525" marT="9525" marB="0"/>
                </a:tc>
                <a:tc>
                  <a:txBody>
                    <a:bodyPr/>
                    <a:lstStyle/>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tab pos="457200" algn="l"/>
                        </a:tabLst>
                        <a:defRPr/>
                      </a:pPr>
                      <a:r>
                        <a:rPr lang="en-US" sz="1800" b="1" kern="1200" dirty="0">
                          <a:solidFill>
                            <a:schemeClr val="dk1"/>
                          </a:solidFill>
                          <a:effectLst/>
                          <a:latin typeface="+mn-lt"/>
                          <a:ea typeface="+mn-ea"/>
                          <a:cs typeface="+mn-cs"/>
                        </a:rPr>
                        <a:t>2-Year</a:t>
                      </a:r>
                      <a:r>
                        <a:rPr lang="en-US" sz="1800" b="1" kern="1200" baseline="0" dirty="0">
                          <a:solidFill>
                            <a:schemeClr val="dk1"/>
                          </a:solidFill>
                          <a:effectLst/>
                          <a:latin typeface="+mn-lt"/>
                          <a:ea typeface="+mn-ea"/>
                          <a:cs typeface="+mn-cs"/>
                        </a:rPr>
                        <a:t> College Outcomes for Fir</a:t>
                      </a:r>
                      <a:r>
                        <a:rPr lang="en-US" sz="1800" b="1" kern="1200" dirty="0">
                          <a:solidFill>
                            <a:schemeClr val="dk1"/>
                          </a:solidFill>
                          <a:effectLst/>
                          <a:latin typeface="+mn-lt"/>
                          <a:ea typeface="+mn-ea"/>
                          <a:cs typeface="+mn-cs"/>
                        </a:rPr>
                        <a:t>st Time in College </a:t>
                      </a:r>
                      <a:r>
                        <a:rPr lang="en-US" sz="1800" b="1" kern="1200" dirty="0" smtClean="0">
                          <a:solidFill>
                            <a:schemeClr val="dk1"/>
                          </a:solidFill>
                          <a:effectLst/>
                          <a:latin typeface="+mn-lt"/>
                          <a:ea typeface="+mn-ea"/>
                          <a:cs typeface="+mn-cs"/>
                        </a:rPr>
                        <a:t>Students  </a:t>
                      </a:r>
                      <a:r>
                        <a:rPr lang="en-US" sz="1800" b="1" kern="1200" dirty="0">
                          <a:solidFill>
                            <a:schemeClr val="dk1"/>
                          </a:solidFill>
                          <a:effectLst/>
                          <a:latin typeface="+mn-lt"/>
                          <a:ea typeface="+mn-ea"/>
                          <a:cs typeface="+mn-cs"/>
                        </a:rPr>
                        <a:t>Requiring Developmental Education vs. Those Not Requiring Developmental Education and Mean Annual Rate of Change in 2007- </a:t>
                      </a:r>
                      <a:r>
                        <a:rPr lang="en-US" sz="1800" b="1" kern="1200" baseline="0" dirty="0">
                          <a:solidFill>
                            <a:schemeClr val="dk1"/>
                          </a:solidFill>
                          <a:effectLst/>
                          <a:latin typeface="+mn-lt"/>
                          <a:ea typeface="+mn-ea"/>
                          <a:cs typeface="+mn-cs"/>
                        </a:rPr>
                        <a:t>2013 </a:t>
                      </a:r>
                      <a:r>
                        <a:rPr lang="en-US" sz="1800" b="1" kern="1200" dirty="0" smtClean="0">
                          <a:solidFill>
                            <a:schemeClr val="dk1"/>
                          </a:solidFill>
                          <a:effectLst/>
                          <a:latin typeface="+mn-lt"/>
                          <a:ea typeface="+mn-ea"/>
                          <a:cs typeface="+mn-cs"/>
                        </a:rPr>
                        <a:t>Cohorts</a:t>
                      </a:r>
                      <a:r>
                        <a:rPr lang="en-US" sz="1800" b="1" kern="1200" baseline="0" dirty="0" smtClean="0">
                          <a:solidFill>
                            <a:schemeClr val="dk1"/>
                          </a:solidFill>
                          <a:effectLst/>
                          <a:latin typeface="+mn-lt"/>
                          <a:ea typeface="+mn-ea"/>
                          <a:cs typeface="+mn-cs"/>
                        </a:rPr>
                        <a:t> Tracking for 3 Years</a:t>
                      </a:r>
                      <a:r>
                        <a:rPr lang="en-US" sz="1800" b="1" kern="1200" dirty="0" smtClean="0">
                          <a:solidFill>
                            <a:schemeClr val="dk1"/>
                          </a:solidFill>
                          <a:effectLst/>
                          <a:latin typeface="+mn-lt"/>
                          <a:ea typeface="+mn-ea"/>
                          <a:cs typeface="+mn-cs"/>
                        </a:rPr>
                        <a:t> </a:t>
                      </a:r>
                      <a:r>
                        <a:rPr lang="en-US" sz="1800" b="1" kern="1200" dirty="0">
                          <a:solidFill>
                            <a:schemeClr val="dk1"/>
                          </a:solidFill>
                          <a:effectLst/>
                          <a:latin typeface="+mn-lt"/>
                          <a:ea typeface="+mn-ea"/>
                          <a:cs typeface="+mn-cs"/>
                        </a:rPr>
                        <a:t>in State and North Texas </a:t>
                      </a:r>
                    </a:p>
                    <a:p>
                      <a:pPr marL="342900" marR="0" lvl="0" indent="-342900" algn="l" defTabSz="914400" rtl="0" eaLnBrk="1" fontAlgn="auto" latinLnBrk="0" hangingPunct="1">
                        <a:lnSpc>
                          <a:spcPct val="115000"/>
                        </a:lnSpc>
                        <a:spcBef>
                          <a:spcPts val="0"/>
                        </a:spcBef>
                        <a:spcAft>
                          <a:spcPts val="1000"/>
                        </a:spcAft>
                        <a:buClrTx/>
                        <a:buSzTx/>
                        <a:buFont typeface="+mj-lt"/>
                        <a:buAutoNum type="arabicPeriod"/>
                        <a:tabLst>
                          <a:tab pos="457200" algn="l"/>
                        </a:tabLst>
                        <a:defRPr/>
                      </a:pPr>
                      <a:r>
                        <a:rPr lang="en-US" sz="1800" b="1" kern="1200" dirty="0">
                          <a:solidFill>
                            <a:schemeClr val="dk1"/>
                          </a:solidFill>
                          <a:effectLst/>
                          <a:latin typeface="+mn-lt"/>
                          <a:ea typeface="+mn-ea"/>
                          <a:cs typeface="+mn-cs"/>
                        </a:rPr>
                        <a:t>4-Year College Outcomes for First Time in College </a:t>
                      </a:r>
                      <a:r>
                        <a:rPr lang="en-US" sz="1800" b="1" kern="1200" dirty="0" smtClean="0">
                          <a:solidFill>
                            <a:schemeClr val="dk1"/>
                          </a:solidFill>
                          <a:effectLst/>
                          <a:latin typeface="+mn-lt"/>
                          <a:ea typeface="+mn-ea"/>
                          <a:cs typeface="+mn-cs"/>
                        </a:rPr>
                        <a:t>Students </a:t>
                      </a:r>
                      <a:r>
                        <a:rPr lang="en-US" sz="1800" b="1" kern="1200" dirty="0">
                          <a:solidFill>
                            <a:schemeClr val="dk1"/>
                          </a:solidFill>
                          <a:effectLst/>
                          <a:latin typeface="+mn-lt"/>
                          <a:ea typeface="+mn-ea"/>
                          <a:cs typeface="+mn-cs"/>
                        </a:rPr>
                        <a:t>Requiring Developmental Education vs. Those Not Requiring Developmental Education and Mean Annual Rate of Change in 2004 - 2010 </a:t>
                      </a:r>
                      <a:r>
                        <a:rPr lang="en-US" sz="1800" b="1" kern="1200" dirty="0" smtClean="0">
                          <a:solidFill>
                            <a:schemeClr val="dk1"/>
                          </a:solidFill>
                          <a:effectLst/>
                          <a:latin typeface="+mn-lt"/>
                          <a:ea typeface="+mn-ea"/>
                          <a:cs typeface="+mn-cs"/>
                        </a:rPr>
                        <a:t>Cohorts Tracking for 6 Years </a:t>
                      </a:r>
                      <a:r>
                        <a:rPr lang="en-US" sz="1800" b="1" kern="1200" dirty="0">
                          <a:solidFill>
                            <a:schemeClr val="dk1"/>
                          </a:solidFill>
                          <a:effectLst/>
                          <a:latin typeface="+mn-lt"/>
                          <a:ea typeface="+mn-ea"/>
                          <a:cs typeface="+mn-cs"/>
                        </a:rPr>
                        <a:t>in State and North Texas </a:t>
                      </a:r>
                      <a:endParaRPr lang="en-US" sz="1800" b="1" dirty="0">
                        <a:effectLst/>
                        <a:latin typeface="Calibri"/>
                        <a:ea typeface="宋体"/>
                        <a:cs typeface="Times New Roman"/>
                      </a:endParaRPr>
                    </a:p>
                  </a:txBody>
                  <a:tcPr marL="9525" marR="9525" marT="9525"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04398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idx="4294967295"/>
          </p:nvPr>
        </p:nvSpPr>
        <p:spPr>
          <a:xfrm>
            <a:off x="0" y="0"/>
            <a:ext cx="9144000" cy="914400"/>
          </a:xfrm>
          <a:solidFill>
            <a:srgbClr val="FF6600"/>
          </a:solidFill>
        </p:spPr>
        <p:txBody>
          <a:bodyPr/>
          <a:lstStyle/>
          <a:p>
            <a:pPr eaLnBrk="1" hangingPunct="1"/>
            <a:r>
              <a:rPr lang="en-US" sz="3600" b="1" dirty="0"/>
              <a:t>The Selected Indicators (continued)</a:t>
            </a:r>
          </a:p>
        </p:txBody>
      </p:sp>
      <p:graphicFrame>
        <p:nvGraphicFramePr>
          <p:cNvPr id="2" name="Table 1"/>
          <p:cNvGraphicFramePr>
            <a:graphicFrameLocks noGrp="1"/>
          </p:cNvGraphicFramePr>
          <p:nvPr>
            <p:extLst>
              <p:ext uri="{D42A27DB-BD31-4B8C-83A1-F6EECF244321}">
                <p14:modId xmlns:p14="http://schemas.microsoft.com/office/powerpoint/2010/main" val="3009255083"/>
              </p:ext>
            </p:extLst>
          </p:nvPr>
        </p:nvGraphicFramePr>
        <p:xfrm>
          <a:off x="228600" y="914400"/>
          <a:ext cx="8686800" cy="5678805"/>
        </p:xfrm>
        <a:graphic>
          <a:graphicData uri="http://schemas.openxmlformats.org/drawingml/2006/table">
            <a:tbl>
              <a:tblPr>
                <a:tableStyleId>{5C22544A-7EE6-4342-B048-85BDC9FD1C3A}</a:tableStyleId>
              </a:tblPr>
              <a:tblGrid>
                <a:gridCol w="2152482">
                  <a:extLst>
                    <a:ext uri="{9D8B030D-6E8A-4147-A177-3AD203B41FA5}">
                      <a16:colId xmlns="" xmlns:a16="http://schemas.microsoft.com/office/drawing/2014/main" val="20000"/>
                    </a:ext>
                  </a:extLst>
                </a:gridCol>
                <a:gridCol w="6534318">
                  <a:extLst>
                    <a:ext uri="{9D8B030D-6E8A-4147-A177-3AD203B41FA5}">
                      <a16:colId xmlns="" xmlns:a16="http://schemas.microsoft.com/office/drawing/2014/main" val="20001"/>
                    </a:ext>
                  </a:extLst>
                </a:gridCol>
              </a:tblGrid>
              <a:tr h="695223">
                <a:tc>
                  <a:txBody>
                    <a:bodyPr/>
                    <a:lstStyle/>
                    <a:p>
                      <a:pPr marL="0" marR="0" algn="ctr">
                        <a:lnSpc>
                          <a:spcPct val="115000"/>
                        </a:lnSpc>
                        <a:spcBef>
                          <a:spcPts val="0"/>
                        </a:spcBef>
                        <a:spcAft>
                          <a:spcPts val="1000"/>
                        </a:spcAft>
                      </a:pPr>
                      <a:r>
                        <a:rPr lang="en-US" sz="2600" b="1" dirty="0">
                          <a:effectLst/>
                        </a:rPr>
                        <a:t>Category</a:t>
                      </a:r>
                      <a:endParaRPr lang="en-US" sz="2600" b="1" dirty="0">
                        <a:effectLst/>
                        <a:latin typeface="Calibri"/>
                        <a:ea typeface="宋体"/>
                        <a:cs typeface="Times New Roman"/>
                      </a:endParaRPr>
                    </a:p>
                  </a:txBody>
                  <a:tcPr marL="9525" marR="9525" marT="9525" marB="0"/>
                </a:tc>
                <a:tc>
                  <a:txBody>
                    <a:bodyPr/>
                    <a:lstStyle/>
                    <a:p>
                      <a:pPr marL="0" marR="0" algn="ctr">
                        <a:lnSpc>
                          <a:spcPct val="115000"/>
                        </a:lnSpc>
                        <a:spcBef>
                          <a:spcPts val="0"/>
                        </a:spcBef>
                        <a:spcAft>
                          <a:spcPts val="1000"/>
                        </a:spcAft>
                      </a:pPr>
                      <a:r>
                        <a:rPr lang="en-US" sz="2600" b="1" dirty="0">
                          <a:effectLst/>
                        </a:rPr>
                        <a:t>Indicators</a:t>
                      </a:r>
                      <a:endParaRPr lang="en-US" sz="2600" b="1" dirty="0">
                        <a:effectLst/>
                        <a:latin typeface="Calibri"/>
                        <a:ea typeface="宋体"/>
                        <a:cs typeface="Times New Roman"/>
                      </a:endParaRPr>
                    </a:p>
                  </a:txBody>
                  <a:tcPr marL="9525" marR="9525" marT="9525" marB="0"/>
                </a:tc>
                <a:extLst>
                  <a:ext uri="{0D108BD9-81ED-4DB2-BD59-A6C34878D82A}">
                    <a16:rowId xmlns="" xmlns:a16="http://schemas.microsoft.com/office/drawing/2014/main" val="10000"/>
                  </a:ext>
                </a:extLst>
              </a:tr>
              <a:tr h="1133577">
                <a:tc>
                  <a:txBody>
                    <a:bodyPr/>
                    <a:lstStyle/>
                    <a:p>
                      <a:pPr marL="0" marR="0" algn="l">
                        <a:lnSpc>
                          <a:spcPct val="115000"/>
                        </a:lnSpc>
                        <a:spcBef>
                          <a:spcPts val="0"/>
                        </a:spcBef>
                        <a:spcAft>
                          <a:spcPts val="1000"/>
                        </a:spcAft>
                      </a:pPr>
                      <a:r>
                        <a:rPr lang="en-US" sz="1700" b="1" kern="1200" dirty="0">
                          <a:solidFill>
                            <a:schemeClr val="dk1"/>
                          </a:solidFill>
                          <a:effectLst/>
                          <a:latin typeface="+mn-lt"/>
                          <a:ea typeface="+mn-ea"/>
                          <a:cs typeface="+mn-cs"/>
                        </a:rPr>
                        <a:t>Higher Education Graduation</a:t>
                      </a:r>
                      <a:endParaRPr lang="en-US" sz="1700" b="1" dirty="0">
                        <a:effectLst/>
                        <a:latin typeface="Calibri"/>
                        <a:ea typeface="宋体"/>
                        <a:cs typeface="Times New Roman"/>
                      </a:endParaRPr>
                    </a:p>
                  </a:txBody>
                  <a:tcPr marL="9525" marR="9525" marT="9525" marB="0"/>
                </a:tc>
                <a:tc>
                  <a:txBody>
                    <a:bodyPr/>
                    <a:lstStyle/>
                    <a:p>
                      <a:pPr marL="342900" indent="-342900">
                        <a:buFont typeface="+mj-lt"/>
                        <a:buAutoNum type="arabicPeriod"/>
                      </a:pPr>
                      <a:r>
                        <a:rPr lang="en-US" sz="1800" b="1" kern="1200" dirty="0">
                          <a:solidFill>
                            <a:schemeClr val="dk1"/>
                          </a:solidFill>
                          <a:effectLst/>
                          <a:latin typeface="+mn-lt"/>
                          <a:ea typeface="+mn-ea"/>
                          <a:cs typeface="+mn-cs"/>
                        </a:rPr>
                        <a:t>Public High School Graduates from Classes of 2001 to</a:t>
                      </a:r>
                      <a:r>
                        <a:rPr lang="en-US" sz="1800" b="1" kern="1200" baseline="0" dirty="0">
                          <a:solidFill>
                            <a:schemeClr val="dk1"/>
                          </a:solidFill>
                          <a:effectLst/>
                          <a:latin typeface="+mn-lt"/>
                          <a:ea typeface="+mn-ea"/>
                          <a:cs typeface="+mn-cs"/>
                        </a:rPr>
                        <a:t> 2009</a:t>
                      </a:r>
                      <a:r>
                        <a:rPr lang="en-US" sz="1800" b="1" kern="1200" baseline="0" dirty="0">
                          <a:solidFill>
                            <a:srgbClr val="FF0000"/>
                          </a:solidFill>
                          <a:effectLst/>
                          <a:latin typeface="+mn-lt"/>
                          <a:ea typeface="+mn-ea"/>
                          <a:cs typeface="+mn-cs"/>
                        </a:rPr>
                        <a:t> </a:t>
                      </a:r>
                      <a:r>
                        <a:rPr lang="en-US" sz="1800" b="1" kern="1200" dirty="0">
                          <a:solidFill>
                            <a:schemeClr val="dk1"/>
                          </a:solidFill>
                          <a:effectLst/>
                          <a:latin typeface="+mn-lt"/>
                          <a:ea typeface="+mn-ea"/>
                          <a:cs typeface="+mn-cs"/>
                        </a:rPr>
                        <a:t>Who Earned a College Degree or Certificate within Six Years in State and Region </a:t>
                      </a:r>
                      <a:endParaRPr lang="en-US" sz="1800" b="1" dirty="0">
                        <a:effectLst/>
                        <a:latin typeface="Calibri"/>
                        <a:ea typeface="宋体"/>
                        <a:cs typeface="Times New Roman"/>
                      </a:endParaRPr>
                    </a:p>
                  </a:txBody>
                  <a:tcPr marL="9525" marR="9525" marT="9525" marB="0"/>
                </a:tc>
                <a:extLst>
                  <a:ext uri="{0D108BD9-81ED-4DB2-BD59-A6C34878D82A}">
                    <a16:rowId xmlns="" xmlns:a16="http://schemas.microsoft.com/office/drawing/2014/main" val="10001"/>
                  </a:ext>
                </a:extLst>
              </a:tr>
              <a:tr h="3297438">
                <a:tc>
                  <a:txBody>
                    <a:bodyPr/>
                    <a:lstStyle/>
                    <a:p>
                      <a:pPr marL="0" marR="0" algn="l">
                        <a:lnSpc>
                          <a:spcPct val="115000"/>
                        </a:lnSpc>
                        <a:spcBef>
                          <a:spcPts val="0"/>
                        </a:spcBef>
                        <a:spcAft>
                          <a:spcPts val="1000"/>
                        </a:spcAft>
                      </a:pPr>
                      <a:r>
                        <a:rPr lang="en-US" sz="1700" b="1" kern="1200" dirty="0">
                          <a:solidFill>
                            <a:schemeClr val="dk1"/>
                          </a:solidFill>
                          <a:effectLst/>
                          <a:latin typeface="+mn-lt"/>
                          <a:ea typeface="+mn-ea"/>
                          <a:cs typeface="+mn-cs"/>
                        </a:rPr>
                        <a:t>Employment</a:t>
                      </a:r>
                      <a:endParaRPr lang="en-US" sz="1700" b="1" dirty="0">
                        <a:effectLst/>
                        <a:latin typeface="Calibri"/>
                        <a:ea typeface="宋体"/>
                        <a:cs typeface="Times New Roman"/>
                      </a:endParaRPr>
                    </a:p>
                  </a:txBody>
                  <a:tcPr marL="9525" marR="9525" marT="9525" marB="0"/>
                </a:tc>
                <a:tc>
                  <a:txBody>
                    <a:bodyPr/>
                    <a:lstStyle/>
                    <a:p>
                      <a:pPr marL="342900" indent="-342900">
                        <a:buFont typeface="+mj-lt"/>
                        <a:buAutoNum type="arabicPeriod"/>
                      </a:pPr>
                      <a:r>
                        <a:rPr lang="en-US" sz="1800" b="1" kern="1200" dirty="0">
                          <a:solidFill>
                            <a:schemeClr val="dk1"/>
                          </a:solidFill>
                          <a:effectLst/>
                          <a:latin typeface="+mn-lt"/>
                          <a:ea typeface="+mn-ea"/>
                          <a:cs typeface="+mn-cs"/>
                        </a:rPr>
                        <a:t>Employment Rate and Average Wage in 4</a:t>
                      </a:r>
                      <a:r>
                        <a:rPr lang="en-US" sz="1800" b="1" kern="1200" baseline="30000" dirty="0">
                          <a:solidFill>
                            <a:schemeClr val="dk1"/>
                          </a:solidFill>
                          <a:effectLst/>
                          <a:latin typeface="+mn-lt"/>
                          <a:ea typeface="+mn-ea"/>
                          <a:cs typeface="+mn-cs"/>
                        </a:rPr>
                        <a:t>th</a:t>
                      </a:r>
                      <a:r>
                        <a:rPr lang="en-US" sz="1800" b="1" kern="1200" dirty="0">
                          <a:solidFill>
                            <a:schemeClr val="dk1"/>
                          </a:solidFill>
                          <a:effectLst/>
                          <a:latin typeface="+mn-lt"/>
                          <a:ea typeface="+mn-ea"/>
                          <a:cs typeface="+mn-cs"/>
                        </a:rPr>
                        <a:t> Quarter for First Time in College (FTIC) Graduates of 2-year Colleges from 2009 to 2015 in State and North Texas</a:t>
                      </a:r>
                    </a:p>
                    <a:p>
                      <a:pPr marL="342900" indent="-342900">
                        <a:buFont typeface="+mj-lt"/>
                        <a:buAutoNum type="arabicPeriod"/>
                      </a:pPr>
                      <a:endParaRPr lang="en-US" sz="1800" b="1" kern="1200" dirty="0">
                        <a:solidFill>
                          <a:schemeClr val="dk1"/>
                        </a:solidFill>
                        <a:effectLst/>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b="1" kern="1200" dirty="0">
                          <a:solidFill>
                            <a:schemeClr val="dk1"/>
                          </a:solidFill>
                          <a:effectLst/>
                          <a:latin typeface="+mn-lt"/>
                          <a:ea typeface="+mn-ea"/>
                          <a:cs typeface="+mn-cs"/>
                        </a:rPr>
                        <a:t>Employment Ratio and Average Wage in 4</a:t>
                      </a:r>
                      <a:r>
                        <a:rPr lang="en-US" sz="1800" b="1" kern="1200" baseline="30000" dirty="0">
                          <a:solidFill>
                            <a:schemeClr val="dk1"/>
                          </a:solidFill>
                          <a:effectLst/>
                          <a:latin typeface="+mn-lt"/>
                          <a:ea typeface="+mn-ea"/>
                          <a:cs typeface="+mn-cs"/>
                        </a:rPr>
                        <a:t>th</a:t>
                      </a:r>
                      <a:r>
                        <a:rPr lang="en-US" sz="1800" b="1" kern="1200" dirty="0">
                          <a:solidFill>
                            <a:schemeClr val="dk1"/>
                          </a:solidFill>
                          <a:effectLst/>
                          <a:latin typeface="+mn-lt"/>
                          <a:ea typeface="+mn-ea"/>
                          <a:cs typeface="+mn-cs"/>
                        </a:rPr>
                        <a:t> Quarter for First Time in College (FTIC) Graduates of 4-year Colleges from 2009 to 2015 in State and North Texas</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800" b="1" kern="1200" dirty="0">
                        <a:solidFill>
                          <a:schemeClr val="dk1"/>
                        </a:solidFill>
                        <a:effectLst/>
                        <a:latin typeface="+mn-lt"/>
                        <a:ea typeface="+mn-ea"/>
                        <a:cs typeface="+mn-cs"/>
                      </a:endParaRPr>
                    </a:p>
                    <a:p>
                      <a:pPr marL="342900" indent="-342900">
                        <a:buFont typeface="+mj-lt"/>
                        <a:buAutoNum type="arabicPeriod"/>
                      </a:pPr>
                      <a:r>
                        <a:rPr lang="en-US" sz="1800" b="1" dirty="0">
                          <a:solidFill>
                            <a:schemeClr val="tx1"/>
                          </a:solidFill>
                        </a:rPr>
                        <a:t>Loans and First-year Wages of Completers in 2-year Colleges in 2013 and 2014 in State and North Texas</a:t>
                      </a:r>
                    </a:p>
                    <a:p>
                      <a:pPr marL="342900" indent="-342900">
                        <a:buFont typeface="+mj-lt"/>
                        <a:buAutoNum type="arabicPeriod"/>
                      </a:pPr>
                      <a:endParaRPr lang="en-US" sz="1800" b="1" kern="1200" dirty="0">
                        <a:solidFill>
                          <a:schemeClr val="tx1"/>
                        </a:solidFill>
                        <a:effectLst/>
                        <a:latin typeface="+mn-lt"/>
                        <a:ea typeface="+mn-ea"/>
                        <a:cs typeface="+mn-cs"/>
                      </a:endParaRPr>
                    </a:p>
                    <a:p>
                      <a:pPr marL="342900" indent="-342900">
                        <a:buFont typeface="+mj-lt"/>
                        <a:buAutoNum type="arabicPeriod"/>
                      </a:pPr>
                      <a:r>
                        <a:rPr lang="en-US" sz="1800" b="1" dirty="0">
                          <a:solidFill>
                            <a:schemeClr val="tx1"/>
                          </a:solidFill>
                        </a:rPr>
                        <a:t>Loans and First-year Wages of Completers in 4-year Colleges in 2013 and 2014 in State and North Texas</a:t>
                      </a:r>
                      <a:endParaRPr lang="en-US" sz="1800" b="1" kern="1200" dirty="0">
                        <a:solidFill>
                          <a:schemeClr val="tx1"/>
                        </a:solidFill>
                        <a:effectLst/>
                        <a:latin typeface="+mn-lt"/>
                        <a:ea typeface="+mn-ea"/>
                        <a:cs typeface="+mn-cs"/>
                      </a:endParaRPr>
                    </a:p>
                    <a:p>
                      <a:endParaRPr lang="en-US" sz="1800" b="1" kern="1200" dirty="0">
                        <a:solidFill>
                          <a:schemeClr val="dk1"/>
                        </a:solidFill>
                        <a:effectLst/>
                        <a:latin typeface="+mn-lt"/>
                        <a:ea typeface="+mn-ea"/>
                        <a:cs typeface="+mn-cs"/>
                      </a:endParaRPr>
                    </a:p>
                  </a:txBody>
                  <a:tcPr marL="9525" marR="9525" marT="9525"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55719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0" y="0"/>
            <a:ext cx="9144000" cy="1295400"/>
          </a:xfrm>
          <a:solidFill>
            <a:srgbClr val="FF6600"/>
          </a:solidFill>
        </p:spPr>
        <p:txBody>
          <a:bodyPr/>
          <a:lstStyle/>
          <a:p>
            <a:r>
              <a:rPr lang="en-US" sz="3200" b="1" dirty="0"/>
              <a:t>Texas Higher Education Coordinating Board Regions (Region 3 – </a:t>
            </a:r>
            <a:r>
              <a:rPr lang="en-US" sz="3200" b="1" dirty="0" err="1"/>
              <a:t>Metroplex</a:t>
            </a:r>
            <a:r>
              <a:rPr lang="en-US" sz="3200" b="1" dirty="0"/>
              <a:t> is highlighted)</a:t>
            </a:r>
          </a:p>
        </p:txBody>
      </p:sp>
      <p:pic>
        <p:nvPicPr>
          <p:cNvPr id="19" name="Picture 18"/>
          <p:cNvPicPr/>
          <p:nvPr/>
        </p:nvPicPr>
        <p:blipFill>
          <a:blip r:embed="rId3">
            <a:extLst>
              <a:ext uri="{28A0092B-C50C-407E-A947-70E740481C1C}">
                <a14:useLocalDpi xmlns:a14="http://schemas.microsoft.com/office/drawing/2010/main" val="0"/>
              </a:ext>
            </a:extLst>
          </a:blip>
          <a:stretch>
            <a:fillRect/>
          </a:stretch>
        </p:blipFill>
        <p:spPr>
          <a:xfrm>
            <a:off x="1600200" y="1371599"/>
            <a:ext cx="5562600" cy="4840069"/>
          </a:xfrm>
          <a:prstGeom prst="rect">
            <a:avLst/>
          </a:prstGeom>
        </p:spPr>
      </p:pic>
      <p:sp>
        <p:nvSpPr>
          <p:cNvPr id="2" name="Rectangle 1"/>
          <p:cNvSpPr/>
          <p:nvPr/>
        </p:nvSpPr>
        <p:spPr>
          <a:xfrm>
            <a:off x="181429" y="6211669"/>
            <a:ext cx="8991600" cy="353943"/>
          </a:xfrm>
          <a:prstGeom prst="rect">
            <a:avLst/>
          </a:prstGeom>
        </p:spPr>
        <p:txBody>
          <a:bodyPr wrap="square">
            <a:spAutoFit/>
          </a:bodyPr>
          <a:lstStyle/>
          <a:p>
            <a:r>
              <a:rPr lang="en-US" sz="1700" i="1" dirty="0"/>
              <a:t>Note</a:t>
            </a:r>
            <a:r>
              <a:rPr lang="en-US" sz="1700" dirty="0"/>
              <a:t>: Region 3 of THECB includes the entire ESC 10 and the majority of ESC 11.</a:t>
            </a: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524000" y="1371600"/>
            <a:ext cx="5562600" cy="48400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0" y="0"/>
            <a:ext cx="9144000" cy="1295400"/>
          </a:xfrm>
          <a:solidFill>
            <a:srgbClr val="FF6600"/>
          </a:solidFill>
        </p:spPr>
        <p:txBody>
          <a:bodyPr/>
          <a:lstStyle/>
          <a:p>
            <a:r>
              <a:rPr lang="en-US" sz="3200" b="1" dirty="0"/>
              <a:t>Region 3 Public and Private Institutions </a:t>
            </a:r>
            <a:br>
              <a:rPr lang="en-US" sz="3200" b="1" dirty="0"/>
            </a:br>
            <a:r>
              <a:rPr lang="en-US" sz="3200" b="1" dirty="0"/>
              <a:t>of Higher Education</a:t>
            </a:r>
          </a:p>
        </p:txBody>
      </p:sp>
      <p:pic>
        <p:nvPicPr>
          <p:cNvPr id="5" name="Picture 4" descr="E:\GAP Analysis 2011\0 - Maps - THECB Regions and TEA ESCs\FourNorthTexasCounties.png"/>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6553200" cy="5410200"/>
          </a:xfrm>
          <a:prstGeom prst="rect">
            <a:avLst/>
          </a:prstGeom>
          <a:noFill/>
          <a:ln>
            <a:noFill/>
          </a:ln>
        </p:spPr>
      </p:pic>
    </p:spTree>
    <p:extLst>
      <p:ext uri="{BB962C8B-B14F-4D97-AF65-F5344CB8AC3E}">
        <p14:creationId xmlns:p14="http://schemas.microsoft.com/office/powerpoint/2010/main" val="1828706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44301</TotalTime>
  <Words>7922</Words>
  <Application>Microsoft Office PowerPoint</Application>
  <PresentationFormat>On-screen Show (4:3)</PresentationFormat>
  <Paragraphs>2956</Paragraphs>
  <Slides>57</Slides>
  <Notes>56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宋体</vt:lpstr>
      <vt:lpstr>宋体</vt:lpstr>
      <vt:lpstr>Arial</vt:lpstr>
      <vt:lpstr>Calibri</vt:lpstr>
      <vt:lpstr>等线</vt:lpstr>
      <vt:lpstr>Symbol</vt:lpstr>
      <vt:lpstr>Tahoma</vt:lpstr>
      <vt:lpstr>Times New Roman</vt:lpstr>
      <vt:lpstr>Office Theme</vt:lpstr>
      <vt:lpstr>North Texas Regional P-16 Gap Analysis for the School Year of 2015-2016</vt:lpstr>
      <vt:lpstr>Purposes of the Gap Analysis Reports</vt:lpstr>
      <vt:lpstr>The Context</vt:lpstr>
      <vt:lpstr>Changes in Assessment Criteria for College-Ready Graduates in 2014-15 and 2015-16</vt:lpstr>
      <vt:lpstr>The Selected Indicators</vt:lpstr>
      <vt:lpstr>The Selected Indicators (continued)</vt:lpstr>
      <vt:lpstr>The Selected Indicators (continued)</vt:lpstr>
      <vt:lpstr>Texas Higher Education Coordinating Board Regions (Region 3 – Metroplex is highlighted)</vt:lpstr>
      <vt:lpstr>Region 3 Public and Private Institutions  of Higher Education</vt:lpstr>
      <vt:lpstr>Texas Education Agency Regions (Education Service Centers 10 and 11 are highlighted)</vt:lpstr>
      <vt:lpstr>Municipal Counties in Education Service Centers (ESC) 10 and ESC 11</vt:lpstr>
      <vt:lpstr>2000 and 2010 Populations and 2015 and 2020 Projections in  State and Region 3 by Ethnicity (Ages 18 – 35 only)</vt:lpstr>
      <vt:lpstr>College-Ready High School Graduates in English Language Arts, Mathematics, and Both Subjects from 2006 to 2015 in State, ESC 10, and ESC 11</vt:lpstr>
      <vt:lpstr>College-Ready High School Graduates in English Language Arts from 2006 to 2015 in State, ESC 10, and ESC 11 by Ethnicity</vt:lpstr>
      <vt:lpstr>College-Ready High School Graduates in Mathematics from 2006 to 2015 in State, ESC 10, and ESC 11 by Ethnicity</vt:lpstr>
      <vt:lpstr>College-Ready High School Graduates in both English Language Arts and Mathematics from 2006 to 2015 in State, ESC 10, and ESC 11 by Ethnicity</vt:lpstr>
      <vt:lpstr>College-Ready High School Graduates in English Language Arts from 2006 to 2015 in State, ESC 10, and ESC 11 by Gender</vt:lpstr>
      <vt:lpstr>College-Ready High School Graduates in Mathematics from 2006 to 2015 in State, ESC 10, and ESC 11 by Gender</vt:lpstr>
      <vt:lpstr>College-Ready High School Graduates in both English Language Arts and Mathematics from 2006 to 2015 in State, ESC 10, and ESC 11  by Gender</vt:lpstr>
      <vt:lpstr>SAT/ACT Results of High School Students and Mean Annual Rate of Change from 1996 to 2015 in State, ESC 10, and ESC 11</vt:lpstr>
      <vt:lpstr>Percentage of High School Students Taking SAT/ACT Test from 1996 to 2015 in State, ESC 10, and ESC 11</vt:lpstr>
      <vt:lpstr>Percentage of High School Students at/above SAT/ACT Criteria from 1996 to 2015 in State, ESC 10, and ESC 11</vt:lpstr>
      <vt:lpstr>SAT Scores of High School Students from 1996 to 2015 in State,  ESC 10, and ESC 11</vt:lpstr>
      <vt:lpstr>ACT Scores of High School Students from 1996 to 2015 in State,  ESC 10, and ESC 11</vt:lpstr>
      <vt:lpstr>Advanced Course/Dual Enrollment Completion of High School Students and Mean Annual Rate of Change from 2003 to 2015               in State, ESC 10, and ESC 11</vt:lpstr>
      <vt:lpstr>Advanced Course/Dual Enrollment Completion of High School Students from 2003 to 2015 in State, ESC 10, and ESC 11</vt:lpstr>
      <vt:lpstr>High School Students Enrolled in Higher Education Dual Credit and Mean Annual Rate of Change from 2009 to 2015 in State and Region 3</vt:lpstr>
      <vt:lpstr>Percentage of High School Students Enrolled in Dual Credit  from 2009 to 2015 in State and Region 3</vt:lpstr>
      <vt:lpstr>FAFSA Submission and Completion Rates                                   in 2015 and 2016 in State and ESCs 10 and 11</vt:lpstr>
      <vt:lpstr>High School Graduates Enrolled in Texas Higher Education and Mean Annual Rate of Change from 1996 to 2016 in Four North Texas Counties</vt:lpstr>
      <vt:lpstr>High School Graduates Enrolled in Texas Higher Education from 1996 to 2016 in Four North Texas Counties</vt:lpstr>
      <vt:lpstr>High School Graduates Enrolled in Higher Education and Mean Annual Rate of Change from 1996 to 2016 in Four North Texas Counties</vt:lpstr>
      <vt:lpstr>High School Graduates Enrolled in 2-year Higher Education from 1996 to 2016 in Four North Texas Counties</vt:lpstr>
      <vt:lpstr>High School Graduates Enrolled in 4-year Higher Education from 1996 to 2016 in Four North Texas Counties</vt:lpstr>
      <vt:lpstr>College-Going Rate by Ethnicity of High School Graduates Enrolled in Texas Postsecondary Education and Mean Annual Rate of Change    from 2004 to 2016 in State, ESC 10, and ESC 11</vt:lpstr>
      <vt:lpstr>College-Going Rate of African American High School Graduates Enrolled in Texas Postsecondary Education from 2004 to 2016 in State, ESC 10, and ESC 11</vt:lpstr>
      <vt:lpstr>College-Going Rate of Hispanic High School Graduates Enrolled in Texas Postsecondary Education from 2004 to 2016 in State, ESC 10, and ESC 11</vt:lpstr>
      <vt:lpstr>College-Going Rate of White High School Graduates Enrolled in Texas Postsecondary Education from 2004 to 2016 in State, ESC 10, and ESC 11</vt:lpstr>
      <vt:lpstr>College-Going Rate by Gender of High School Graduates  Enrolled in Texas Postsecondary Education and Mean Annual Rate of Change from 2004 to 2016 in State, ESC 10, and ESC 11</vt:lpstr>
      <vt:lpstr>College-Going Rate of Male High School Graduates Enrolled in Texas Postsecondary Education from 2004 to 2016 in State, ESC 10, and ESC 11</vt:lpstr>
      <vt:lpstr>College-Going Rate of Female High School Graduates Enrolled in Texas Postsecondary Education from 2004 to 2016 in State, ESC 10, and ESC 11</vt:lpstr>
      <vt:lpstr>College-Going Rate by Socioeconomic Status of High School Graduates Enrolled in Texas Postsecondary Education and Mean Annual Rate of Change from 2004 to 2016 in State, ESC 10, and ESC 11</vt:lpstr>
      <vt:lpstr>College-Going Rate of Economically Disadvantaged High School Graduates Enrolled in Texas Postsecondary Education from 2004 to 2016 in State, ESC 10, and ESC 11</vt:lpstr>
      <vt:lpstr>College-Going Rate of Non-Economically Disadvantaged High School Graduates Enrolled in Texas Postsecondary Education from 2004 to 2016 in State, ESC 10, and ESC 11</vt:lpstr>
      <vt:lpstr>2-year College Outcomes for First Time in College Students Requiring Developmental Education vs. Those Not Requiring Developmental Education and Mean Annual Rate of Change in 2007 – 2013 Cohorts Tracking for 3 Years in State and North Texas</vt:lpstr>
      <vt:lpstr>4-year College Outcomes for First Time in College Students  Requiring Developmental Education vs. Those Not Requiring Developmental Education and Mean Annual Rate of Change in  2004 – 2010 Cohorts Tracking for 6 Years in North Texas</vt:lpstr>
      <vt:lpstr>Employment Rate and Average Wage in 4th Quarter for First Time in College  Graduates of 2-year Colleges from 2009 to 2015                         in State and North Texas</vt:lpstr>
      <vt:lpstr>Employment Rate and Average Wage in 4th Quarter for First Time in College Graduates of 2-year Colleges from 2009 to 2015                           in State and North Texas</vt:lpstr>
      <vt:lpstr>Employment Ratio and Average Wage in 4th Quarter for First Time in College Graduates of 4-year Colleges from 2009 to 2015                          in State and North Texas</vt:lpstr>
      <vt:lpstr>Employment Rate and Average Wage in 4th Quarter for First  Time in College (FTIC) Graduates of 4-year Colleges  from 2009 to 2015 in State and North Texas</vt:lpstr>
      <vt:lpstr>Loans and First-year Wage of Completers in 2-year Colleges in 2013 and 2014 in State and North Texas</vt:lpstr>
      <vt:lpstr>Loans and First-year Wage of Completers in 4-year Colleges in 2013 and 2014 in State and North Texas</vt:lpstr>
      <vt:lpstr>PowerPoint Presentation</vt:lpstr>
      <vt:lpstr>Number Completing a Certificate, Associate, Bachelor’s or Master’s in the State and the Metroplex Region in 2016 and 2017                          and Mean Rate of Change</vt:lpstr>
      <vt:lpstr>PowerPoint Presentation</vt:lpstr>
      <vt:lpstr>Metroplex: 60x30 Educated Population Projections</vt:lpstr>
      <vt:lpstr>PowerPoint Presentation</vt:lpstr>
    </vt:vector>
  </TitlesOfParts>
  <Company>Education is Freedom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GAP Analysis - the North Texas Regional P-16</dc:title>
  <dc:creator>Charlie Xu</dc:creator>
  <cp:lastModifiedBy>McKinnis, Sharon</cp:lastModifiedBy>
  <cp:revision>2214</cp:revision>
  <dcterms:created xsi:type="dcterms:W3CDTF">2009-02-03T18:24:13Z</dcterms:created>
  <dcterms:modified xsi:type="dcterms:W3CDTF">2018-10-15T20:45:17Z</dcterms:modified>
</cp:coreProperties>
</file>